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4.xml" ContentType="application/vnd.openxmlformats-officedocument.drawingml.chartshapes+xml"/>
  <Override PartName="/ppt/notesSlides/notesSlide31.xml" ContentType="application/vnd.openxmlformats-officedocument.presentationml.notesSlid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xml" ContentType="application/vnd.openxmlformats-officedocument.themeOverride+xml"/>
  <Override PartName="/ppt/notesSlides/notesSlide32.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3.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4.xml" ContentType="application/vnd.openxmlformats-officedocument.presentationml.notesSlid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5.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5.xml" ContentType="application/vnd.openxmlformats-officedocument.drawingml.chartshapes+xml"/>
  <Override PartName="/ppt/notesSlides/notesSlide36.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6.xml" ContentType="application/vnd.openxmlformats-officedocument.drawingml.chartshapes+xml"/>
  <Override PartName="/ppt/notesSlides/notesSlide37.xml" ContentType="application/vnd.openxmlformats-officedocument.presentationml.notesSlid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7.xml" ContentType="application/vnd.openxmlformats-officedocument.drawingml.chartshapes+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8.xml" ContentType="application/vnd.openxmlformats-officedocument.drawingml.chartshapes+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8"/>
  </p:notesMasterIdLst>
  <p:handoutMasterIdLst>
    <p:handoutMasterId r:id="rId109"/>
  </p:handoutMasterIdLst>
  <p:sldIdLst>
    <p:sldId id="289" r:id="rId2"/>
    <p:sldId id="292" r:id="rId3"/>
    <p:sldId id="293" r:id="rId4"/>
    <p:sldId id="338"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37" r:id="rId41"/>
    <p:sldId id="382" r:id="rId42"/>
    <p:sldId id="383" r:id="rId43"/>
    <p:sldId id="336" r:id="rId44"/>
    <p:sldId id="285" r:id="rId45"/>
    <p:sldId id="286" r:id="rId46"/>
    <p:sldId id="314" r:id="rId47"/>
    <p:sldId id="287" r:id="rId48"/>
    <p:sldId id="288" r:id="rId49"/>
    <p:sldId id="312" r:id="rId50"/>
    <p:sldId id="339" r:id="rId51"/>
    <p:sldId id="333" r:id="rId52"/>
    <p:sldId id="258" r:id="rId53"/>
    <p:sldId id="262" r:id="rId54"/>
    <p:sldId id="261" r:id="rId55"/>
    <p:sldId id="259" r:id="rId56"/>
    <p:sldId id="260" r:id="rId57"/>
    <p:sldId id="256" r:id="rId58"/>
    <p:sldId id="257" r:id="rId59"/>
    <p:sldId id="308" r:id="rId60"/>
    <p:sldId id="263" r:id="rId61"/>
    <p:sldId id="266" r:id="rId62"/>
    <p:sldId id="300" r:id="rId63"/>
    <p:sldId id="302" r:id="rId64"/>
    <p:sldId id="301" r:id="rId65"/>
    <p:sldId id="303" r:id="rId66"/>
    <p:sldId id="267" r:id="rId67"/>
    <p:sldId id="306" r:id="rId68"/>
    <p:sldId id="307" r:id="rId69"/>
    <p:sldId id="264" r:id="rId70"/>
    <p:sldId id="265" r:id="rId71"/>
    <p:sldId id="291" r:id="rId72"/>
    <p:sldId id="343" r:id="rId73"/>
    <p:sldId id="309" r:id="rId74"/>
    <p:sldId id="311" r:id="rId75"/>
    <p:sldId id="341" r:id="rId76"/>
    <p:sldId id="342" r:id="rId77"/>
    <p:sldId id="276" r:id="rId78"/>
    <p:sldId id="268" r:id="rId79"/>
    <p:sldId id="269" r:id="rId80"/>
    <p:sldId id="270" r:id="rId81"/>
    <p:sldId id="283" r:id="rId82"/>
    <p:sldId id="282" r:id="rId83"/>
    <p:sldId id="272" r:id="rId84"/>
    <p:sldId id="273" r:id="rId85"/>
    <p:sldId id="278" r:id="rId86"/>
    <p:sldId id="324" r:id="rId87"/>
    <p:sldId id="322" r:id="rId88"/>
    <p:sldId id="329" r:id="rId89"/>
    <p:sldId id="327" r:id="rId90"/>
    <p:sldId id="330" r:id="rId91"/>
    <p:sldId id="332" r:id="rId92"/>
    <p:sldId id="331" r:id="rId93"/>
    <p:sldId id="328" r:id="rId94"/>
    <p:sldId id="281" r:id="rId95"/>
    <p:sldId id="325" r:id="rId96"/>
    <p:sldId id="326" r:id="rId97"/>
    <p:sldId id="274" r:id="rId98"/>
    <p:sldId id="275" r:id="rId99"/>
    <p:sldId id="280" r:id="rId100"/>
    <p:sldId id="315" r:id="rId101"/>
    <p:sldId id="316" r:id="rId102"/>
    <p:sldId id="317" r:id="rId103"/>
    <p:sldId id="284" r:id="rId104"/>
    <p:sldId id="290" r:id="rId105"/>
    <p:sldId id="340" r:id="rId106"/>
    <p:sldId id="299" r:id="rId10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C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3" autoAdjust="0"/>
  </p:normalViewPr>
  <p:slideViewPr>
    <p:cSldViewPr snapToGrid="0">
      <p:cViewPr varScale="1">
        <p:scale>
          <a:sx n="80" d="100"/>
          <a:sy n="80" d="100"/>
        </p:scale>
        <p:origin x="979" y="62"/>
      </p:cViewPr>
      <p:guideLst/>
    </p:cSldViewPr>
  </p:slideViewPr>
  <p:notesTextViewPr>
    <p:cViewPr>
      <p:scale>
        <a:sx n="1" d="1"/>
        <a:sy n="1" d="1"/>
      </p:scale>
      <p:origin x="0" y="0"/>
    </p:cViewPr>
  </p:notesTextViewPr>
  <p:sorterViewPr>
    <p:cViewPr varScale="1">
      <p:scale>
        <a:sx n="100" d="100"/>
        <a:sy n="100" d="100"/>
      </p:scale>
      <p:origin x="0" y="-2639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3" Type="http://schemas.openxmlformats.org/officeDocument/2006/relationships/oleObject" Target="file:///C:\Dropbox\Projects\Lawton%20Outlook%202016\Tabl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Dropbox\Projects\Lawton%20Outlook%202016\Tables.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file:///C:\Dropbox\Projects\Lawton%20Outlook%202016\Table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oleObject" Target="file:///C:\Dropbox\Projects\Lawton%20Outlook%202016\Tables.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oleObject" Target="file:///C:\Dropbox\Projects\Lawton%20Outlook%202016\Tables.xlsx"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file:///C:\Dropbox\Projects\Lawton%20Outlook%202016\Tables.xlsx"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C:\Dropbox\Projects\Lawton%20Outlook%202016\Tables.xlsx"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file:///C:\Dropbox\Projects\Lawton%20Outlook%202016\Tables.xlsx"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oleObject" Target="file:///C:\Dropbox\Projects\Lawton%20Outlook%202016\retail.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file:///C:\Dropbox\Projects\Lawton%20Outlook%202016\retail.xlsx"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file:///C:\Dropbox\Projects\Lawton%20Outlook%202016\retail.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Dropbox\Projects\Lawton%20Outlook%202016\Table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Dropbox\Projects\Lawton%20Outlook%202016\Tables.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4.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Dropbox\Projects\Lawton%20Outlook%202016\FDIC%20Bank%20Deposits.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C:\Dropbox\Projects\Lawton%20Outlook%202016\Tables.xlsx" TargetMode="External"/><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oleObject" Target="file:///C:\Dropbox\Projects\Lawton%20Outlook%202016\Tables.xlsx" TargetMode="External"/><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oleObject" Target="file:///C:\Dropbox\Projects\Lawton%20Outlook%202016\Lawton%20Bldg%20Permits.xlsx" TargetMode="External"/><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oleObject" Target="file:///C:\Dropbox\Projects\Lawton%20Outlook%202016\Tables.xlsx" TargetMode="Externa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7.xml"/></Relationships>
</file>

<file path=ppt/charts/_rels/chart3.xml.rels><?xml version="1.0" encoding="UTF-8" standalone="yes"?>
<Relationships xmlns="http://schemas.openxmlformats.org/package/2006/relationships"><Relationship Id="rId3" Type="http://schemas.openxmlformats.org/officeDocument/2006/relationships/oleObject" Target="file:///C:\Dropbox\Projects\Lawton%20Outlook%202016\Table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1" Type="http://schemas.openxmlformats.org/officeDocument/2006/relationships/oleObject" Target="file:///C:\Dropbox\Projects\Lawton%20Outlook%202016\Table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Dropbox\Projects\Lawton%20Outlook%202016\Table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oleObject" Target="file:///C:\Dropbox\Projects\Lawton%20Outlook%202016\Tabl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ropbox\Projects\Lawton%20Outlook%202016\Table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Dropbox\Projects\Lawton%20Outlook%202016\Table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ropbox\Projects\Lawton%20Outlook%202016\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50933397877261"/>
          <c:y val="2.8030935216228344E-2"/>
          <c:w val="0.88498840769903764"/>
          <c:h val="0.88292468649752109"/>
        </c:manualLayout>
      </c:layout>
      <c:barChart>
        <c:barDir val="col"/>
        <c:grouping val="stacked"/>
        <c:varyColors val="0"/>
        <c:ser>
          <c:idx val="0"/>
          <c:order val="0"/>
          <c:tx>
            <c:strRef>
              <c:f>mil!$O$1</c:f>
              <c:strCache>
                <c:ptCount val="1"/>
                <c:pt idx="0">
                  <c:v>Military</c:v>
                </c:pt>
              </c:strCache>
            </c:strRef>
          </c:tx>
          <c:spPr>
            <a:solidFill>
              <a:schemeClr val="accent1"/>
            </a:solidFill>
            <a:ln>
              <a:solidFill>
                <a:schemeClr val="tx1">
                  <a:lumMod val="50000"/>
                  <a:lumOff val="50000"/>
                </a:schemeClr>
              </a:solidFill>
            </a:ln>
            <a:effectLst/>
          </c:spPr>
          <c:invertIfNegative val="0"/>
          <c:dPt>
            <c:idx val="47"/>
            <c:invertIfNegative val="0"/>
            <c:bubble3D val="0"/>
            <c:spPr>
              <a:pattFill prst="ltUpDiag">
                <a:fgClr>
                  <a:schemeClr val="accent1"/>
                </a:fgClr>
                <a:bgClr>
                  <a:schemeClr val="bg1"/>
                </a:bgClr>
              </a:pattFill>
              <a:ln>
                <a:solidFill>
                  <a:schemeClr val="tx1">
                    <a:lumMod val="50000"/>
                    <a:lumOff val="50000"/>
                  </a:schemeClr>
                </a:solidFill>
              </a:ln>
              <a:effectLst/>
            </c:spPr>
            <c:extLst>
              <c:ext xmlns:c16="http://schemas.microsoft.com/office/drawing/2014/chart" uri="{C3380CC4-5D6E-409C-BE32-E72D297353CC}">
                <c16:uniqueId val="{00000001-BAB7-4751-9469-2621606B180F}"/>
              </c:ext>
            </c:extLst>
          </c:dPt>
          <c:dLbls>
            <c:dLbl>
              <c:idx val="41"/>
              <c:layout>
                <c:manualLayout>
                  <c:x val="-3.1298904538341159E-3"/>
                  <c:y val="-0.459908216785384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AB7-4751-9469-2621606B180F}"/>
                </c:ext>
              </c:extLst>
            </c:dLbl>
            <c:dLbl>
              <c:idx val="47"/>
              <c:layout>
                <c:manualLayout>
                  <c:x val="0"/>
                  <c:y val="-0.3717066409635303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AB7-4751-9469-2621606B180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mil!$E$2:$E$50</c:f>
              <c:numCache>
                <c:formatCode>m/d/yyyy</c:formatCode>
                <c:ptCount val="49"/>
                <c:pt idx="0">
                  <c:v>25204</c:v>
                </c:pt>
                <c:pt idx="1">
                  <c:v>25569</c:v>
                </c:pt>
                <c:pt idx="2">
                  <c:v>25934</c:v>
                </c:pt>
                <c:pt idx="3">
                  <c:v>26299</c:v>
                </c:pt>
                <c:pt idx="4">
                  <c:v>26665</c:v>
                </c:pt>
                <c:pt idx="5">
                  <c:v>27030</c:v>
                </c:pt>
                <c:pt idx="6">
                  <c:v>27395</c:v>
                </c:pt>
                <c:pt idx="7">
                  <c:v>27760</c:v>
                </c:pt>
                <c:pt idx="8">
                  <c:v>28126</c:v>
                </c:pt>
                <c:pt idx="9">
                  <c:v>28491</c:v>
                </c:pt>
                <c:pt idx="10">
                  <c:v>28856</c:v>
                </c:pt>
                <c:pt idx="11">
                  <c:v>29221</c:v>
                </c:pt>
                <c:pt idx="12">
                  <c:v>29587</c:v>
                </c:pt>
                <c:pt idx="13">
                  <c:v>29952</c:v>
                </c:pt>
                <c:pt idx="14">
                  <c:v>30317</c:v>
                </c:pt>
                <c:pt idx="15">
                  <c:v>30682</c:v>
                </c:pt>
                <c:pt idx="16">
                  <c:v>31048</c:v>
                </c:pt>
                <c:pt idx="17">
                  <c:v>31413</c:v>
                </c:pt>
                <c:pt idx="18">
                  <c:v>31778</c:v>
                </c:pt>
                <c:pt idx="19">
                  <c:v>32143</c:v>
                </c:pt>
                <c:pt idx="20">
                  <c:v>32509</c:v>
                </c:pt>
                <c:pt idx="21">
                  <c:v>32874</c:v>
                </c:pt>
                <c:pt idx="22">
                  <c:v>33239</c:v>
                </c:pt>
                <c:pt idx="23">
                  <c:v>33604</c:v>
                </c:pt>
                <c:pt idx="24">
                  <c:v>33970</c:v>
                </c:pt>
                <c:pt idx="25">
                  <c:v>34335</c:v>
                </c:pt>
                <c:pt idx="26">
                  <c:v>34700</c:v>
                </c:pt>
                <c:pt idx="27">
                  <c:v>35065</c:v>
                </c:pt>
                <c:pt idx="28">
                  <c:v>35431</c:v>
                </c:pt>
                <c:pt idx="29">
                  <c:v>35796</c:v>
                </c:pt>
                <c:pt idx="30">
                  <c:v>36161</c:v>
                </c:pt>
                <c:pt idx="31">
                  <c:v>36526</c:v>
                </c:pt>
                <c:pt idx="32">
                  <c:v>36892</c:v>
                </c:pt>
                <c:pt idx="33">
                  <c:v>37257</c:v>
                </c:pt>
                <c:pt idx="34">
                  <c:v>37622</c:v>
                </c:pt>
                <c:pt idx="35">
                  <c:v>37987</c:v>
                </c:pt>
                <c:pt idx="36">
                  <c:v>38353</c:v>
                </c:pt>
                <c:pt idx="37">
                  <c:v>38718</c:v>
                </c:pt>
                <c:pt idx="38">
                  <c:v>39083</c:v>
                </c:pt>
                <c:pt idx="39">
                  <c:v>39448</c:v>
                </c:pt>
                <c:pt idx="40">
                  <c:v>39814</c:v>
                </c:pt>
                <c:pt idx="41">
                  <c:v>40179</c:v>
                </c:pt>
                <c:pt idx="42">
                  <c:v>40544</c:v>
                </c:pt>
                <c:pt idx="43">
                  <c:v>40909</c:v>
                </c:pt>
                <c:pt idx="44">
                  <c:v>41275</c:v>
                </c:pt>
                <c:pt idx="45">
                  <c:v>41640</c:v>
                </c:pt>
                <c:pt idx="46">
                  <c:v>42005</c:v>
                </c:pt>
                <c:pt idx="47">
                  <c:v>42370</c:v>
                </c:pt>
                <c:pt idx="48">
                  <c:v>42736</c:v>
                </c:pt>
              </c:numCache>
            </c:numRef>
          </c:cat>
          <c:val>
            <c:numRef>
              <c:f>mil!$H$2:$H$50</c:f>
              <c:numCache>
                <c:formatCode>0</c:formatCode>
                <c:ptCount val="49"/>
                <c:pt idx="0">
                  <c:v>27951</c:v>
                </c:pt>
                <c:pt idx="1">
                  <c:v>25544</c:v>
                </c:pt>
                <c:pt idx="2">
                  <c:v>21123</c:v>
                </c:pt>
                <c:pt idx="3">
                  <c:v>16811</c:v>
                </c:pt>
                <c:pt idx="4">
                  <c:v>17467</c:v>
                </c:pt>
                <c:pt idx="5">
                  <c:v>18022</c:v>
                </c:pt>
                <c:pt idx="6">
                  <c:v>17814</c:v>
                </c:pt>
                <c:pt idx="7">
                  <c:v>21479</c:v>
                </c:pt>
                <c:pt idx="8">
                  <c:v>21087</c:v>
                </c:pt>
                <c:pt idx="9">
                  <c:v>19234</c:v>
                </c:pt>
                <c:pt idx="10">
                  <c:v>19123</c:v>
                </c:pt>
                <c:pt idx="11">
                  <c:v>19484</c:v>
                </c:pt>
                <c:pt idx="12">
                  <c:v>19621</c:v>
                </c:pt>
                <c:pt idx="13">
                  <c:v>20896</c:v>
                </c:pt>
                <c:pt idx="14">
                  <c:v>19911.75</c:v>
                </c:pt>
                <c:pt idx="15">
                  <c:v>20089</c:v>
                </c:pt>
                <c:pt idx="16">
                  <c:v>20523</c:v>
                </c:pt>
                <c:pt idx="17">
                  <c:v>19803</c:v>
                </c:pt>
                <c:pt idx="18">
                  <c:v>19804</c:v>
                </c:pt>
                <c:pt idx="19">
                  <c:v>18661</c:v>
                </c:pt>
                <c:pt idx="20">
                  <c:v>17367.25</c:v>
                </c:pt>
                <c:pt idx="21">
                  <c:v>16496.25</c:v>
                </c:pt>
                <c:pt idx="22">
                  <c:v>14398.25</c:v>
                </c:pt>
                <c:pt idx="23">
                  <c:v>17092</c:v>
                </c:pt>
                <c:pt idx="24">
                  <c:v>16000</c:v>
                </c:pt>
                <c:pt idx="25">
                  <c:v>15099</c:v>
                </c:pt>
                <c:pt idx="26">
                  <c:v>15577</c:v>
                </c:pt>
                <c:pt idx="27">
                  <c:v>15281</c:v>
                </c:pt>
                <c:pt idx="28">
                  <c:v>14757</c:v>
                </c:pt>
                <c:pt idx="29">
                  <c:v>14294</c:v>
                </c:pt>
                <c:pt idx="30">
                  <c:v>13946</c:v>
                </c:pt>
                <c:pt idx="31">
                  <c:v>14005</c:v>
                </c:pt>
                <c:pt idx="32">
                  <c:v>14170</c:v>
                </c:pt>
                <c:pt idx="33">
                  <c:v>13594</c:v>
                </c:pt>
                <c:pt idx="34">
                  <c:v>12874.75</c:v>
                </c:pt>
                <c:pt idx="35">
                  <c:v>12864</c:v>
                </c:pt>
                <c:pt idx="36">
                  <c:v>11289.75</c:v>
                </c:pt>
                <c:pt idx="37">
                  <c:v>13195</c:v>
                </c:pt>
                <c:pt idx="38">
                  <c:v>13075</c:v>
                </c:pt>
                <c:pt idx="39">
                  <c:v>12595.25</c:v>
                </c:pt>
                <c:pt idx="40">
                  <c:v>12321</c:v>
                </c:pt>
                <c:pt idx="41">
                  <c:v>14238</c:v>
                </c:pt>
                <c:pt idx="42">
                  <c:v>13204.25</c:v>
                </c:pt>
                <c:pt idx="43">
                  <c:v>12245.75</c:v>
                </c:pt>
                <c:pt idx="44">
                  <c:v>12316.75</c:v>
                </c:pt>
                <c:pt idx="45">
                  <c:v>11472</c:v>
                </c:pt>
                <c:pt idx="46">
                  <c:v>11109</c:v>
                </c:pt>
                <c:pt idx="47">
                  <c:v>11078.75</c:v>
                </c:pt>
                <c:pt idx="48">
                  <c:v>11103.75</c:v>
                </c:pt>
              </c:numCache>
            </c:numRef>
          </c:val>
          <c:extLst>
            <c:ext xmlns:c16="http://schemas.microsoft.com/office/drawing/2014/chart" uri="{C3380CC4-5D6E-409C-BE32-E72D297353CC}">
              <c16:uniqueId val="{00000000-BAB7-4751-9469-2621606B180F}"/>
            </c:ext>
          </c:extLst>
        </c:ser>
        <c:dLbls>
          <c:showLegendKey val="0"/>
          <c:showVal val="0"/>
          <c:showCatName val="0"/>
          <c:showSerName val="0"/>
          <c:showPercent val="0"/>
          <c:showBubbleSize val="0"/>
        </c:dLbls>
        <c:gapWidth val="150"/>
        <c:overlap val="100"/>
        <c:axId val="115777840"/>
        <c:axId val="115778400"/>
      </c:barChart>
      <c:dateAx>
        <c:axId val="115777840"/>
        <c:scaling>
          <c:orientation val="minMax"/>
          <c:max val="42370"/>
          <c:min val="36526"/>
        </c:scaling>
        <c:delete val="0"/>
        <c:axPos val="b"/>
        <c:numFmt formatCode="yy" sourceLinked="0"/>
        <c:majorTickMark val="out"/>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5778400"/>
        <c:crosses val="autoZero"/>
        <c:auto val="1"/>
        <c:lblOffset val="100"/>
        <c:baseTimeUnit val="years"/>
        <c:majorUnit val="5"/>
        <c:majorTimeUnit val="years"/>
      </c:dateAx>
      <c:valAx>
        <c:axId val="115778400"/>
        <c:scaling>
          <c:orientation val="minMax"/>
          <c:max val="15000"/>
          <c:min val="0"/>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5777840"/>
        <c:crosses val="autoZero"/>
        <c:crossBetween val="between"/>
        <c:majorUnit val="3000"/>
      </c:valAx>
      <c:spPr>
        <a:solidFill>
          <a:schemeClr val="bg1">
            <a:lumMod val="95000"/>
          </a:schemeClr>
        </a:solid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580927384077"/>
          <c:y val="4.0059127761533128E-2"/>
          <c:w val="0.87577663322070809"/>
          <c:h val="0.87806851777137229"/>
        </c:manualLayout>
      </c:layout>
      <c:lineChart>
        <c:grouping val="standard"/>
        <c:varyColors val="0"/>
        <c:ser>
          <c:idx val="0"/>
          <c:order val="0"/>
          <c:tx>
            <c:strRef>
              <c:f>'emp emc'!$I$1</c:f>
              <c:strCache>
                <c:ptCount val="1"/>
                <c:pt idx="0">
                  <c:v>Oklahoma Trend</c:v>
                </c:pt>
              </c:strCache>
            </c:strRef>
          </c:tx>
          <c:spPr>
            <a:ln w="34925" cap="rnd">
              <a:solidFill>
                <a:schemeClr val="accent1"/>
              </a:solidFill>
              <a:round/>
            </a:ln>
            <a:effectLst/>
          </c:spPr>
          <c:marker>
            <c:symbol val="none"/>
          </c:marker>
          <c:cat>
            <c:numRef>
              <c:f>'emp emc'!$F$2:$F$327</c:f>
              <c:numCache>
                <c:formatCode>m/d/yyyy</c:formatCode>
                <c:ptCount val="326"/>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42736</c:v>
                </c:pt>
                <c:pt idx="323">
                  <c:v>42826</c:v>
                </c:pt>
                <c:pt idx="324">
                  <c:v>42917</c:v>
                </c:pt>
                <c:pt idx="325">
                  <c:v>43009</c:v>
                </c:pt>
              </c:numCache>
            </c:numRef>
          </c:cat>
          <c:val>
            <c:numRef>
              <c:f>'emp emc'!$I$2:$I$327</c:f>
              <c:numCache>
                <c:formatCode>General</c:formatCode>
                <c:ptCount val="326"/>
                <c:pt idx="0">
                  <c:v>35682.570396851479</c:v>
                </c:pt>
                <c:pt idx="1">
                  <c:v>35806.98359373393</c:v>
                </c:pt>
                <c:pt idx="2">
                  <c:v>35848.067203607454</c:v>
                </c:pt>
                <c:pt idx="3">
                  <c:v>35929.74781983305</c:v>
                </c:pt>
                <c:pt idx="4">
                  <c:v>36015.584392199446</c:v>
                </c:pt>
                <c:pt idx="5">
                  <c:v>36187.542330899792</c:v>
                </c:pt>
                <c:pt idx="6">
                  <c:v>36183.101622107286</c:v>
                </c:pt>
                <c:pt idx="7">
                  <c:v>36356.56503601819</c:v>
                </c:pt>
                <c:pt idx="8">
                  <c:v>36422.843292709673</c:v>
                </c:pt>
                <c:pt idx="9">
                  <c:v>36221.582795123475</c:v>
                </c:pt>
                <c:pt idx="10">
                  <c:v>36311.117502184003</c:v>
                </c:pt>
                <c:pt idx="11">
                  <c:v>36312.493566483827</c:v>
                </c:pt>
                <c:pt idx="12">
                  <c:v>36349.3722838467</c:v>
                </c:pt>
                <c:pt idx="13">
                  <c:v>36453.10150328555</c:v>
                </c:pt>
                <c:pt idx="14">
                  <c:v>36516.194056520246</c:v>
                </c:pt>
                <c:pt idx="15">
                  <c:v>36604.026156692395</c:v>
                </c:pt>
                <c:pt idx="16">
                  <c:v>36640.177852464803</c:v>
                </c:pt>
                <c:pt idx="17">
                  <c:v>36615.479962995625</c:v>
                </c:pt>
                <c:pt idx="18">
                  <c:v>36422.938420447084</c:v>
                </c:pt>
                <c:pt idx="19">
                  <c:v>36538.955663747081</c:v>
                </c:pt>
                <c:pt idx="20">
                  <c:v>36610.023622157765</c:v>
                </c:pt>
                <c:pt idx="21">
                  <c:v>36625.094003007558</c:v>
                </c:pt>
                <c:pt idx="22">
                  <c:v>36688.652109902076</c:v>
                </c:pt>
                <c:pt idx="23">
                  <c:v>36686.427060206661</c:v>
                </c:pt>
                <c:pt idx="24">
                  <c:v>36787.910806616383</c:v>
                </c:pt>
                <c:pt idx="25">
                  <c:v>36657.928543329646</c:v>
                </c:pt>
                <c:pt idx="26">
                  <c:v>36649.001509079106</c:v>
                </c:pt>
                <c:pt idx="27">
                  <c:v>36783.656063385752</c:v>
                </c:pt>
                <c:pt idx="28">
                  <c:v>36859.20465454588</c:v>
                </c:pt>
                <c:pt idx="29">
                  <c:v>36713.792388905822</c:v>
                </c:pt>
                <c:pt idx="30">
                  <c:v>36856.823073856729</c:v>
                </c:pt>
                <c:pt idx="31">
                  <c:v>36859.84612530897</c:v>
                </c:pt>
                <c:pt idx="32">
                  <c:v>36971.577367569451</c:v>
                </c:pt>
                <c:pt idx="33">
                  <c:v>37138.937021071179</c:v>
                </c:pt>
                <c:pt idx="34">
                  <c:v>37138.001043819779</c:v>
                </c:pt>
                <c:pt idx="35">
                  <c:v>37164.101683302906</c:v>
                </c:pt>
                <c:pt idx="36">
                  <c:v>37270.647036597635</c:v>
                </c:pt>
                <c:pt idx="37">
                  <c:v>37379.308446927113</c:v>
                </c:pt>
                <c:pt idx="38">
                  <c:v>37406.241330151723</c:v>
                </c:pt>
                <c:pt idx="39">
                  <c:v>37464.63370350661</c:v>
                </c:pt>
                <c:pt idx="40">
                  <c:v>37452.459018295696</c:v>
                </c:pt>
                <c:pt idx="41">
                  <c:v>37569.36013116315</c:v>
                </c:pt>
                <c:pt idx="42">
                  <c:v>37756.284745738434</c:v>
                </c:pt>
                <c:pt idx="43">
                  <c:v>37745.183601301025</c:v>
                </c:pt>
                <c:pt idx="44">
                  <c:v>37754.675292274893</c:v>
                </c:pt>
                <c:pt idx="45">
                  <c:v>37874.501416847597</c:v>
                </c:pt>
                <c:pt idx="46">
                  <c:v>37918.735556985295</c:v>
                </c:pt>
                <c:pt idx="47">
                  <c:v>38060.640151577209</c:v>
                </c:pt>
                <c:pt idx="48">
                  <c:v>38134.092537603872</c:v>
                </c:pt>
                <c:pt idx="49">
                  <c:v>38116.730994367303</c:v>
                </c:pt>
                <c:pt idx="50">
                  <c:v>38206.508737846816</c:v>
                </c:pt>
                <c:pt idx="51">
                  <c:v>38386.784313515709</c:v>
                </c:pt>
                <c:pt idx="52">
                  <c:v>38406.694532203874</c:v>
                </c:pt>
                <c:pt idx="53">
                  <c:v>38563.756313659804</c:v>
                </c:pt>
                <c:pt idx="54">
                  <c:v>38767.276204522503</c:v>
                </c:pt>
                <c:pt idx="55">
                  <c:v>38781.286824680152</c:v>
                </c:pt>
                <c:pt idx="56">
                  <c:v>38944.414438221524</c:v>
                </c:pt>
                <c:pt idx="57">
                  <c:v>38850.914119061417</c:v>
                </c:pt>
                <c:pt idx="58">
                  <c:v>39011.422364727921</c:v>
                </c:pt>
                <c:pt idx="59">
                  <c:v>39167.820898035388</c:v>
                </c:pt>
                <c:pt idx="60">
                  <c:v>39249.713360115078</c:v>
                </c:pt>
                <c:pt idx="61">
                  <c:v>39366.675614443011</c:v>
                </c:pt>
                <c:pt idx="62">
                  <c:v>39402.536301630571</c:v>
                </c:pt>
                <c:pt idx="63">
                  <c:v>39465.974819654351</c:v>
                </c:pt>
                <c:pt idx="64">
                  <c:v>39516.565725707776</c:v>
                </c:pt>
                <c:pt idx="65">
                  <c:v>39633.934177971045</c:v>
                </c:pt>
                <c:pt idx="66">
                  <c:v>39621.089580810352</c:v>
                </c:pt>
                <c:pt idx="67">
                  <c:v>39748.667606861934</c:v>
                </c:pt>
                <c:pt idx="68">
                  <c:v>39885.376871341869</c:v>
                </c:pt>
                <c:pt idx="69">
                  <c:v>40022.410489272181</c:v>
                </c:pt>
                <c:pt idx="70">
                  <c:v>40164.849043535607</c:v>
                </c:pt>
                <c:pt idx="71">
                  <c:v>40249.447190668106</c:v>
                </c:pt>
                <c:pt idx="72">
                  <c:v>40302.780758116067</c:v>
                </c:pt>
                <c:pt idx="73">
                  <c:v>40341.841727276151</c:v>
                </c:pt>
                <c:pt idx="74">
                  <c:v>40554.518899837945</c:v>
                </c:pt>
                <c:pt idx="75">
                  <c:v>40570.86579079579</c:v>
                </c:pt>
                <c:pt idx="76">
                  <c:v>40784.998259304739</c:v>
                </c:pt>
                <c:pt idx="77">
                  <c:v>40816.957584485739</c:v>
                </c:pt>
                <c:pt idx="78">
                  <c:v>40792.49054658255</c:v>
                </c:pt>
                <c:pt idx="79">
                  <c:v>41068.764863230565</c:v>
                </c:pt>
                <c:pt idx="80">
                  <c:v>41040.972857228953</c:v>
                </c:pt>
                <c:pt idx="81">
                  <c:v>41116.27702714099</c:v>
                </c:pt>
                <c:pt idx="82">
                  <c:v>41193.564139534123</c:v>
                </c:pt>
                <c:pt idx="83">
                  <c:v>41269.154800923039</c:v>
                </c:pt>
                <c:pt idx="84">
                  <c:v>41387.60231255355</c:v>
                </c:pt>
                <c:pt idx="85">
                  <c:v>41488.928989279957</c:v>
                </c:pt>
                <c:pt idx="86">
                  <c:v>41611.014585140176</c:v>
                </c:pt>
                <c:pt idx="87">
                  <c:v>41532.769270572535</c:v>
                </c:pt>
                <c:pt idx="88">
                  <c:v>41690.55973989523</c:v>
                </c:pt>
                <c:pt idx="89">
                  <c:v>41905.678787315752</c:v>
                </c:pt>
                <c:pt idx="90">
                  <c:v>42013.345695957651</c:v>
                </c:pt>
                <c:pt idx="91">
                  <c:v>42079.258996575241</c:v>
                </c:pt>
                <c:pt idx="92">
                  <c:v>42221.833081275101</c:v>
                </c:pt>
                <c:pt idx="93">
                  <c:v>42580.212048900547</c:v>
                </c:pt>
                <c:pt idx="94">
                  <c:v>42621.785695692328</c:v>
                </c:pt>
                <c:pt idx="95">
                  <c:v>42720.699229190461</c:v>
                </c:pt>
                <c:pt idx="96">
                  <c:v>42982.278580779879</c:v>
                </c:pt>
                <c:pt idx="97">
                  <c:v>43039.276665093843</c:v>
                </c:pt>
                <c:pt idx="98">
                  <c:v>43098.502060343955</c:v>
                </c:pt>
                <c:pt idx="99">
                  <c:v>43286.657711396772</c:v>
                </c:pt>
                <c:pt idx="100">
                  <c:v>43384.597643454763</c:v>
                </c:pt>
                <c:pt idx="101">
                  <c:v>43396.753933223219</c:v>
                </c:pt>
                <c:pt idx="102">
                  <c:v>43437.563829195176</c:v>
                </c:pt>
                <c:pt idx="103">
                  <c:v>43460.430781209201</c:v>
                </c:pt>
                <c:pt idx="104">
                  <c:v>43513.507901294273</c:v>
                </c:pt>
                <c:pt idx="105">
                  <c:v>43682.54533133535</c:v>
                </c:pt>
                <c:pt idx="106">
                  <c:v>43720.55038140712</c:v>
                </c:pt>
                <c:pt idx="107">
                  <c:v>43868.407809051852</c:v>
                </c:pt>
                <c:pt idx="108">
                  <c:v>43885.745178359393</c:v>
                </c:pt>
                <c:pt idx="109">
                  <c:v>43931.671858554051</c:v>
                </c:pt>
                <c:pt idx="110">
                  <c:v>43882.239922486842</c:v>
                </c:pt>
                <c:pt idx="111">
                  <c:v>43868.278855550678</c:v>
                </c:pt>
                <c:pt idx="112">
                  <c:v>43831.314354894879</c:v>
                </c:pt>
                <c:pt idx="113">
                  <c:v>43885.732960540532</c:v>
                </c:pt>
                <c:pt idx="114">
                  <c:v>44080.757497752798</c:v>
                </c:pt>
                <c:pt idx="115">
                  <c:v>44049.202664471144</c:v>
                </c:pt>
                <c:pt idx="116">
                  <c:v>44150.370217056305</c:v>
                </c:pt>
                <c:pt idx="117">
                  <c:v>44186.602523779977</c:v>
                </c:pt>
                <c:pt idx="118">
                  <c:v>44223.590489728223</c:v>
                </c:pt>
                <c:pt idx="119">
                  <c:v>44360.504022447523</c:v>
                </c:pt>
                <c:pt idx="120">
                  <c:v>44336.380743700371</c:v>
                </c:pt>
                <c:pt idx="121">
                  <c:v>44314.840031596439</c:v>
                </c:pt>
                <c:pt idx="122">
                  <c:v>44492.412199114988</c:v>
                </c:pt>
                <c:pt idx="123">
                  <c:v>44585.489832777814</c:v>
                </c:pt>
                <c:pt idx="124">
                  <c:v>44781.673667325376</c:v>
                </c:pt>
                <c:pt idx="125">
                  <c:v>44946.042086287343</c:v>
                </c:pt>
                <c:pt idx="126">
                  <c:v>44885.303675000869</c:v>
                </c:pt>
                <c:pt idx="127">
                  <c:v>44941.812260997482</c:v>
                </c:pt>
                <c:pt idx="128">
                  <c:v>45117.820798280503</c:v>
                </c:pt>
                <c:pt idx="129">
                  <c:v>45182.837002160835</c:v>
                </c:pt>
                <c:pt idx="130">
                  <c:v>45306.709347546435</c:v>
                </c:pt>
                <c:pt idx="131">
                  <c:v>45268.32799662216</c:v>
                </c:pt>
                <c:pt idx="132">
                  <c:v>45316.909201265837</c:v>
                </c:pt>
                <c:pt idx="133">
                  <c:v>45421.273483784025</c:v>
                </c:pt>
                <c:pt idx="134">
                  <c:v>45490.836209575267</c:v>
                </c:pt>
                <c:pt idx="135">
                  <c:v>45534.607703134905</c:v>
                </c:pt>
                <c:pt idx="136">
                  <c:v>45507.309236735957</c:v>
                </c:pt>
                <c:pt idx="137">
                  <c:v>45602.243573337553</c:v>
                </c:pt>
                <c:pt idx="138">
                  <c:v>45323.467340423245</c:v>
                </c:pt>
                <c:pt idx="139">
                  <c:v>45329.280393084919</c:v>
                </c:pt>
                <c:pt idx="140">
                  <c:v>45334.183298822478</c:v>
                </c:pt>
                <c:pt idx="141">
                  <c:v>45123.782970571454</c:v>
                </c:pt>
                <c:pt idx="142">
                  <c:v>45231.119695978916</c:v>
                </c:pt>
                <c:pt idx="143">
                  <c:v>45104.735230409373</c:v>
                </c:pt>
                <c:pt idx="144">
                  <c:v>44942.186944865774</c:v>
                </c:pt>
                <c:pt idx="145">
                  <c:v>44931.936666004054</c:v>
                </c:pt>
                <c:pt idx="146">
                  <c:v>44906.105942721122</c:v>
                </c:pt>
                <c:pt idx="147">
                  <c:v>44942.087637158882</c:v>
                </c:pt>
                <c:pt idx="148">
                  <c:v>45013.655575097677</c:v>
                </c:pt>
                <c:pt idx="149">
                  <c:v>44851.637149421775</c:v>
                </c:pt>
                <c:pt idx="150">
                  <c:v>44759.698804783147</c:v>
                </c:pt>
                <c:pt idx="151">
                  <c:v>44791.987257642468</c:v>
                </c:pt>
                <c:pt idx="152">
                  <c:v>44633.787146040289</c:v>
                </c:pt>
                <c:pt idx="153">
                  <c:v>44486.278712345229</c:v>
                </c:pt>
                <c:pt idx="154">
                  <c:v>44467.579248136703</c:v>
                </c:pt>
                <c:pt idx="155">
                  <c:v>44363.132311562615</c:v>
                </c:pt>
                <c:pt idx="156">
                  <c:v>44304.618617257605</c:v>
                </c:pt>
                <c:pt idx="157">
                  <c:v>44175.623614291457</c:v>
                </c:pt>
                <c:pt idx="158">
                  <c:v>43925.347290370839</c:v>
                </c:pt>
                <c:pt idx="159">
                  <c:v>43881.663901492349</c:v>
                </c:pt>
                <c:pt idx="160">
                  <c:v>43886.473676379137</c:v>
                </c:pt>
                <c:pt idx="161">
                  <c:v>43664.565612001097</c:v>
                </c:pt>
                <c:pt idx="162">
                  <c:v>43798.433467842624</c:v>
                </c:pt>
                <c:pt idx="163">
                  <c:v>43773.308618959592</c:v>
                </c:pt>
                <c:pt idx="164">
                  <c:v>43815.650309817604</c:v>
                </c:pt>
                <c:pt idx="165">
                  <c:v>43941.307310001386</c:v>
                </c:pt>
                <c:pt idx="166">
                  <c:v>43885.43342069444</c:v>
                </c:pt>
                <c:pt idx="167">
                  <c:v>43880.913122434322</c:v>
                </c:pt>
                <c:pt idx="168">
                  <c:v>44042.506491100394</c:v>
                </c:pt>
                <c:pt idx="169">
                  <c:v>44035.98485213489</c:v>
                </c:pt>
                <c:pt idx="170">
                  <c:v>44134.341086265282</c:v>
                </c:pt>
                <c:pt idx="171">
                  <c:v>44238.253016188894</c:v>
                </c:pt>
                <c:pt idx="172">
                  <c:v>44207.502982651291</c:v>
                </c:pt>
                <c:pt idx="173">
                  <c:v>44229.847983495805</c:v>
                </c:pt>
                <c:pt idx="174">
                  <c:v>44464.671609331432</c:v>
                </c:pt>
                <c:pt idx="175">
                  <c:v>44468.537833251277</c:v>
                </c:pt>
                <c:pt idx="176">
                  <c:v>44548.65676151104</c:v>
                </c:pt>
                <c:pt idx="177">
                  <c:v>44742.083899020654</c:v>
                </c:pt>
                <c:pt idx="178">
                  <c:v>44742.578615180355</c:v>
                </c:pt>
                <c:pt idx="179">
                  <c:v>44862.607850292392</c:v>
                </c:pt>
                <c:pt idx="180">
                  <c:v>44820.703935172365</c:v>
                </c:pt>
                <c:pt idx="181">
                  <c:v>44967.305968137342</c:v>
                </c:pt>
                <c:pt idx="182">
                  <c:v>45115.117458823428</c:v>
                </c:pt>
                <c:pt idx="183">
                  <c:v>45374.799454867127</c:v>
                </c:pt>
                <c:pt idx="184">
                  <c:v>45382.534232076934</c:v>
                </c:pt>
                <c:pt idx="185">
                  <c:v>45475.659508258883</c:v>
                </c:pt>
                <c:pt idx="186">
                  <c:v>45554.439595838878</c:v>
                </c:pt>
                <c:pt idx="187">
                  <c:v>45655.090629405757</c:v>
                </c:pt>
                <c:pt idx="188">
                  <c:v>45793.450274439383</c:v>
                </c:pt>
                <c:pt idx="189">
                  <c:v>45891.045349274151</c:v>
                </c:pt>
                <c:pt idx="190">
                  <c:v>46089.078393509124</c:v>
                </c:pt>
                <c:pt idx="191">
                  <c:v>46215.103268021274</c:v>
                </c:pt>
                <c:pt idx="192">
                  <c:v>46357.040986920772</c:v>
                </c:pt>
                <c:pt idx="193">
                  <c:v>46461.930640672857</c:v>
                </c:pt>
                <c:pt idx="194">
                  <c:v>46604.826760426266</c:v>
                </c:pt>
                <c:pt idx="195">
                  <c:v>46459.148684058564</c:v>
                </c:pt>
                <c:pt idx="196">
                  <c:v>46626.47759964814</c:v>
                </c:pt>
                <c:pt idx="197">
                  <c:v>46818.461708702758</c:v>
                </c:pt>
                <c:pt idx="198">
                  <c:v>46752.714701549048</c:v>
                </c:pt>
                <c:pt idx="199">
                  <c:v>46901.573752844793</c:v>
                </c:pt>
                <c:pt idx="200">
                  <c:v>46976.418905473751</c:v>
                </c:pt>
                <c:pt idx="201">
                  <c:v>46891.440247454906</c:v>
                </c:pt>
                <c:pt idx="202">
                  <c:v>46929.164954382213</c:v>
                </c:pt>
                <c:pt idx="203">
                  <c:v>47081.894577453968</c:v>
                </c:pt>
                <c:pt idx="204">
                  <c:v>47117.342748924377</c:v>
                </c:pt>
                <c:pt idx="205">
                  <c:v>47244.333321855265</c:v>
                </c:pt>
                <c:pt idx="206">
                  <c:v>47531.603533350157</c:v>
                </c:pt>
                <c:pt idx="207">
                  <c:v>47348.91960953438</c:v>
                </c:pt>
                <c:pt idx="208">
                  <c:v>47432.433564560968</c:v>
                </c:pt>
                <c:pt idx="209">
                  <c:v>47649.0728300556</c:v>
                </c:pt>
                <c:pt idx="210">
                  <c:v>47580.999321367752</c:v>
                </c:pt>
                <c:pt idx="211">
                  <c:v>47772.515922639257</c:v>
                </c:pt>
                <c:pt idx="212">
                  <c:v>47811.081579668316</c:v>
                </c:pt>
                <c:pt idx="213">
                  <c:v>47892.45430104922</c:v>
                </c:pt>
                <c:pt idx="214">
                  <c:v>48015.260834982473</c:v>
                </c:pt>
                <c:pt idx="215">
                  <c:v>47869.69018473912</c:v>
                </c:pt>
                <c:pt idx="216">
                  <c:v>48265.22786296696</c:v>
                </c:pt>
                <c:pt idx="217">
                  <c:v>48400.040148406515</c:v>
                </c:pt>
                <c:pt idx="218">
                  <c:v>48389.83095076085</c:v>
                </c:pt>
                <c:pt idx="219">
                  <c:v>48342.14614800342</c:v>
                </c:pt>
                <c:pt idx="220">
                  <c:v>48405.958301022154</c:v>
                </c:pt>
                <c:pt idx="221">
                  <c:v>48214.537561344427</c:v>
                </c:pt>
                <c:pt idx="222">
                  <c:v>48311.530534010977</c:v>
                </c:pt>
                <c:pt idx="223">
                  <c:v>48362.301252255893</c:v>
                </c:pt>
                <c:pt idx="224">
                  <c:v>48382.206732182611</c:v>
                </c:pt>
                <c:pt idx="225">
                  <c:v>48338.438221034528</c:v>
                </c:pt>
                <c:pt idx="226">
                  <c:v>48213.778518922612</c:v>
                </c:pt>
                <c:pt idx="227">
                  <c:v>48155.702977103618</c:v>
                </c:pt>
                <c:pt idx="228">
                  <c:v>47906.6900805443</c:v>
                </c:pt>
                <c:pt idx="229">
                  <c:v>47647.985603297646</c:v>
                </c:pt>
                <c:pt idx="230">
                  <c:v>47401.85345337115</c:v>
                </c:pt>
                <c:pt idx="231">
                  <c:v>47048.379012140387</c:v>
                </c:pt>
                <c:pt idx="232">
                  <c:v>46834.969847501729</c:v>
                </c:pt>
                <c:pt idx="233">
                  <c:v>46738.593636110767</c:v>
                </c:pt>
                <c:pt idx="234">
                  <c:v>46748.072219229165</c:v>
                </c:pt>
                <c:pt idx="235">
                  <c:v>46475.709843437246</c:v>
                </c:pt>
                <c:pt idx="236">
                  <c:v>46338.760711537441</c:v>
                </c:pt>
                <c:pt idx="237">
                  <c:v>46210.854235921863</c:v>
                </c:pt>
                <c:pt idx="238">
                  <c:v>46152.217101436181</c:v>
                </c:pt>
                <c:pt idx="239">
                  <c:v>46089.371425624588</c:v>
                </c:pt>
                <c:pt idx="240">
                  <c:v>46091.133785478902</c:v>
                </c:pt>
                <c:pt idx="241">
                  <c:v>46038.571119460285</c:v>
                </c:pt>
                <c:pt idx="242">
                  <c:v>46167.210477777997</c:v>
                </c:pt>
                <c:pt idx="243">
                  <c:v>46354.878626207836</c:v>
                </c:pt>
                <c:pt idx="244">
                  <c:v>46523.502353913682</c:v>
                </c:pt>
                <c:pt idx="245">
                  <c:v>46605.168829882954</c:v>
                </c:pt>
                <c:pt idx="246">
                  <c:v>46715.502924429849</c:v>
                </c:pt>
                <c:pt idx="247">
                  <c:v>46471.959209280161</c:v>
                </c:pt>
                <c:pt idx="248">
                  <c:v>46368.772645724595</c:v>
                </c:pt>
                <c:pt idx="249">
                  <c:v>46612.755640890318</c:v>
                </c:pt>
                <c:pt idx="250">
                  <c:v>46639.924297444799</c:v>
                </c:pt>
                <c:pt idx="251">
                  <c:v>46767.508760720586</c:v>
                </c:pt>
                <c:pt idx="252">
                  <c:v>46706.262928496319</c:v>
                </c:pt>
                <c:pt idx="253">
                  <c:v>46435.773234110311</c:v>
                </c:pt>
                <c:pt idx="254">
                  <c:v>46820.816360839213</c:v>
                </c:pt>
                <c:pt idx="255">
                  <c:v>47050.968046852162</c:v>
                </c:pt>
                <c:pt idx="256">
                  <c:v>46961.146626618603</c:v>
                </c:pt>
                <c:pt idx="257">
                  <c:v>47031.508439808902</c:v>
                </c:pt>
                <c:pt idx="258">
                  <c:v>47157.660002540833</c:v>
                </c:pt>
                <c:pt idx="259">
                  <c:v>47148.26946508688</c:v>
                </c:pt>
                <c:pt idx="260">
                  <c:v>47465.077839230165</c:v>
                </c:pt>
                <c:pt idx="261">
                  <c:v>47387.820118305732</c:v>
                </c:pt>
                <c:pt idx="262">
                  <c:v>47407.596919003743</c:v>
                </c:pt>
                <c:pt idx="263">
                  <c:v>47558.294113679018</c:v>
                </c:pt>
                <c:pt idx="264">
                  <c:v>47687.090180564774</c:v>
                </c:pt>
                <c:pt idx="265">
                  <c:v>47874.064348904845</c:v>
                </c:pt>
                <c:pt idx="266">
                  <c:v>47949.375445369908</c:v>
                </c:pt>
                <c:pt idx="267">
                  <c:v>48064.514207256012</c:v>
                </c:pt>
                <c:pt idx="268">
                  <c:v>48099.57297774779</c:v>
                </c:pt>
                <c:pt idx="269">
                  <c:v>48215.064606142194</c:v>
                </c:pt>
                <c:pt idx="270">
                  <c:v>48093.076609439995</c:v>
                </c:pt>
                <c:pt idx="271">
                  <c:v>48215.202785921909</c:v>
                </c:pt>
                <c:pt idx="272">
                  <c:v>48267.010303538234</c:v>
                </c:pt>
                <c:pt idx="273">
                  <c:v>48469.12957127019</c:v>
                </c:pt>
                <c:pt idx="274">
                  <c:v>48580.047845891415</c:v>
                </c:pt>
                <c:pt idx="275">
                  <c:v>48665.721445032919</c:v>
                </c:pt>
                <c:pt idx="276">
                  <c:v>48438.291485358801</c:v>
                </c:pt>
                <c:pt idx="277">
                  <c:v>48574.700567334643</c:v>
                </c:pt>
                <c:pt idx="278">
                  <c:v>48658.301142073855</c:v>
                </c:pt>
                <c:pt idx="279">
                  <c:v>48669.515358662575</c:v>
                </c:pt>
                <c:pt idx="280">
                  <c:v>48799.693171613886</c:v>
                </c:pt>
                <c:pt idx="281">
                  <c:v>48811.311746929503</c:v>
                </c:pt>
                <c:pt idx="282">
                  <c:v>48856.112415292904</c:v>
                </c:pt>
                <c:pt idx="283">
                  <c:v>48959.430891814591</c:v>
                </c:pt>
                <c:pt idx="284">
                  <c:v>49015.630945271878</c:v>
                </c:pt>
                <c:pt idx="285">
                  <c:v>48957.382158024855</c:v>
                </c:pt>
                <c:pt idx="286">
                  <c:v>49087.655928777043</c:v>
                </c:pt>
                <c:pt idx="287">
                  <c:v>48949.958789883749</c:v>
                </c:pt>
                <c:pt idx="288">
                  <c:v>49087.587394635077</c:v>
                </c:pt>
                <c:pt idx="289">
                  <c:v>49116.911864102913</c:v>
                </c:pt>
                <c:pt idx="290">
                  <c:v>49179.376675409148</c:v>
                </c:pt>
                <c:pt idx="291">
                  <c:v>49241.096219947111</c:v>
                </c:pt>
                <c:pt idx="292">
                  <c:v>49316.083618253993</c:v>
                </c:pt>
                <c:pt idx="293">
                  <c:v>49361.641246342348</c:v>
                </c:pt>
                <c:pt idx="294">
                  <c:v>49481.160885925194</c:v>
                </c:pt>
                <c:pt idx="295">
                  <c:v>49562.575075532732</c:v>
                </c:pt>
                <c:pt idx="296">
                  <c:v>49605.985764387246</c:v>
                </c:pt>
                <c:pt idx="297">
                  <c:v>49715.97668821914</c:v>
                </c:pt>
                <c:pt idx="298">
                  <c:v>49785.259201395631</c:v>
                </c:pt>
                <c:pt idx="299">
                  <c:v>49959.551071920825</c:v>
                </c:pt>
                <c:pt idx="300">
                  <c:v>50046.571937684756</c:v>
                </c:pt>
                <c:pt idx="301">
                  <c:v>50000.259834646895</c:v>
                </c:pt>
                <c:pt idx="302">
                  <c:v>49857.475534545731</c:v>
                </c:pt>
                <c:pt idx="303">
                  <c:v>49801.487329936004</c:v>
                </c:pt>
                <c:pt idx="304">
                  <c:v>49712.119162694398</c:v>
                </c:pt>
                <c:pt idx="305">
                  <c:v>49726.626891905216</c:v>
                </c:pt>
                <c:pt idx="306">
                  <c:v>49976.263384295351</c:v>
                </c:pt>
                <c:pt idx="307">
                  <c:v>49823.135691649717</c:v>
                </c:pt>
                <c:pt idx="308">
                  <c:v>49708.368035689338</c:v>
                </c:pt>
                <c:pt idx="309">
                  <c:v>49791.626995193292</c:v>
                </c:pt>
                <c:pt idx="310">
                  <c:v>49736.249811878544</c:v>
                </c:pt>
                <c:pt idx="311">
                  <c:v>49578.36881928832</c:v>
                </c:pt>
                <c:pt idx="312">
                  <c:v>49834.72452237882</c:v>
                </c:pt>
                <c:pt idx="313">
                  <c:v>49797.799026036912</c:v>
                </c:pt>
                <c:pt idx="314">
                  <c:v>49786.168394073808</c:v>
                </c:pt>
                <c:pt idx="315">
                  <c:v>49795.997043262716</c:v>
                </c:pt>
                <c:pt idx="316">
                  <c:v>49676.164112526865</c:v>
                </c:pt>
                <c:pt idx="317">
                  <c:v>49689.131107911729</c:v>
                </c:pt>
                <c:pt idx="318">
                  <c:v>49511.447807674798</c:v>
                </c:pt>
                <c:pt idx="319">
                  <c:v>49447.477418364237</c:v>
                </c:pt>
                <c:pt idx="320">
                  <c:v>49359.907667209052</c:v>
                </c:pt>
              </c:numCache>
            </c:numRef>
          </c:val>
          <c:smooth val="0"/>
          <c:extLst>
            <c:ext xmlns:c16="http://schemas.microsoft.com/office/drawing/2014/chart" uri="{C3380CC4-5D6E-409C-BE32-E72D297353CC}">
              <c16:uniqueId val="{00000000-569D-4D61-806F-1A8081F91858}"/>
            </c:ext>
          </c:extLst>
        </c:ser>
        <c:ser>
          <c:idx val="1"/>
          <c:order val="1"/>
          <c:tx>
            <c:strRef>
              <c:f>'emp emc'!$H$1</c:f>
              <c:strCache>
                <c:ptCount val="1"/>
                <c:pt idx="0">
                  <c:v>Lawton MSA</c:v>
                </c:pt>
              </c:strCache>
            </c:strRef>
          </c:tx>
          <c:spPr>
            <a:ln w="34925" cap="rnd">
              <a:solidFill>
                <a:schemeClr val="accent2"/>
              </a:solidFill>
              <a:round/>
            </a:ln>
            <a:effectLst/>
          </c:spPr>
          <c:marker>
            <c:symbol val="none"/>
          </c:marker>
          <c:dPt>
            <c:idx val="240"/>
            <c:marker>
              <c:symbol val="circle"/>
              <c:size val="6"/>
              <c:spPr>
                <a:solidFill>
                  <a:schemeClr val="tx1">
                    <a:lumMod val="50000"/>
                    <a:lumOff val="50000"/>
                  </a:schemeClr>
                </a:solidFill>
                <a:ln w="9525">
                  <a:solidFill>
                    <a:schemeClr val="tx1"/>
                  </a:solidFill>
                </a:ln>
                <a:effectLst/>
              </c:spPr>
            </c:marker>
            <c:bubble3D val="0"/>
            <c:extLst>
              <c:ext xmlns:c16="http://schemas.microsoft.com/office/drawing/2014/chart" uri="{C3380CC4-5D6E-409C-BE32-E72D297353CC}">
                <c16:uniqueId val="{00000001-569D-4D61-806F-1A8081F91858}"/>
              </c:ext>
            </c:extLst>
          </c:dPt>
          <c:cat>
            <c:numRef>
              <c:f>'emp emc'!$F$2:$F$327</c:f>
              <c:numCache>
                <c:formatCode>m/d/yyyy</c:formatCode>
                <c:ptCount val="326"/>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42736</c:v>
                </c:pt>
                <c:pt idx="323">
                  <c:v>42826</c:v>
                </c:pt>
                <c:pt idx="324">
                  <c:v>42917</c:v>
                </c:pt>
                <c:pt idx="325">
                  <c:v>43009</c:v>
                </c:pt>
              </c:numCache>
            </c:numRef>
          </c:cat>
          <c:val>
            <c:numRef>
              <c:f>'emp emc'!$H$2:$H$327</c:f>
              <c:numCache>
                <c:formatCode>General</c:formatCode>
                <c:ptCount val="326"/>
                <c:pt idx="0">
                  <c:v>37534.799400481999</c:v>
                </c:pt>
                <c:pt idx="1">
                  <c:v>37252.890512568898</c:v>
                </c:pt>
                <c:pt idx="2">
                  <c:v>37283.016411866702</c:v>
                </c:pt>
                <c:pt idx="3">
                  <c:v>37012.384133767497</c:v>
                </c:pt>
                <c:pt idx="4">
                  <c:v>36963.554493392199</c:v>
                </c:pt>
                <c:pt idx="5">
                  <c:v>37443.2387705363</c:v>
                </c:pt>
                <c:pt idx="6">
                  <c:v>37479.832257765498</c:v>
                </c:pt>
                <c:pt idx="7">
                  <c:v>37385.4293944569</c:v>
                </c:pt>
                <c:pt idx="8">
                  <c:v>37490.9598912687</c:v>
                </c:pt>
                <c:pt idx="9">
                  <c:v>37454.435686876401</c:v>
                </c:pt>
                <c:pt idx="10">
                  <c:v>37120.152435892</c:v>
                </c:pt>
                <c:pt idx="11">
                  <c:v>36998.431207910297</c:v>
                </c:pt>
                <c:pt idx="12">
                  <c:v>37724.143523302599</c:v>
                </c:pt>
                <c:pt idx="13">
                  <c:v>37358.399005584499</c:v>
                </c:pt>
                <c:pt idx="14">
                  <c:v>37092.350087729501</c:v>
                </c:pt>
                <c:pt idx="15">
                  <c:v>36986.457421547697</c:v>
                </c:pt>
                <c:pt idx="16">
                  <c:v>37569.561814942397</c:v>
                </c:pt>
                <c:pt idx="17">
                  <c:v>36730.8448011195</c:v>
                </c:pt>
                <c:pt idx="18">
                  <c:v>37392.093798681402</c:v>
                </c:pt>
                <c:pt idx="19">
                  <c:v>37376.999071553801</c:v>
                </c:pt>
                <c:pt idx="20">
                  <c:v>37475.115191385798</c:v>
                </c:pt>
                <c:pt idx="21">
                  <c:v>37691.779440619801</c:v>
                </c:pt>
                <c:pt idx="22">
                  <c:v>37916.819978155203</c:v>
                </c:pt>
                <c:pt idx="23">
                  <c:v>37899.253405058997</c:v>
                </c:pt>
                <c:pt idx="24">
                  <c:v>37749.097739120203</c:v>
                </c:pt>
                <c:pt idx="25">
                  <c:v>37872.042739529497</c:v>
                </c:pt>
                <c:pt idx="26">
                  <c:v>38153.203579211797</c:v>
                </c:pt>
                <c:pt idx="27">
                  <c:v>38568.169341175599</c:v>
                </c:pt>
                <c:pt idx="28">
                  <c:v>38520.439130084102</c:v>
                </c:pt>
                <c:pt idx="29">
                  <c:v>38261.261989017199</c:v>
                </c:pt>
                <c:pt idx="30">
                  <c:v>38484.243160210397</c:v>
                </c:pt>
                <c:pt idx="31">
                  <c:v>38671.840300886099</c:v>
                </c:pt>
                <c:pt idx="32">
                  <c:v>38751.410051802399</c:v>
                </c:pt>
                <c:pt idx="33">
                  <c:v>39124.594167634103</c:v>
                </c:pt>
                <c:pt idx="34">
                  <c:v>38938.599891627397</c:v>
                </c:pt>
                <c:pt idx="35">
                  <c:v>39271.701469546497</c:v>
                </c:pt>
                <c:pt idx="36">
                  <c:v>38905.588358826499</c:v>
                </c:pt>
                <c:pt idx="37">
                  <c:v>39039.026571522903</c:v>
                </c:pt>
                <c:pt idx="38">
                  <c:v>39227.753715784602</c:v>
                </c:pt>
                <c:pt idx="39">
                  <c:v>39351.925954624698</c:v>
                </c:pt>
                <c:pt idx="40">
                  <c:v>38470.676851362201</c:v>
                </c:pt>
                <c:pt idx="41">
                  <c:v>38245.346288635097</c:v>
                </c:pt>
                <c:pt idx="42">
                  <c:v>38156.503259219498</c:v>
                </c:pt>
                <c:pt idx="43">
                  <c:v>37922.531987060298</c:v>
                </c:pt>
                <c:pt idx="44">
                  <c:v>38032.478178839701</c:v>
                </c:pt>
                <c:pt idx="45">
                  <c:v>37733.853904158197</c:v>
                </c:pt>
                <c:pt idx="46">
                  <c:v>37785.5705715109</c:v>
                </c:pt>
                <c:pt idx="47">
                  <c:v>38145.886582802901</c:v>
                </c:pt>
                <c:pt idx="48">
                  <c:v>38256.787725760798</c:v>
                </c:pt>
                <c:pt idx="49">
                  <c:v>38618.2368964825</c:v>
                </c:pt>
                <c:pt idx="50">
                  <c:v>38946.466167613602</c:v>
                </c:pt>
                <c:pt idx="51">
                  <c:v>38512.393428269497</c:v>
                </c:pt>
                <c:pt idx="52">
                  <c:v>38327.783141836997</c:v>
                </c:pt>
                <c:pt idx="53">
                  <c:v>38337.663792117703</c:v>
                </c:pt>
                <c:pt idx="54">
                  <c:v>38602.247241968398</c:v>
                </c:pt>
                <c:pt idx="55">
                  <c:v>38709.607656523498</c:v>
                </c:pt>
                <c:pt idx="56">
                  <c:v>38218.670869077097</c:v>
                </c:pt>
                <c:pt idx="57">
                  <c:v>38247.937295966702</c:v>
                </c:pt>
                <c:pt idx="58">
                  <c:v>37934.733983086502</c:v>
                </c:pt>
                <c:pt idx="59">
                  <c:v>37600.863214193698</c:v>
                </c:pt>
                <c:pt idx="60">
                  <c:v>37390.844523221996</c:v>
                </c:pt>
                <c:pt idx="61">
                  <c:v>37398.199728834297</c:v>
                </c:pt>
                <c:pt idx="62">
                  <c:v>37440.325528500798</c:v>
                </c:pt>
                <c:pt idx="63">
                  <c:v>37459.431637100897</c:v>
                </c:pt>
                <c:pt idx="64">
                  <c:v>37966.159223785296</c:v>
                </c:pt>
                <c:pt idx="65">
                  <c:v>38013.685834251803</c:v>
                </c:pt>
                <c:pt idx="66">
                  <c:v>38369.169319433197</c:v>
                </c:pt>
                <c:pt idx="67">
                  <c:v>38621.425633151703</c:v>
                </c:pt>
                <c:pt idx="68">
                  <c:v>38226.479710310101</c:v>
                </c:pt>
                <c:pt idx="69">
                  <c:v>38533.4525758319</c:v>
                </c:pt>
                <c:pt idx="70">
                  <c:v>38141.411206757402</c:v>
                </c:pt>
                <c:pt idx="71">
                  <c:v>38378.171608714103</c:v>
                </c:pt>
                <c:pt idx="72">
                  <c:v>38346.0449630242</c:v>
                </c:pt>
                <c:pt idx="73">
                  <c:v>38679.893782068699</c:v>
                </c:pt>
                <c:pt idx="74">
                  <c:v>38643.730911800601</c:v>
                </c:pt>
                <c:pt idx="75">
                  <c:v>38743.244465679199</c:v>
                </c:pt>
                <c:pt idx="76">
                  <c:v>39443.917351091099</c:v>
                </c:pt>
                <c:pt idx="77">
                  <c:v>38949.107719383202</c:v>
                </c:pt>
                <c:pt idx="78">
                  <c:v>38841.184111416303</c:v>
                </c:pt>
                <c:pt idx="79">
                  <c:v>38613.738914532201</c:v>
                </c:pt>
                <c:pt idx="80">
                  <c:v>38551.105446134599</c:v>
                </c:pt>
                <c:pt idx="81">
                  <c:v>38448.1338497947</c:v>
                </c:pt>
                <c:pt idx="82">
                  <c:v>38551.132037408999</c:v>
                </c:pt>
                <c:pt idx="83">
                  <c:v>38257.571999811997</c:v>
                </c:pt>
                <c:pt idx="84">
                  <c:v>38557.696492447103</c:v>
                </c:pt>
                <c:pt idx="85">
                  <c:v>38587.767730418003</c:v>
                </c:pt>
                <c:pt idx="86">
                  <c:v>38725.372366731302</c:v>
                </c:pt>
                <c:pt idx="87">
                  <c:v>38481.588400822999</c:v>
                </c:pt>
                <c:pt idx="88">
                  <c:v>38504.295805196503</c:v>
                </c:pt>
                <c:pt idx="89">
                  <c:v>38699.383709280199</c:v>
                </c:pt>
                <c:pt idx="90">
                  <c:v>38820.446937920999</c:v>
                </c:pt>
                <c:pt idx="91">
                  <c:v>38770.139410889002</c:v>
                </c:pt>
                <c:pt idx="92">
                  <c:v>38790.749320507202</c:v>
                </c:pt>
                <c:pt idx="93">
                  <c:v>39143.684647148497</c:v>
                </c:pt>
                <c:pt idx="94">
                  <c:v>39625.762947486197</c:v>
                </c:pt>
                <c:pt idx="95">
                  <c:v>39273.914397583001</c:v>
                </c:pt>
                <c:pt idx="96">
                  <c:v>39572.880343895398</c:v>
                </c:pt>
                <c:pt idx="97">
                  <c:v>39271.537814844</c:v>
                </c:pt>
                <c:pt idx="98">
                  <c:v>39498.641403505302</c:v>
                </c:pt>
                <c:pt idx="99">
                  <c:v>38936.836856130198</c:v>
                </c:pt>
                <c:pt idx="100">
                  <c:v>38700.015434507201</c:v>
                </c:pt>
                <c:pt idx="101">
                  <c:v>39152.569423036999</c:v>
                </c:pt>
                <c:pt idx="102">
                  <c:v>38677.560208928102</c:v>
                </c:pt>
                <c:pt idx="103">
                  <c:v>38684.900448033601</c:v>
                </c:pt>
                <c:pt idx="104">
                  <c:v>38843.9993056085</c:v>
                </c:pt>
                <c:pt idx="105">
                  <c:v>39167.483572039098</c:v>
                </c:pt>
                <c:pt idx="106">
                  <c:v>39237.715432671997</c:v>
                </c:pt>
                <c:pt idx="107">
                  <c:v>39362.574942565603</c:v>
                </c:pt>
                <c:pt idx="108">
                  <c:v>39380.242660664699</c:v>
                </c:pt>
                <c:pt idx="109">
                  <c:v>39453.499899987997</c:v>
                </c:pt>
                <c:pt idx="110">
                  <c:v>39600.592155026701</c:v>
                </c:pt>
                <c:pt idx="111">
                  <c:v>39341.406671823599</c:v>
                </c:pt>
                <c:pt idx="112">
                  <c:v>39768.077176603001</c:v>
                </c:pt>
                <c:pt idx="113">
                  <c:v>39428.589633677497</c:v>
                </c:pt>
                <c:pt idx="114">
                  <c:v>40044.968679390702</c:v>
                </c:pt>
                <c:pt idx="115">
                  <c:v>40281.106148984698</c:v>
                </c:pt>
                <c:pt idx="116">
                  <c:v>40101.952653713997</c:v>
                </c:pt>
                <c:pt idx="117">
                  <c:v>40187.813022282098</c:v>
                </c:pt>
                <c:pt idx="118">
                  <c:v>39874.141071542603</c:v>
                </c:pt>
                <c:pt idx="119">
                  <c:v>40244.417424675099</c:v>
                </c:pt>
                <c:pt idx="120">
                  <c:v>40217.410288338499</c:v>
                </c:pt>
                <c:pt idx="121">
                  <c:v>40059.533590723702</c:v>
                </c:pt>
                <c:pt idx="122">
                  <c:v>40235.035012936198</c:v>
                </c:pt>
                <c:pt idx="123">
                  <c:v>39949.427974922197</c:v>
                </c:pt>
                <c:pt idx="124">
                  <c:v>40367.108730521999</c:v>
                </c:pt>
                <c:pt idx="125">
                  <c:v>40037.658600965297</c:v>
                </c:pt>
                <c:pt idx="126">
                  <c:v>39915.481498797497</c:v>
                </c:pt>
                <c:pt idx="127">
                  <c:v>40061.360090554197</c:v>
                </c:pt>
                <c:pt idx="128">
                  <c:v>40153.201699162601</c:v>
                </c:pt>
                <c:pt idx="129">
                  <c:v>40085.016898825699</c:v>
                </c:pt>
                <c:pt idx="130">
                  <c:v>39828.244382176003</c:v>
                </c:pt>
                <c:pt idx="131">
                  <c:v>39849.480726843103</c:v>
                </c:pt>
                <c:pt idx="132">
                  <c:v>39398.078029730503</c:v>
                </c:pt>
                <c:pt idx="133">
                  <c:v>39479.617512970501</c:v>
                </c:pt>
                <c:pt idx="134">
                  <c:v>39513.055510120299</c:v>
                </c:pt>
                <c:pt idx="135">
                  <c:v>39871.169100830499</c:v>
                </c:pt>
                <c:pt idx="136">
                  <c:v>39449.1824597542</c:v>
                </c:pt>
                <c:pt idx="137">
                  <c:v>39548.794947593902</c:v>
                </c:pt>
                <c:pt idx="138">
                  <c:v>38970.432627832502</c:v>
                </c:pt>
                <c:pt idx="139">
                  <c:v>39178.065622085298</c:v>
                </c:pt>
                <c:pt idx="140">
                  <c:v>39283.7402930424</c:v>
                </c:pt>
                <c:pt idx="141">
                  <c:v>39092.701201650299</c:v>
                </c:pt>
                <c:pt idx="142">
                  <c:v>39214.306726542702</c:v>
                </c:pt>
                <c:pt idx="143">
                  <c:v>39218.051683874699</c:v>
                </c:pt>
                <c:pt idx="144">
                  <c:v>39448.920670040497</c:v>
                </c:pt>
                <c:pt idx="145">
                  <c:v>39805.4021239133</c:v>
                </c:pt>
                <c:pt idx="146">
                  <c:v>39988.426134290799</c:v>
                </c:pt>
                <c:pt idx="147">
                  <c:v>40062.354256781102</c:v>
                </c:pt>
                <c:pt idx="148">
                  <c:v>40439.257675841</c:v>
                </c:pt>
                <c:pt idx="149">
                  <c:v>40558.958034771502</c:v>
                </c:pt>
                <c:pt idx="150">
                  <c:v>40335.745573832799</c:v>
                </c:pt>
                <c:pt idx="151">
                  <c:v>40638.029155315497</c:v>
                </c:pt>
                <c:pt idx="152">
                  <c:v>40605.749584893398</c:v>
                </c:pt>
                <c:pt idx="153">
                  <c:v>40924.700479122897</c:v>
                </c:pt>
                <c:pt idx="154">
                  <c:v>40998.7323028018</c:v>
                </c:pt>
                <c:pt idx="155">
                  <c:v>40879.331019164398</c:v>
                </c:pt>
                <c:pt idx="156">
                  <c:v>41001.736068895501</c:v>
                </c:pt>
                <c:pt idx="157">
                  <c:v>41169.294072959798</c:v>
                </c:pt>
                <c:pt idx="158">
                  <c:v>41176.637288486301</c:v>
                </c:pt>
                <c:pt idx="159">
                  <c:v>41157.305832925696</c:v>
                </c:pt>
                <c:pt idx="160">
                  <c:v>41041.9546649115</c:v>
                </c:pt>
                <c:pt idx="161">
                  <c:v>40982.293058862699</c:v>
                </c:pt>
                <c:pt idx="162">
                  <c:v>40905.804534582501</c:v>
                </c:pt>
                <c:pt idx="163">
                  <c:v>41193.821952405196</c:v>
                </c:pt>
                <c:pt idx="164">
                  <c:v>41240.613848709902</c:v>
                </c:pt>
                <c:pt idx="165">
                  <c:v>41239.258109802402</c:v>
                </c:pt>
                <c:pt idx="166">
                  <c:v>41315.912726887203</c:v>
                </c:pt>
                <c:pt idx="167">
                  <c:v>41565.352173321196</c:v>
                </c:pt>
                <c:pt idx="168">
                  <c:v>41592.330386537702</c:v>
                </c:pt>
                <c:pt idx="169">
                  <c:v>41576.079787479102</c:v>
                </c:pt>
                <c:pt idx="170">
                  <c:v>42055.526034461996</c:v>
                </c:pt>
                <c:pt idx="171">
                  <c:v>41568.913598815998</c:v>
                </c:pt>
                <c:pt idx="172">
                  <c:v>41827.420878691402</c:v>
                </c:pt>
                <c:pt idx="173">
                  <c:v>42095.486782519998</c:v>
                </c:pt>
                <c:pt idx="174">
                  <c:v>41907.050517606898</c:v>
                </c:pt>
                <c:pt idx="175">
                  <c:v>41922.499923854499</c:v>
                </c:pt>
                <c:pt idx="176">
                  <c:v>41998.522510364099</c:v>
                </c:pt>
                <c:pt idx="177">
                  <c:v>42144.202840309299</c:v>
                </c:pt>
                <c:pt idx="178">
                  <c:v>42302.0542019153</c:v>
                </c:pt>
                <c:pt idx="179">
                  <c:v>42549.628688636098</c:v>
                </c:pt>
                <c:pt idx="180">
                  <c:v>42202.261192794504</c:v>
                </c:pt>
                <c:pt idx="181">
                  <c:v>42170.133531706597</c:v>
                </c:pt>
                <c:pt idx="182">
                  <c:v>42428.623931275702</c:v>
                </c:pt>
                <c:pt idx="183">
                  <c:v>42373.436437578297</c:v>
                </c:pt>
                <c:pt idx="184">
                  <c:v>42021.524855641197</c:v>
                </c:pt>
                <c:pt idx="185">
                  <c:v>41915.351175241303</c:v>
                </c:pt>
                <c:pt idx="186">
                  <c:v>42084.663583043599</c:v>
                </c:pt>
                <c:pt idx="187">
                  <c:v>42126.105150330099</c:v>
                </c:pt>
                <c:pt idx="188">
                  <c:v>42275.116974533099</c:v>
                </c:pt>
                <c:pt idx="189">
                  <c:v>42418.122275066402</c:v>
                </c:pt>
                <c:pt idx="190">
                  <c:v>42475.492478565</c:v>
                </c:pt>
                <c:pt idx="191">
                  <c:v>42324.564865113498</c:v>
                </c:pt>
                <c:pt idx="192">
                  <c:v>42587.078460233897</c:v>
                </c:pt>
                <c:pt idx="193">
                  <c:v>42669.319852730303</c:v>
                </c:pt>
                <c:pt idx="194">
                  <c:v>42285.981313894998</c:v>
                </c:pt>
                <c:pt idx="195">
                  <c:v>42903.086768376699</c:v>
                </c:pt>
                <c:pt idx="196">
                  <c:v>43294.818252952602</c:v>
                </c:pt>
                <c:pt idx="197">
                  <c:v>43115.923613063802</c:v>
                </c:pt>
                <c:pt idx="198">
                  <c:v>43227.198431457597</c:v>
                </c:pt>
                <c:pt idx="199">
                  <c:v>43260.926380612298</c:v>
                </c:pt>
                <c:pt idx="200">
                  <c:v>43441.7333504173</c:v>
                </c:pt>
                <c:pt idx="201">
                  <c:v>43190.020882883997</c:v>
                </c:pt>
                <c:pt idx="202">
                  <c:v>43255.696202959298</c:v>
                </c:pt>
                <c:pt idx="203">
                  <c:v>43599.981742835997</c:v>
                </c:pt>
                <c:pt idx="204">
                  <c:v>43347.294168001201</c:v>
                </c:pt>
                <c:pt idx="205">
                  <c:v>43569.8446409151</c:v>
                </c:pt>
                <c:pt idx="206">
                  <c:v>43455.2028810017</c:v>
                </c:pt>
                <c:pt idx="207">
                  <c:v>43716.975961170698</c:v>
                </c:pt>
                <c:pt idx="208">
                  <c:v>44322.205641034103</c:v>
                </c:pt>
                <c:pt idx="209">
                  <c:v>44511.269055352401</c:v>
                </c:pt>
                <c:pt idx="210">
                  <c:v>44253.873352005503</c:v>
                </c:pt>
                <c:pt idx="211">
                  <c:v>44534.223819869097</c:v>
                </c:pt>
                <c:pt idx="212">
                  <c:v>45011.553373028</c:v>
                </c:pt>
                <c:pt idx="213">
                  <c:v>44427.4424485419</c:v>
                </c:pt>
                <c:pt idx="214">
                  <c:v>44651.025771082699</c:v>
                </c:pt>
                <c:pt idx="215">
                  <c:v>44794.384260781502</c:v>
                </c:pt>
                <c:pt idx="216">
                  <c:v>45746.874761454397</c:v>
                </c:pt>
                <c:pt idx="217">
                  <c:v>45769.661144652899</c:v>
                </c:pt>
                <c:pt idx="218">
                  <c:v>45856.6093552327</c:v>
                </c:pt>
                <c:pt idx="219">
                  <c:v>45421.0213071381</c:v>
                </c:pt>
                <c:pt idx="220">
                  <c:v>45181.593577221203</c:v>
                </c:pt>
                <c:pt idx="221">
                  <c:v>45590.741336118197</c:v>
                </c:pt>
                <c:pt idx="222">
                  <c:v>45336.412270437599</c:v>
                </c:pt>
                <c:pt idx="223">
                  <c:v>45724.411066196502</c:v>
                </c:pt>
                <c:pt idx="224">
                  <c:v>45947.846289944398</c:v>
                </c:pt>
                <c:pt idx="225">
                  <c:v>45204.849186252701</c:v>
                </c:pt>
                <c:pt idx="226">
                  <c:v>45377.621248448602</c:v>
                </c:pt>
                <c:pt idx="227">
                  <c:v>45646.630548857902</c:v>
                </c:pt>
                <c:pt idx="228">
                  <c:v>45503.014521129298</c:v>
                </c:pt>
                <c:pt idx="229">
                  <c:v>45115.143328816099</c:v>
                </c:pt>
                <c:pt idx="230">
                  <c:v>45446.574620057101</c:v>
                </c:pt>
                <c:pt idx="231">
                  <c:v>45213.766783385901</c:v>
                </c:pt>
                <c:pt idx="232">
                  <c:v>45422.570776642198</c:v>
                </c:pt>
                <c:pt idx="233">
                  <c:v>45393.394511660903</c:v>
                </c:pt>
                <c:pt idx="234">
                  <c:v>45530.295667006998</c:v>
                </c:pt>
                <c:pt idx="235">
                  <c:v>45857.327273608302</c:v>
                </c:pt>
                <c:pt idx="236">
                  <c:v>45772.114037218598</c:v>
                </c:pt>
                <c:pt idx="237">
                  <c:v>46328.881752072703</c:v>
                </c:pt>
                <c:pt idx="238">
                  <c:v>46228.621127309503</c:v>
                </c:pt>
                <c:pt idx="239">
                  <c:v>46241.358564160102</c:v>
                </c:pt>
                <c:pt idx="240">
                  <c:v>46091.133785478902</c:v>
                </c:pt>
                <c:pt idx="241">
                  <c:v>46153.496394206901</c:v>
                </c:pt>
                <c:pt idx="242">
                  <c:v>46342.589916695899</c:v>
                </c:pt>
                <c:pt idx="243">
                  <c:v>46301.458314649899</c:v>
                </c:pt>
                <c:pt idx="244">
                  <c:v>46816.345609193202</c:v>
                </c:pt>
                <c:pt idx="245">
                  <c:v>46853.9584284913</c:v>
                </c:pt>
                <c:pt idx="246">
                  <c:v>46955.607973887301</c:v>
                </c:pt>
                <c:pt idx="247">
                  <c:v>45680.3823335774</c:v>
                </c:pt>
                <c:pt idx="248">
                  <c:v>45435.915550723301</c:v>
                </c:pt>
                <c:pt idx="249">
                  <c:v>46288.3772113374</c:v>
                </c:pt>
                <c:pt idx="250">
                  <c:v>46498.978940796202</c:v>
                </c:pt>
                <c:pt idx="251">
                  <c:v>46370.639473654999</c:v>
                </c:pt>
                <c:pt idx="252">
                  <c:v>45910.4134922597</c:v>
                </c:pt>
                <c:pt idx="253">
                  <c:v>45620.359933667503</c:v>
                </c:pt>
                <c:pt idx="254">
                  <c:v>45661.149559247599</c:v>
                </c:pt>
                <c:pt idx="255">
                  <c:v>45760.3419809224</c:v>
                </c:pt>
                <c:pt idx="256">
                  <c:v>45797.602222690497</c:v>
                </c:pt>
                <c:pt idx="257">
                  <c:v>45703.098108669801</c:v>
                </c:pt>
                <c:pt idx="258">
                  <c:v>45756.757026093503</c:v>
                </c:pt>
                <c:pt idx="259">
                  <c:v>45631.403078433199</c:v>
                </c:pt>
                <c:pt idx="260">
                  <c:v>45896.395122547401</c:v>
                </c:pt>
                <c:pt idx="261">
                  <c:v>45544.560007264598</c:v>
                </c:pt>
                <c:pt idx="262">
                  <c:v>45270.655317991703</c:v>
                </c:pt>
                <c:pt idx="263">
                  <c:v>45072.422156034001</c:v>
                </c:pt>
                <c:pt idx="264">
                  <c:v>45216.677470925999</c:v>
                </c:pt>
                <c:pt idx="265">
                  <c:v>45466.568493361003</c:v>
                </c:pt>
                <c:pt idx="266">
                  <c:v>45176.241885439798</c:v>
                </c:pt>
                <c:pt idx="267">
                  <c:v>45130.400534410997</c:v>
                </c:pt>
                <c:pt idx="268">
                  <c:v>45372.790703360697</c:v>
                </c:pt>
                <c:pt idx="269">
                  <c:v>45345.442167644796</c:v>
                </c:pt>
                <c:pt idx="270">
                  <c:v>45212.6842730668</c:v>
                </c:pt>
                <c:pt idx="271">
                  <c:v>45200.376688690099</c:v>
                </c:pt>
                <c:pt idx="272">
                  <c:v>45176.781785004401</c:v>
                </c:pt>
                <c:pt idx="273">
                  <c:v>45252.273345665402</c:v>
                </c:pt>
                <c:pt idx="274">
                  <c:v>45435.981627114801</c:v>
                </c:pt>
                <c:pt idx="275">
                  <c:v>45481.515946146799</c:v>
                </c:pt>
                <c:pt idx="276">
                  <c:v>45718.693711688204</c:v>
                </c:pt>
                <c:pt idx="277">
                  <c:v>45781.6661830589</c:v>
                </c:pt>
                <c:pt idx="278">
                  <c:v>45591.2740914514</c:v>
                </c:pt>
                <c:pt idx="279">
                  <c:v>45585.3574554726</c:v>
                </c:pt>
                <c:pt idx="280">
                  <c:v>45255.512170010101</c:v>
                </c:pt>
                <c:pt idx="281">
                  <c:v>45482.707071569501</c:v>
                </c:pt>
                <c:pt idx="282">
                  <c:v>45358.105855668997</c:v>
                </c:pt>
                <c:pt idx="283">
                  <c:v>45638.714302617402</c:v>
                </c:pt>
                <c:pt idx="284">
                  <c:v>45779.813509088599</c:v>
                </c:pt>
                <c:pt idx="285">
                  <c:v>45540.014675324899</c:v>
                </c:pt>
                <c:pt idx="286">
                  <c:v>45495.134983139098</c:v>
                </c:pt>
                <c:pt idx="287">
                  <c:v>45549.0997311385</c:v>
                </c:pt>
                <c:pt idx="288">
                  <c:v>45406.668316257499</c:v>
                </c:pt>
                <c:pt idx="289">
                  <c:v>45549.988946313802</c:v>
                </c:pt>
                <c:pt idx="290">
                  <c:v>45693.219516900797</c:v>
                </c:pt>
                <c:pt idx="291">
                  <c:v>45681.028501941</c:v>
                </c:pt>
                <c:pt idx="292">
                  <c:v>45867.464370171801</c:v>
                </c:pt>
                <c:pt idx="293">
                  <c:v>45912.545936205599</c:v>
                </c:pt>
                <c:pt idx="294">
                  <c:v>45784.8913054531</c:v>
                </c:pt>
                <c:pt idx="295">
                  <c:v>45961.961710889002</c:v>
                </c:pt>
                <c:pt idx="296">
                  <c:v>45927.548853595297</c:v>
                </c:pt>
                <c:pt idx="297">
                  <c:v>45712.259488870797</c:v>
                </c:pt>
                <c:pt idx="298">
                  <c:v>46284.671253942099</c:v>
                </c:pt>
                <c:pt idx="299">
                  <c:v>46325.374110042001</c:v>
                </c:pt>
                <c:pt idx="300">
                  <c:v>46430.284910210503</c:v>
                </c:pt>
                <c:pt idx="301">
                  <c:v>46335.372438469101</c:v>
                </c:pt>
                <c:pt idx="302">
                  <c:v>46070.933388555299</c:v>
                </c:pt>
                <c:pt idx="303">
                  <c:v>46159.1808476972</c:v>
                </c:pt>
                <c:pt idx="304">
                  <c:v>46282.241891803598</c:v>
                </c:pt>
                <c:pt idx="305">
                  <c:v>46309.340803760097</c:v>
                </c:pt>
                <c:pt idx="306">
                  <c:v>46360.884808079398</c:v>
                </c:pt>
                <c:pt idx="307">
                  <c:v>46083.155474533298</c:v>
                </c:pt>
                <c:pt idx="308">
                  <c:v>45981.263181382303</c:v>
                </c:pt>
                <c:pt idx="309">
                  <c:v>46403.243934706799</c:v>
                </c:pt>
                <c:pt idx="310">
                  <c:v>46184.006809620798</c:v>
                </c:pt>
                <c:pt idx="311">
                  <c:v>46501.661302928696</c:v>
                </c:pt>
                <c:pt idx="312">
                  <c:v>46130.282867113499</c:v>
                </c:pt>
                <c:pt idx="313">
                  <c:v>46118.333573044598</c:v>
                </c:pt>
                <c:pt idx="314">
                  <c:v>46150.095673429198</c:v>
                </c:pt>
                <c:pt idx="315">
                  <c:v>46359.719077428002</c:v>
                </c:pt>
                <c:pt idx="316">
                  <c:v>46203.265635370597</c:v>
                </c:pt>
                <c:pt idx="317">
                  <c:v>46105.699776355403</c:v>
                </c:pt>
                <c:pt idx="318">
                  <c:v>46480.909389913002</c:v>
                </c:pt>
                <c:pt idx="319">
                  <c:v>46583.686671524301</c:v>
                </c:pt>
                <c:pt idx="320">
                  <c:v>46395.5443913247</c:v>
                </c:pt>
              </c:numCache>
            </c:numRef>
          </c:val>
          <c:smooth val="0"/>
          <c:extLst>
            <c:ext xmlns:c16="http://schemas.microsoft.com/office/drawing/2014/chart" uri="{C3380CC4-5D6E-409C-BE32-E72D297353CC}">
              <c16:uniqueId val="{00000002-569D-4D61-806F-1A8081F91858}"/>
            </c:ext>
          </c:extLst>
        </c:ser>
        <c:ser>
          <c:idx val="3"/>
          <c:order val="2"/>
          <c:tx>
            <c:strRef>
              <c:f>'emp emc'!$K$1</c:f>
              <c:strCache>
                <c:ptCount val="1"/>
              </c:strCache>
            </c:strRef>
          </c:tx>
          <c:spPr>
            <a:ln w="34925" cap="rnd">
              <a:solidFill>
                <a:schemeClr val="accent1"/>
              </a:solidFill>
              <a:prstDash val="sysDot"/>
              <a:round/>
            </a:ln>
            <a:effectLst/>
          </c:spPr>
          <c:marker>
            <c:symbol val="none"/>
          </c:marker>
          <c:cat>
            <c:numRef>
              <c:f>'emp emc'!$F$2:$F$327</c:f>
              <c:numCache>
                <c:formatCode>m/d/yyyy</c:formatCode>
                <c:ptCount val="326"/>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42736</c:v>
                </c:pt>
                <c:pt idx="323">
                  <c:v>42826</c:v>
                </c:pt>
                <c:pt idx="324">
                  <c:v>42917</c:v>
                </c:pt>
                <c:pt idx="325">
                  <c:v>43009</c:v>
                </c:pt>
              </c:numCache>
            </c:numRef>
          </c:cat>
          <c:val>
            <c:numRef>
              <c:f>'emp emc'!$K$2:$K$327</c:f>
              <c:numCache>
                <c:formatCode>General</c:formatCode>
                <c:ptCount val="326"/>
                <c:pt idx="321">
                  <c:v>49401.784894006865</c:v>
                </c:pt>
                <c:pt idx="322">
                  <c:v>49453.875226642303</c:v>
                </c:pt>
                <c:pt idx="323">
                  <c:v>49530.622645098309</c:v>
                </c:pt>
                <c:pt idx="324">
                  <c:v>49648.773668921291</c:v>
                </c:pt>
                <c:pt idx="325">
                  <c:v>49797.552017262307</c:v>
                </c:pt>
              </c:numCache>
            </c:numRef>
          </c:val>
          <c:smooth val="0"/>
          <c:extLst>
            <c:ext xmlns:c16="http://schemas.microsoft.com/office/drawing/2014/chart" uri="{C3380CC4-5D6E-409C-BE32-E72D297353CC}">
              <c16:uniqueId val="{00000003-569D-4D61-806F-1A8081F91858}"/>
            </c:ext>
          </c:extLst>
        </c:ser>
        <c:ser>
          <c:idx val="2"/>
          <c:order val="3"/>
          <c:tx>
            <c:strRef>
              <c:f>'emp emc'!$J$1</c:f>
              <c:strCache>
                <c:ptCount val="1"/>
                <c:pt idx="0">
                  <c:v>Lawton MSA</c:v>
                </c:pt>
              </c:strCache>
            </c:strRef>
          </c:tx>
          <c:spPr>
            <a:ln w="34925" cap="rnd">
              <a:solidFill>
                <a:schemeClr val="accent2"/>
              </a:solidFill>
              <a:prstDash val="sysDot"/>
              <a:round/>
            </a:ln>
            <a:effectLst/>
          </c:spPr>
          <c:marker>
            <c:symbol val="none"/>
          </c:marker>
          <c:cat>
            <c:numRef>
              <c:f>'emp emc'!$F$2:$F$327</c:f>
              <c:numCache>
                <c:formatCode>m/d/yyyy</c:formatCode>
                <c:ptCount val="326"/>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42736</c:v>
                </c:pt>
                <c:pt idx="323">
                  <c:v>42826</c:v>
                </c:pt>
                <c:pt idx="324">
                  <c:v>42917</c:v>
                </c:pt>
                <c:pt idx="325">
                  <c:v>43009</c:v>
                </c:pt>
              </c:numCache>
            </c:numRef>
          </c:cat>
          <c:val>
            <c:numRef>
              <c:f>'emp emc'!$J$2:$J$327</c:f>
              <c:numCache>
                <c:formatCode>General</c:formatCode>
                <c:ptCount val="326"/>
                <c:pt idx="321">
                  <c:v>46622.13</c:v>
                </c:pt>
                <c:pt idx="322">
                  <c:v>46721.64</c:v>
                </c:pt>
                <c:pt idx="323">
                  <c:v>46822.05</c:v>
                </c:pt>
                <c:pt idx="324">
                  <c:v>46935.28</c:v>
                </c:pt>
                <c:pt idx="325">
                  <c:v>47052.39</c:v>
                </c:pt>
              </c:numCache>
            </c:numRef>
          </c:val>
          <c:smooth val="0"/>
          <c:extLst>
            <c:ext xmlns:c16="http://schemas.microsoft.com/office/drawing/2014/chart" uri="{C3380CC4-5D6E-409C-BE32-E72D297353CC}">
              <c16:uniqueId val="{00000004-569D-4D61-806F-1A8081F91858}"/>
            </c:ext>
          </c:extLst>
        </c:ser>
        <c:dLbls>
          <c:showLegendKey val="0"/>
          <c:showVal val="0"/>
          <c:showCatName val="0"/>
          <c:showSerName val="0"/>
          <c:showPercent val="0"/>
          <c:showBubbleSize val="0"/>
        </c:dLbls>
        <c:smooth val="0"/>
        <c:axId val="1115022351"/>
        <c:axId val="1115031503"/>
      </c:lineChart>
      <c:dateAx>
        <c:axId val="1115022351"/>
        <c:scaling>
          <c:orientation val="minMax"/>
          <c:max val="43100"/>
          <c:min val="36526"/>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15031503"/>
        <c:crosses val="autoZero"/>
        <c:auto val="1"/>
        <c:lblOffset val="100"/>
        <c:baseTimeUnit val="months"/>
        <c:majorUnit val="12"/>
        <c:majorTimeUnit val="months"/>
      </c:dateAx>
      <c:valAx>
        <c:axId val="1115031503"/>
        <c:scaling>
          <c:orientation val="minMax"/>
          <c:min val="38000"/>
        </c:scaling>
        <c:delete val="0"/>
        <c:axPos val="l"/>
        <c:majorGridlines>
          <c:spPr>
            <a:ln w="9525" cap="flat" cmpd="sng" algn="ctr">
              <a:solidFill>
                <a:schemeClr val="bg1">
                  <a:lumMod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15022351"/>
        <c:crosses val="autoZero"/>
        <c:crossBetween val="between"/>
      </c:valAx>
      <c:spPr>
        <a:solidFill>
          <a:schemeClr val="bg1">
            <a:lumMod val="95000"/>
          </a:schemeClr>
        </a:solidFill>
        <a:ln>
          <a:solidFill>
            <a:schemeClr val="bg1">
              <a:lumMod val="65000"/>
            </a:schemeClr>
          </a:solidFill>
        </a:ln>
        <a:effectLst/>
      </c:spPr>
    </c:plotArea>
    <c:legend>
      <c:legendPos val="b"/>
      <c:layout>
        <c:manualLayout>
          <c:xMode val="edge"/>
          <c:yMode val="edge"/>
          <c:x val="0.59464091111418094"/>
          <c:y val="0.6803993121549462"/>
          <c:w val="0.27008410908190172"/>
          <c:h val="0.11888728522050901"/>
        </c:manualLayout>
      </c:layout>
      <c:overlay val="0"/>
      <c:spPr>
        <a:solidFill>
          <a:schemeClr val="bg1"/>
        </a:solidFill>
        <a:ln>
          <a:solidFill>
            <a:schemeClr val="bg1">
              <a:lumMod val="75000"/>
            </a:schemeClr>
          </a:solid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36482939632549E-2"/>
          <c:y val="3.0579541061388747E-2"/>
          <c:w val="0.9155301837270341"/>
          <c:h val="0.87714449924114413"/>
        </c:manualLayout>
      </c:layout>
      <c:lineChart>
        <c:grouping val="standard"/>
        <c:varyColors val="0"/>
        <c:ser>
          <c:idx val="0"/>
          <c:order val="0"/>
          <c:tx>
            <c:strRef>
              <c:f>ur!$B$1</c:f>
              <c:strCache>
                <c:ptCount val="1"/>
                <c:pt idx="0">
                  <c:v>Lawton MSA</c:v>
                </c:pt>
              </c:strCache>
            </c:strRef>
          </c:tx>
          <c:spPr>
            <a:ln w="41275" cap="rnd">
              <a:solidFill>
                <a:schemeClr val="accent1"/>
              </a:solidFill>
              <a:round/>
            </a:ln>
            <a:effectLst/>
          </c:spPr>
          <c:marker>
            <c:symbol val="none"/>
          </c:marker>
          <c:dPt>
            <c:idx val="105"/>
            <c:marker>
              <c:symbol val="none"/>
            </c:marker>
            <c:bubble3D val="0"/>
            <c:spPr>
              <a:ln w="41275" cap="rnd">
                <a:solidFill>
                  <a:schemeClr val="accent1"/>
                </a:solidFill>
                <a:prstDash val="sysDash"/>
                <a:round/>
              </a:ln>
              <a:effectLst/>
            </c:spPr>
            <c:extLst>
              <c:ext xmlns:c16="http://schemas.microsoft.com/office/drawing/2014/chart" uri="{C3380CC4-5D6E-409C-BE32-E72D297353CC}">
                <c16:uniqueId val="{00000001-12C7-47C8-BEA9-A96DA6E2FD2A}"/>
              </c:ext>
            </c:extLst>
          </c:dPt>
          <c:cat>
            <c:numRef>
              <c:f>ur!$A$2:$A$113</c:f>
              <c:numCache>
                <c:formatCode>m/d/yyyy</c:formatCode>
                <c:ptCount val="112"/>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pt idx="108">
                  <c:v>42736</c:v>
                </c:pt>
                <c:pt idx="109">
                  <c:v>42826</c:v>
                </c:pt>
                <c:pt idx="110">
                  <c:v>42917</c:v>
                </c:pt>
                <c:pt idx="111">
                  <c:v>43009</c:v>
                </c:pt>
              </c:numCache>
            </c:numRef>
          </c:cat>
          <c:val>
            <c:numRef>
              <c:f>ur!$B$2:$B$113</c:f>
              <c:numCache>
                <c:formatCode>General</c:formatCode>
                <c:ptCount val="112"/>
                <c:pt idx="0">
                  <c:v>6.5842322960171202</c:v>
                </c:pt>
                <c:pt idx="1">
                  <c:v>7.5447492706058696</c:v>
                </c:pt>
                <c:pt idx="2">
                  <c:v>7.3626713370279697</c:v>
                </c:pt>
                <c:pt idx="3">
                  <c:v>7.2706412776385099</c:v>
                </c:pt>
                <c:pt idx="4">
                  <c:v>7.5309353767865401</c:v>
                </c:pt>
                <c:pt idx="5">
                  <c:v>7.3159036576528198</c:v>
                </c:pt>
                <c:pt idx="6">
                  <c:v>6.8220459838642098</c:v>
                </c:pt>
                <c:pt idx="7">
                  <c:v>6.7406203088357</c:v>
                </c:pt>
                <c:pt idx="8">
                  <c:v>6.0800313163986797</c:v>
                </c:pt>
                <c:pt idx="9">
                  <c:v>5.7971061934764201</c:v>
                </c:pt>
                <c:pt idx="10">
                  <c:v>5.6294162673284598</c:v>
                </c:pt>
                <c:pt idx="11">
                  <c:v>5.4719161724517296</c:v>
                </c:pt>
                <c:pt idx="12">
                  <c:v>5.7916672129433904</c:v>
                </c:pt>
                <c:pt idx="13">
                  <c:v>6.1891398634709702</c:v>
                </c:pt>
                <c:pt idx="14">
                  <c:v>6.1571742307542801</c:v>
                </c:pt>
                <c:pt idx="15">
                  <c:v>6.0584307701456099</c:v>
                </c:pt>
                <c:pt idx="16">
                  <c:v>6.3404386569546203</c:v>
                </c:pt>
                <c:pt idx="17">
                  <c:v>5.74845045448183</c:v>
                </c:pt>
                <c:pt idx="18">
                  <c:v>6.4747495431332096</c:v>
                </c:pt>
                <c:pt idx="19">
                  <c:v>6.1161865497587504</c:v>
                </c:pt>
                <c:pt idx="20">
                  <c:v>5.4201016641406401</c:v>
                </c:pt>
                <c:pt idx="21">
                  <c:v>5.2045986396790003</c:v>
                </c:pt>
                <c:pt idx="22">
                  <c:v>5.3010582938409998</c:v>
                </c:pt>
                <c:pt idx="23">
                  <c:v>5.1066869691120704</c:v>
                </c:pt>
                <c:pt idx="24">
                  <c:v>4.8172587899192596</c:v>
                </c:pt>
                <c:pt idx="25">
                  <c:v>4.6553583078025902</c:v>
                </c:pt>
                <c:pt idx="26">
                  <c:v>4.4056091303582701</c:v>
                </c:pt>
                <c:pt idx="27">
                  <c:v>4.8802371750257496</c:v>
                </c:pt>
                <c:pt idx="28">
                  <c:v>5.35610377782608</c:v>
                </c:pt>
                <c:pt idx="29">
                  <c:v>5.1715647625555397</c:v>
                </c:pt>
                <c:pt idx="30">
                  <c:v>5.2013211047073096</c:v>
                </c:pt>
                <c:pt idx="31">
                  <c:v>4.67047958884406</c:v>
                </c:pt>
                <c:pt idx="32">
                  <c:v>4.82872289643249</c:v>
                </c:pt>
                <c:pt idx="33">
                  <c:v>4.8869607374544</c:v>
                </c:pt>
                <c:pt idx="34">
                  <c:v>4.9920323596446199</c:v>
                </c:pt>
                <c:pt idx="35">
                  <c:v>4.8074377863831703</c:v>
                </c:pt>
                <c:pt idx="36">
                  <c:v>4.1967350354513098</c:v>
                </c:pt>
                <c:pt idx="37">
                  <c:v>3.79390309047912</c:v>
                </c:pt>
                <c:pt idx="38">
                  <c:v>3.5287648010372799</c:v>
                </c:pt>
                <c:pt idx="39">
                  <c:v>3.6179663791823198</c:v>
                </c:pt>
                <c:pt idx="40">
                  <c:v>3.80417915793298</c:v>
                </c:pt>
                <c:pt idx="41">
                  <c:v>3.6182736837423999</c:v>
                </c:pt>
                <c:pt idx="42">
                  <c:v>3.5726416664193801</c:v>
                </c:pt>
                <c:pt idx="43">
                  <c:v>3.2075603561218302</c:v>
                </c:pt>
                <c:pt idx="44">
                  <c:v>3.4872993795187499</c:v>
                </c:pt>
                <c:pt idx="45">
                  <c:v>3.5333831521084198</c:v>
                </c:pt>
                <c:pt idx="46">
                  <c:v>3.9693630364464401</c:v>
                </c:pt>
                <c:pt idx="47">
                  <c:v>4.39821664990769</c:v>
                </c:pt>
                <c:pt idx="48">
                  <c:v>4.2176473835166597</c:v>
                </c:pt>
                <c:pt idx="49">
                  <c:v>4.14978410648098</c:v>
                </c:pt>
                <c:pt idx="50">
                  <c:v>3.90500513531132</c:v>
                </c:pt>
                <c:pt idx="51">
                  <c:v>3.9792801087624099</c:v>
                </c:pt>
                <c:pt idx="52">
                  <c:v>4.1122862244542704</c:v>
                </c:pt>
                <c:pt idx="53">
                  <c:v>4.2821482871586101</c:v>
                </c:pt>
                <c:pt idx="54">
                  <c:v>4.3327579751773904</c:v>
                </c:pt>
                <c:pt idx="55">
                  <c:v>4.3363220617419298</c:v>
                </c:pt>
                <c:pt idx="56">
                  <c:v>4.3141769652380404</c:v>
                </c:pt>
                <c:pt idx="57">
                  <c:v>4.2623251564486999</c:v>
                </c:pt>
                <c:pt idx="58">
                  <c:v>4.1695110001125597</c:v>
                </c:pt>
                <c:pt idx="59">
                  <c:v>4.3724725966862303</c:v>
                </c:pt>
                <c:pt idx="60">
                  <c:v>4.3998134613797797</c:v>
                </c:pt>
                <c:pt idx="61">
                  <c:v>4.5633334718167804</c:v>
                </c:pt>
                <c:pt idx="62">
                  <c:v>4.6291199647966996</c:v>
                </c:pt>
                <c:pt idx="63">
                  <c:v>4.2412849611416696</c:v>
                </c:pt>
                <c:pt idx="64">
                  <c:v>4.0990524612842503</c:v>
                </c:pt>
                <c:pt idx="65">
                  <c:v>3.9973811349511301</c:v>
                </c:pt>
                <c:pt idx="66">
                  <c:v>4.02925542882421</c:v>
                </c:pt>
                <c:pt idx="67">
                  <c:v>4.0288563141026801</c:v>
                </c:pt>
                <c:pt idx="68">
                  <c:v>4.5254136035374701</c:v>
                </c:pt>
                <c:pt idx="69">
                  <c:v>4.3619429524544397</c:v>
                </c:pt>
                <c:pt idx="70">
                  <c:v>4.1119194328729396</c:v>
                </c:pt>
                <c:pt idx="71">
                  <c:v>3.8159999179682198</c:v>
                </c:pt>
                <c:pt idx="72">
                  <c:v>3.4524699999999999</c:v>
                </c:pt>
                <c:pt idx="73">
                  <c:v>3.5722119999999999</c:v>
                </c:pt>
                <c:pt idx="74">
                  <c:v>3.771938</c:v>
                </c:pt>
                <c:pt idx="75">
                  <c:v>4.1005229999999999</c:v>
                </c:pt>
                <c:pt idx="76">
                  <c:v>4.6923399999999997</c:v>
                </c:pt>
                <c:pt idx="77">
                  <c:v>5.2063139999999999</c:v>
                </c:pt>
                <c:pt idx="78">
                  <c:v>5.3084949999999997</c:v>
                </c:pt>
                <c:pt idx="79">
                  <c:v>5.4102439999999996</c:v>
                </c:pt>
                <c:pt idx="80">
                  <c:v>5.6112109999999999</c:v>
                </c:pt>
                <c:pt idx="81">
                  <c:v>5.8372320000000002</c:v>
                </c:pt>
                <c:pt idx="82">
                  <c:v>5.8320369999999997</c:v>
                </c:pt>
                <c:pt idx="83">
                  <c:v>5.9424720000000004</c:v>
                </c:pt>
                <c:pt idx="84">
                  <c:v>5.6288679999999998</c:v>
                </c:pt>
                <c:pt idx="85">
                  <c:v>5.5952599999999997</c:v>
                </c:pt>
                <c:pt idx="86">
                  <c:v>5.83162</c:v>
                </c:pt>
                <c:pt idx="87">
                  <c:v>5.935937</c:v>
                </c:pt>
                <c:pt idx="88">
                  <c:v>6.0159859999999998</c:v>
                </c:pt>
                <c:pt idx="89">
                  <c:v>5.8516269999999997</c:v>
                </c:pt>
                <c:pt idx="90">
                  <c:v>5.9601800000000003</c:v>
                </c:pt>
                <c:pt idx="91">
                  <c:v>5.8758290000000004</c:v>
                </c:pt>
                <c:pt idx="92">
                  <c:v>5.8822660000000004</c:v>
                </c:pt>
                <c:pt idx="93">
                  <c:v>5.9696389999999999</c:v>
                </c:pt>
                <c:pt idx="94">
                  <c:v>5.69841</c:v>
                </c:pt>
                <c:pt idx="95">
                  <c:v>5.6430319999999998</c:v>
                </c:pt>
                <c:pt idx="96">
                  <c:v>5.226451</c:v>
                </c:pt>
                <c:pt idx="97">
                  <c:v>4.689419</c:v>
                </c:pt>
                <c:pt idx="98">
                  <c:v>4.5108810000000004</c:v>
                </c:pt>
                <c:pt idx="99">
                  <c:v>4.2683119999999999</c:v>
                </c:pt>
                <c:pt idx="100">
                  <c:v>4.2539610000000003</c:v>
                </c:pt>
                <c:pt idx="101">
                  <c:v>4.3608190000000002</c:v>
                </c:pt>
                <c:pt idx="102">
                  <c:v>4.1160370000000004</c:v>
                </c:pt>
                <c:pt idx="103">
                  <c:v>4.0446850000000003</c:v>
                </c:pt>
                <c:pt idx="104">
                  <c:v>4.3314550000000001</c:v>
                </c:pt>
                <c:pt idx="105">
                  <c:v>4.7280670000000002</c:v>
                </c:pt>
                <c:pt idx="106">
                  <c:v>4.9967119999999996</c:v>
                </c:pt>
                <c:pt idx="107">
                  <c:v>5.0370239999999997</c:v>
                </c:pt>
                <c:pt idx="108">
                  <c:v>4.9990540000000001</c:v>
                </c:pt>
                <c:pt idx="109">
                  <c:v>4.9370200000000004</c:v>
                </c:pt>
                <c:pt idx="110">
                  <c:v>4.8708020000000003</c:v>
                </c:pt>
                <c:pt idx="111">
                  <c:v>4.8081440000000004</c:v>
                </c:pt>
              </c:numCache>
            </c:numRef>
          </c:val>
          <c:smooth val="0"/>
          <c:extLst>
            <c:ext xmlns:c16="http://schemas.microsoft.com/office/drawing/2014/chart" uri="{C3380CC4-5D6E-409C-BE32-E72D297353CC}">
              <c16:uniqueId val="{00000002-12C7-47C8-BEA9-A96DA6E2FD2A}"/>
            </c:ext>
          </c:extLst>
        </c:ser>
        <c:ser>
          <c:idx val="1"/>
          <c:order val="1"/>
          <c:tx>
            <c:strRef>
              <c:f>ur!$C$1</c:f>
              <c:strCache>
                <c:ptCount val="1"/>
                <c:pt idx="0">
                  <c:v>Oklahoma</c:v>
                </c:pt>
              </c:strCache>
            </c:strRef>
          </c:tx>
          <c:spPr>
            <a:ln w="28575" cap="rnd">
              <a:solidFill>
                <a:schemeClr val="tx1">
                  <a:lumMod val="65000"/>
                  <a:lumOff val="35000"/>
                </a:schemeClr>
              </a:solidFill>
              <a:prstDash val="sysDot"/>
              <a:round/>
            </a:ln>
            <a:effectLst/>
          </c:spPr>
          <c:marker>
            <c:symbol val="none"/>
          </c:marker>
          <c:cat>
            <c:numRef>
              <c:f>ur!$A$2:$A$113</c:f>
              <c:numCache>
                <c:formatCode>m/d/yyyy</c:formatCode>
                <c:ptCount val="112"/>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pt idx="108">
                  <c:v>42736</c:v>
                </c:pt>
                <c:pt idx="109">
                  <c:v>42826</c:v>
                </c:pt>
                <c:pt idx="110">
                  <c:v>42917</c:v>
                </c:pt>
                <c:pt idx="111">
                  <c:v>43009</c:v>
                </c:pt>
              </c:numCache>
            </c:numRef>
          </c:cat>
          <c:val>
            <c:numRef>
              <c:f>ur!$C$2:$C$113</c:f>
              <c:numCache>
                <c:formatCode>General</c:formatCode>
                <c:ptCount val="112"/>
                <c:pt idx="0">
                  <c:v>5.9666666666666597</c:v>
                </c:pt>
                <c:pt idx="1">
                  <c:v>5.43333333333333</c:v>
                </c:pt>
                <c:pt idx="2">
                  <c:v>5.36666666666666</c:v>
                </c:pt>
                <c:pt idx="3">
                  <c:v>6</c:v>
                </c:pt>
                <c:pt idx="4">
                  <c:v>6.8333333333333304</c:v>
                </c:pt>
                <c:pt idx="5">
                  <c:v>6.3</c:v>
                </c:pt>
                <c:pt idx="6">
                  <c:v>6</c:v>
                </c:pt>
                <c:pt idx="7">
                  <c:v>6.1333333333333302</c:v>
                </c:pt>
                <c:pt idx="8">
                  <c:v>6.9</c:v>
                </c:pt>
                <c:pt idx="9">
                  <c:v>6.0333333333333297</c:v>
                </c:pt>
                <c:pt idx="10">
                  <c:v>5.7</c:v>
                </c:pt>
                <c:pt idx="11">
                  <c:v>5.43333333333333</c:v>
                </c:pt>
                <c:pt idx="12">
                  <c:v>6.1666666666666599</c:v>
                </c:pt>
                <c:pt idx="13">
                  <c:v>6.0333333333333297</c:v>
                </c:pt>
                <c:pt idx="14">
                  <c:v>5.8</c:v>
                </c:pt>
                <c:pt idx="15">
                  <c:v>5.7333333333333298</c:v>
                </c:pt>
                <c:pt idx="16">
                  <c:v>6.4</c:v>
                </c:pt>
                <c:pt idx="17">
                  <c:v>5.7</c:v>
                </c:pt>
                <c:pt idx="18">
                  <c:v>5.3</c:v>
                </c:pt>
                <c:pt idx="19">
                  <c:v>4.93333333333333</c:v>
                </c:pt>
                <c:pt idx="20">
                  <c:v>5.0333333333333297</c:v>
                </c:pt>
                <c:pt idx="21">
                  <c:v>4.5666666666666602</c:v>
                </c:pt>
                <c:pt idx="22">
                  <c:v>4.4666666666666597</c:v>
                </c:pt>
                <c:pt idx="23">
                  <c:v>4.2666666666666604</c:v>
                </c:pt>
                <c:pt idx="24">
                  <c:v>4.7</c:v>
                </c:pt>
                <c:pt idx="25">
                  <c:v>3.9666666666666601</c:v>
                </c:pt>
                <c:pt idx="26">
                  <c:v>3.7666666666666599</c:v>
                </c:pt>
                <c:pt idx="27">
                  <c:v>3.9</c:v>
                </c:pt>
                <c:pt idx="28">
                  <c:v>4.4666666666666597</c:v>
                </c:pt>
                <c:pt idx="29">
                  <c:v>4.0666666666666602</c:v>
                </c:pt>
                <c:pt idx="30">
                  <c:v>4.0333333333333297</c:v>
                </c:pt>
                <c:pt idx="31">
                  <c:v>3.7666666666666599</c:v>
                </c:pt>
                <c:pt idx="32">
                  <c:v>4.2666666666666604</c:v>
                </c:pt>
                <c:pt idx="33">
                  <c:v>4.2333333333333298</c:v>
                </c:pt>
                <c:pt idx="34">
                  <c:v>4.43333333333333</c:v>
                </c:pt>
                <c:pt idx="35">
                  <c:v>4.0666666666666602</c:v>
                </c:pt>
                <c:pt idx="36">
                  <c:v>4.2</c:v>
                </c:pt>
                <c:pt idx="37">
                  <c:v>3.5333333333333301</c:v>
                </c:pt>
                <c:pt idx="38">
                  <c:v>3.2</c:v>
                </c:pt>
                <c:pt idx="39">
                  <c:v>3.1333333333333302</c:v>
                </c:pt>
                <c:pt idx="40">
                  <c:v>3.4</c:v>
                </c:pt>
                <c:pt idx="41">
                  <c:v>3.0333333333333301</c:v>
                </c:pt>
                <c:pt idx="42">
                  <c:v>2.9666666666666601</c:v>
                </c:pt>
                <c:pt idx="43">
                  <c:v>2.7666666666666599</c:v>
                </c:pt>
                <c:pt idx="44">
                  <c:v>3.36666666666666</c:v>
                </c:pt>
                <c:pt idx="45">
                  <c:v>3.3</c:v>
                </c:pt>
                <c:pt idx="46">
                  <c:v>3.7333333333333298</c:v>
                </c:pt>
                <c:pt idx="47">
                  <c:v>4.3</c:v>
                </c:pt>
                <c:pt idx="48">
                  <c:v>4.7666666666666604</c:v>
                </c:pt>
                <c:pt idx="49">
                  <c:v>4.5999999999999996</c:v>
                </c:pt>
                <c:pt idx="50">
                  <c:v>4.43333333333333</c:v>
                </c:pt>
                <c:pt idx="51">
                  <c:v>4.7666666666666604</c:v>
                </c:pt>
                <c:pt idx="52">
                  <c:v>5.6</c:v>
                </c:pt>
                <c:pt idx="53">
                  <c:v>5.6666666666666599</c:v>
                </c:pt>
                <c:pt idx="54">
                  <c:v>5.43333333333333</c:v>
                </c:pt>
                <c:pt idx="55">
                  <c:v>5.2</c:v>
                </c:pt>
                <c:pt idx="56">
                  <c:v>5.43333333333333</c:v>
                </c:pt>
                <c:pt idx="57">
                  <c:v>4.9666666666666597</c:v>
                </c:pt>
                <c:pt idx="58">
                  <c:v>4.5333333333333297</c:v>
                </c:pt>
                <c:pt idx="59">
                  <c:v>4.5999999999999996</c:v>
                </c:pt>
                <c:pt idx="60">
                  <c:v>4.93333333333333</c:v>
                </c:pt>
                <c:pt idx="61">
                  <c:v>4.5999999999999996</c:v>
                </c:pt>
                <c:pt idx="62">
                  <c:v>4.3</c:v>
                </c:pt>
                <c:pt idx="63">
                  <c:v>4.0333333333333297</c:v>
                </c:pt>
                <c:pt idx="64">
                  <c:v>4.2</c:v>
                </c:pt>
                <c:pt idx="65">
                  <c:v>4</c:v>
                </c:pt>
                <c:pt idx="66">
                  <c:v>3.93333333333333</c:v>
                </c:pt>
                <c:pt idx="67">
                  <c:v>3.93333333333333</c:v>
                </c:pt>
                <c:pt idx="68">
                  <c:v>4.4666666666666597</c:v>
                </c:pt>
                <c:pt idx="69">
                  <c:v>4.2666666666666604</c:v>
                </c:pt>
                <c:pt idx="70">
                  <c:v>4</c:v>
                </c:pt>
                <c:pt idx="71">
                  <c:v>3.6666666666666599</c:v>
                </c:pt>
                <c:pt idx="72">
                  <c:v>3.5333329999999998</c:v>
                </c:pt>
                <c:pt idx="73">
                  <c:v>3.4666670000000002</c:v>
                </c:pt>
                <c:pt idx="74">
                  <c:v>3.733333</c:v>
                </c:pt>
                <c:pt idx="75">
                  <c:v>4.2</c:v>
                </c:pt>
                <c:pt idx="76">
                  <c:v>5.766667</c:v>
                </c:pt>
                <c:pt idx="77">
                  <c:v>6.3333329999999997</c:v>
                </c:pt>
                <c:pt idx="78">
                  <c:v>6.6</c:v>
                </c:pt>
                <c:pt idx="79">
                  <c:v>6.733333</c:v>
                </c:pt>
                <c:pt idx="80">
                  <c:v>7.4</c:v>
                </c:pt>
                <c:pt idx="81">
                  <c:v>6.766667</c:v>
                </c:pt>
                <c:pt idx="82">
                  <c:v>6.6</c:v>
                </c:pt>
                <c:pt idx="83">
                  <c:v>6.4333330000000002</c:v>
                </c:pt>
                <c:pt idx="84">
                  <c:v>6.266667</c:v>
                </c:pt>
                <c:pt idx="85">
                  <c:v>5.733333</c:v>
                </c:pt>
                <c:pt idx="86">
                  <c:v>5.8666669999999996</c:v>
                </c:pt>
                <c:pt idx="87">
                  <c:v>5.7</c:v>
                </c:pt>
                <c:pt idx="88">
                  <c:v>5.5333329999999998</c:v>
                </c:pt>
                <c:pt idx="89">
                  <c:v>5.0666669999999998</c:v>
                </c:pt>
                <c:pt idx="90">
                  <c:v>5.266667</c:v>
                </c:pt>
                <c:pt idx="91">
                  <c:v>5.1666670000000003</c:v>
                </c:pt>
                <c:pt idx="92">
                  <c:v>5.5</c:v>
                </c:pt>
                <c:pt idx="93">
                  <c:v>5.266667</c:v>
                </c:pt>
                <c:pt idx="94">
                  <c:v>5.233333</c:v>
                </c:pt>
                <c:pt idx="95">
                  <c:v>5.1666670000000003</c:v>
                </c:pt>
                <c:pt idx="96">
                  <c:v>5.0999999999999996</c:v>
                </c:pt>
                <c:pt idx="97">
                  <c:v>4.4666670000000002</c:v>
                </c:pt>
                <c:pt idx="98">
                  <c:v>4.3666669999999996</c:v>
                </c:pt>
                <c:pt idx="99">
                  <c:v>4.0333329999999998</c:v>
                </c:pt>
                <c:pt idx="100">
                  <c:v>4.266667</c:v>
                </c:pt>
                <c:pt idx="101">
                  <c:v>4.4000000000000004</c:v>
                </c:pt>
                <c:pt idx="102">
                  <c:v>4.233333</c:v>
                </c:pt>
                <c:pt idx="103">
                  <c:v>4.0999999999999996</c:v>
                </c:pt>
                <c:pt idx="104">
                  <c:v>4.4666670000000002</c:v>
                </c:pt>
                <c:pt idx="105">
                  <c:v>4.766667</c:v>
                </c:pt>
                <c:pt idx="106">
                  <c:v>5.233333</c:v>
                </c:pt>
                <c:pt idx="107">
                  <c:v>5.0270450000000002</c:v>
                </c:pt>
                <c:pt idx="108">
                  <c:v>4.8972699999999998</c:v>
                </c:pt>
                <c:pt idx="109">
                  <c:v>4.7943809999999996</c:v>
                </c:pt>
                <c:pt idx="110">
                  <c:v>4.7155969999999998</c:v>
                </c:pt>
                <c:pt idx="111">
                  <c:v>4.6553800000000001</c:v>
                </c:pt>
              </c:numCache>
            </c:numRef>
          </c:val>
          <c:smooth val="0"/>
          <c:extLst>
            <c:ext xmlns:c16="http://schemas.microsoft.com/office/drawing/2014/chart" uri="{C3380CC4-5D6E-409C-BE32-E72D297353CC}">
              <c16:uniqueId val="{00000003-12C7-47C8-BEA9-A96DA6E2FD2A}"/>
            </c:ext>
          </c:extLst>
        </c:ser>
        <c:dLbls>
          <c:showLegendKey val="0"/>
          <c:showVal val="0"/>
          <c:showCatName val="0"/>
          <c:showSerName val="0"/>
          <c:showPercent val="0"/>
          <c:showBubbleSize val="0"/>
        </c:dLbls>
        <c:smooth val="0"/>
        <c:axId val="146726576"/>
        <c:axId val="146724336"/>
      </c:lineChart>
      <c:dateAx>
        <c:axId val="146726576"/>
        <c:scaling>
          <c:orientation val="minMax"/>
          <c:max val="42735"/>
          <c:min val="38353"/>
        </c:scaling>
        <c:delete val="0"/>
        <c:axPos val="b"/>
        <c:numFmt formatCode="yy" sourceLinked="0"/>
        <c:majorTickMark val="cross"/>
        <c:minorTickMark val="in"/>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Arial" panose="020B0604020202020204" pitchFamily="34" charset="0"/>
              </a:defRPr>
            </a:pPr>
            <a:endParaRPr lang="en-US"/>
          </a:p>
        </c:txPr>
        <c:crossAx val="146724336"/>
        <c:crosses val="autoZero"/>
        <c:auto val="1"/>
        <c:lblOffset val="100"/>
        <c:baseTimeUnit val="months"/>
        <c:majorUnit val="12"/>
        <c:majorTimeUnit val="months"/>
        <c:minorUnit val="12"/>
        <c:minorTimeUnit val="months"/>
      </c:dateAx>
      <c:valAx>
        <c:axId val="146724336"/>
        <c:scaling>
          <c:orientation val="minMax"/>
          <c:min val="3"/>
        </c:scaling>
        <c:delete val="0"/>
        <c:axPos val="l"/>
        <c:majorGridlines>
          <c:spPr>
            <a:ln w="9525" cap="flat" cmpd="sng" algn="ctr">
              <a:solidFill>
                <a:schemeClr val="bg1">
                  <a:lumMod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Arial" panose="020B0604020202020204" pitchFamily="34" charset="0"/>
              </a:defRPr>
            </a:pPr>
            <a:endParaRPr lang="en-US"/>
          </a:p>
        </c:txPr>
        <c:crossAx val="146726576"/>
        <c:crosses val="autoZero"/>
        <c:crossBetween val="between"/>
        <c:majorUnit val="1"/>
      </c:valAx>
      <c:spPr>
        <a:solidFill>
          <a:schemeClr val="bg1">
            <a:lumMod val="95000"/>
          </a:schemeClr>
        </a:solidFill>
        <a:ln>
          <a:solidFill>
            <a:schemeClr val="bg1">
              <a:lumMod val="65000"/>
            </a:schemeClr>
          </a:solidFill>
        </a:ln>
        <a:effectLst/>
      </c:spPr>
    </c:plotArea>
    <c:legend>
      <c:legendPos val="b"/>
      <c:layout>
        <c:manualLayout>
          <c:xMode val="edge"/>
          <c:yMode val="edge"/>
          <c:x val="0.61074569579930227"/>
          <c:y val="0.10261934342617418"/>
          <c:w val="0.25347383522970629"/>
          <c:h val="0.16783563181769909"/>
        </c:manualLayout>
      </c:layout>
      <c:overlay val="0"/>
      <c:spPr>
        <a:solidFill>
          <a:schemeClr val="bg1"/>
        </a:solidFill>
        <a:ln>
          <a:solidFill>
            <a:schemeClr val="bg1">
              <a:lumMod val="75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mn-lt"/>
          <a:cs typeface="Arial" panose="020B0604020202020204" pitchFamily="34" charset="0"/>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29926487521289E-2"/>
          <c:y val="4.2083333333333355E-2"/>
          <c:w val="0.91821449807363875"/>
          <c:h val="0.90293926800816549"/>
        </c:manualLayout>
      </c:layout>
      <c:barChart>
        <c:barDir val="col"/>
        <c:grouping val="clustered"/>
        <c:varyColors val="0"/>
        <c:ser>
          <c:idx val="1"/>
          <c:order val="0"/>
          <c:tx>
            <c:strRef>
              <c:f>'emp emc'!$P$1</c:f>
              <c:strCache>
                <c:ptCount val="1"/>
                <c:pt idx="0">
                  <c:v>Oklahoma</c:v>
                </c:pt>
              </c:strCache>
            </c:strRef>
          </c:tx>
          <c:spPr>
            <a:solidFill>
              <a:schemeClr val="accent2"/>
            </a:solidFill>
            <a:ln>
              <a:noFill/>
            </a:ln>
            <a:effectLst/>
          </c:spPr>
          <c:invertIfNegative val="0"/>
          <c:dLbls>
            <c:dLbl>
              <c:idx val="26"/>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B7D-451D-AA14-9C7D605284B7}"/>
                </c:ext>
              </c:extLst>
            </c:dLbl>
            <c:dLbl>
              <c:idx val="27"/>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B7D-451D-AA14-9C7D605284B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'emp emc'!$L$2:$L$29</c:f>
              <c:numCache>
                <c:formatCode>m/d/yyyy</c:formatCode>
                <c:ptCount val="28"/>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pt idx="27">
                  <c:v>42736</c:v>
                </c:pt>
              </c:numCache>
            </c:numRef>
          </c:cat>
          <c:val>
            <c:numRef>
              <c:f>'emp emc'!$P$2:$P$29</c:f>
              <c:numCache>
                <c:formatCode>0.0%</c:formatCode>
                <c:ptCount val="28"/>
                <c:pt idx="1">
                  <c:v>1.2628239735240632E-2</c:v>
                </c:pt>
                <c:pt idx="2">
                  <c:v>8.7324684210117187E-3</c:v>
                </c:pt>
                <c:pt idx="3">
                  <c:v>2.0498635697281609E-2</c:v>
                </c:pt>
                <c:pt idx="4">
                  <c:v>2.5861766418665555E-2</c:v>
                </c:pt>
                <c:pt idx="5">
                  <c:v>2.8035173997095431E-2</c:v>
                </c:pt>
                <c:pt idx="6">
                  <c:v>2.8397003800242571E-2</c:v>
                </c:pt>
                <c:pt idx="7">
                  <c:v>2.8589313427585861E-2</c:v>
                </c:pt>
                <c:pt idx="8">
                  <c:v>3.3772509496485359E-2</c:v>
                </c:pt>
                <c:pt idx="9">
                  <c:v>1.4338138330411088E-2</c:v>
                </c:pt>
                <c:pt idx="10">
                  <c:v>1.8591620151597432E-2</c:v>
                </c:pt>
                <c:pt idx="11">
                  <c:v>1.1454914029486618E-2</c:v>
                </c:pt>
                <c:pt idx="12">
                  <c:v>-1.3274438927298293E-2</c:v>
                </c:pt>
                <c:pt idx="13">
                  <c:v>-1.8913427476407785E-2</c:v>
                </c:pt>
                <c:pt idx="14">
                  <c:v>1.0967685139487759E-2</c:v>
                </c:pt>
                <c:pt idx="15">
                  <c:v>2.5542985546777919E-2</c:v>
                </c:pt>
                <c:pt idx="16">
                  <c:v>2.6594334805596587E-2</c:v>
                </c:pt>
                <c:pt idx="17">
                  <c:v>1.8548974536415352E-2</c:v>
                </c:pt>
                <c:pt idx="18">
                  <c:v>1.4913948043539849E-2</c:v>
                </c:pt>
                <c:pt idx="19">
                  <c:v>-3.1379809892632671E-2</c:v>
                </c:pt>
                <c:pt idx="20">
                  <c:v>-7.5371066759326588E-3</c:v>
                </c:pt>
                <c:pt idx="21">
                  <c:v>1.3940401133793356E-2</c:v>
                </c:pt>
                <c:pt idx="22">
                  <c:v>2.3101607328772644E-2</c:v>
                </c:pt>
                <c:pt idx="23">
                  <c:v>1.314880522011852E-2</c:v>
                </c:pt>
                <c:pt idx="24">
                  <c:v>1.3051233851448574E-2</c:v>
                </c:pt>
                <c:pt idx="25">
                  <c:v>7.3142530144809648E-3</c:v>
                </c:pt>
                <c:pt idx="26">
                  <c:v>-3.9838309676341055E-3</c:v>
                </c:pt>
                <c:pt idx="27">
                  <c:v>2.9315368081594961E-3</c:v>
                </c:pt>
              </c:numCache>
            </c:numRef>
          </c:val>
          <c:extLst>
            <c:ext xmlns:c16="http://schemas.microsoft.com/office/drawing/2014/chart" uri="{C3380CC4-5D6E-409C-BE32-E72D297353CC}">
              <c16:uniqueId val="{00000000-2B7D-451D-AA14-9C7D605284B7}"/>
            </c:ext>
          </c:extLst>
        </c:ser>
        <c:ser>
          <c:idx val="0"/>
          <c:order val="1"/>
          <c:tx>
            <c:strRef>
              <c:f>'emp emc'!$O$1</c:f>
              <c:strCache>
                <c:ptCount val="1"/>
                <c:pt idx="0">
                  <c:v>Lawton MSA</c:v>
                </c:pt>
              </c:strCache>
            </c:strRef>
          </c:tx>
          <c:spPr>
            <a:solidFill>
              <a:schemeClr val="accent1"/>
            </a:solidFill>
            <a:ln>
              <a:noFill/>
            </a:ln>
            <a:effectLst/>
          </c:spPr>
          <c:invertIfNegative val="0"/>
          <c:dLbls>
            <c:dLbl>
              <c:idx val="2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B7D-451D-AA14-9C7D605284B7}"/>
                </c:ext>
              </c:extLst>
            </c:dLbl>
            <c:dLbl>
              <c:idx val="27"/>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B7D-451D-AA14-9C7D605284B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'emp emc'!$L$2:$L$29</c:f>
              <c:numCache>
                <c:formatCode>m/d/yyyy</c:formatCode>
                <c:ptCount val="28"/>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pt idx="27">
                  <c:v>42736</c:v>
                </c:pt>
              </c:numCache>
            </c:numRef>
          </c:cat>
          <c:val>
            <c:numRef>
              <c:f>'emp emc'!$O$2:$O$29</c:f>
              <c:numCache>
                <c:formatCode>0.0%</c:formatCode>
                <c:ptCount val="28"/>
                <c:pt idx="1">
                  <c:v>3.9919233851122282E-3</c:v>
                </c:pt>
                <c:pt idx="2">
                  <c:v>2.9252388837501142E-2</c:v>
                </c:pt>
                <c:pt idx="3">
                  <c:v>-2.8945652333370875E-3</c:v>
                </c:pt>
                <c:pt idx="4">
                  <c:v>-1.4778079161588131E-3</c:v>
                </c:pt>
                <c:pt idx="5">
                  <c:v>-9.5086520332160474E-3</c:v>
                </c:pt>
                <c:pt idx="6">
                  <c:v>1.7815516761570338E-2</c:v>
                </c:pt>
                <c:pt idx="7">
                  <c:v>4.1255739509704625E-3</c:v>
                </c:pt>
                <c:pt idx="8">
                  <c:v>6.7456881225533838E-3</c:v>
                </c:pt>
                <c:pt idx="9">
                  <c:v>1.8312911553189704E-2</c:v>
                </c:pt>
                <c:pt idx="10">
                  <c:v>6.393126780967151E-3</c:v>
                </c:pt>
                <c:pt idx="11">
                  <c:v>-1.7790805079979655E-2</c:v>
                </c:pt>
                <c:pt idx="12">
                  <c:v>2.6375517134777038E-2</c:v>
                </c:pt>
                <c:pt idx="13">
                  <c:v>1.9108602918650686E-2</c:v>
                </c:pt>
                <c:pt idx="14">
                  <c:v>1.932112206709502E-2</c:v>
                </c:pt>
                <c:pt idx="15">
                  <c:v>6.5119596017684245E-3</c:v>
                </c:pt>
                <c:pt idx="16">
                  <c:v>1.977914949584858E-2</c:v>
                </c:pt>
                <c:pt idx="17">
                  <c:v>2.6626552596766828E-2</c:v>
                </c:pt>
                <c:pt idx="18">
                  <c:v>3.062310860892925E-2</c:v>
                </c:pt>
                <c:pt idx="19">
                  <c:v>2.3215244097212206E-3</c:v>
                </c:pt>
                <c:pt idx="20">
                  <c:v>1.414829813551588E-2</c:v>
                </c:pt>
                <c:pt idx="21">
                  <c:v>-1.4668403215385872E-2</c:v>
                </c:pt>
                <c:pt idx="22">
                  <c:v>-7.5793986723713402E-3</c:v>
                </c:pt>
                <c:pt idx="23">
                  <c:v>6.0705277423613868E-3</c:v>
                </c:pt>
                <c:pt idx="24">
                  <c:v>6.0324174751320569E-3</c:v>
                </c:pt>
                <c:pt idx="25">
                  <c:v>9.0547655245625247E-3</c:v>
                </c:pt>
                <c:pt idx="26">
                  <c:v>2.0898220295064718E-3</c:v>
                </c:pt>
                <c:pt idx="27">
                  <c:v>8.4464842693048325E-3</c:v>
                </c:pt>
              </c:numCache>
            </c:numRef>
          </c:val>
          <c:extLst>
            <c:ext xmlns:c16="http://schemas.microsoft.com/office/drawing/2014/chart" uri="{C3380CC4-5D6E-409C-BE32-E72D297353CC}">
              <c16:uniqueId val="{00000001-2B7D-451D-AA14-9C7D605284B7}"/>
            </c:ext>
          </c:extLst>
        </c:ser>
        <c:dLbls>
          <c:showLegendKey val="0"/>
          <c:showVal val="0"/>
          <c:showCatName val="0"/>
          <c:showSerName val="0"/>
          <c:showPercent val="0"/>
          <c:showBubbleSize val="0"/>
        </c:dLbls>
        <c:gapWidth val="150"/>
        <c:overlap val="40"/>
        <c:axId val="314411792"/>
        <c:axId val="314409296"/>
      </c:barChart>
      <c:dateAx>
        <c:axId val="314411792"/>
        <c:scaling>
          <c:orientation val="minMax"/>
          <c:max val="42736"/>
          <c:min val="39448"/>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14409296"/>
        <c:crosses val="autoZero"/>
        <c:auto val="1"/>
        <c:lblOffset val="100"/>
        <c:baseTimeUnit val="years"/>
      </c:dateAx>
      <c:valAx>
        <c:axId val="314409296"/>
        <c:scaling>
          <c:orientation val="minMax"/>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14411792"/>
        <c:crosses val="autoZero"/>
        <c:crossBetween val="between"/>
      </c:valAx>
      <c:spPr>
        <a:solidFill>
          <a:schemeClr val="bg1">
            <a:lumMod val="95000"/>
          </a:schemeClr>
        </a:solidFill>
        <a:ln>
          <a:solidFill>
            <a:schemeClr val="bg1">
              <a:lumMod val="65000"/>
            </a:schemeClr>
          </a:solidFill>
        </a:ln>
        <a:effectLst/>
      </c:spPr>
    </c:plotArea>
    <c:legend>
      <c:legendPos val="b"/>
      <c:layout>
        <c:manualLayout>
          <c:xMode val="edge"/>
          <c:yMode val="edge"/>
          <c:x val="0.65325000000000011"/>
          <c:y val="0.11631889763779528"/>
          <c:w val="0.21816776027996504"/>
          <c:h val="0.13831073199183433"/>
        </c:manualLayout>
      </c:layout>
      <c:overlay val="0"/>
      <c:spPr>
        <a:solidFill>
          <a:schemeClr val="bg1"/>
        </a:solidFill>
        <a:ln>
          <a:solidFill>
            <a:schemeClr val="bg1">
              <a:lumMod val="75000"/>
            </a:schemeClr>
          </a:solid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18067458876551E-2"/>
          <c:y val="3.9979091127834508E-2"/>
          <c:w val="0.91038922408861878"/>
          <c:h val="0.92793375538278999"/>
        </c:manualLayout>
      </c:layout>
      <c:barChart>
        <c:barDir val="col"/>
        <c:grouping val="clustered"/>
        <c:varyColors val="0"/>
        <c:ser>
          <c:idx val="1"/>
          <c:order val="0"/>
          <c:tx>
            <c:strRef>
              <c:f>wage!$Q$1</c:f>
              <c:strCache>
                <c:ptCount val="1"/>
                <c:pt idx="0">
                  <c:v>Oklahoma</c:v>
                </c:pt>
              </c:strCache>
            </c:strRef>
          </c:tx>
          <c:spPr>
            <a:solidFill>
              <a:schemeClr val="accent2"/>
            </a:solidFill>
            <a:ln>
              <a:solidFill>
                <a:schemeClr val="bg1">
                  <a:lumMod val="65000"/>
                </a:schemeClr>
              </a:solidFill>
            </a:ln>
            <a:effectLst/>
          </c:spPr>
          <c:invertIfNegative val="0"/>
          <c:dPt>
            <c:idx val="26"/>
            <c:invertIfNegative val="0"/>
            <c:bubble3D val="0"/>
            <c:spPr>
              <a:pattFill prst="ltUpDiag">
                <a:fgClr>
                  <a:schemeClr val="accent2"/>
                </a:fgClr>
                <a:bgClr>
                  <a:schemeClr val="bg1"/>
                </a:bgClr>
              </a:pattFill>
              <a:ln>
                <a:solidFill>
                  <a:schemeClr val="bg1">
                    <a:lumMod val="65000"/>
                  </a:schemeClr>
                </a:solidFill>
              </a:ln>
              <a:effectLst/>
            </c:spPr>
            <c:extLst>
              <c:ext xmlns:c16="http://schemas.microsoft.com/office/drawing/2014/chart" uri="{C3380CC4-5D6E-409C-BE32-E72D297353CC}">
                <c16:uniqueId val="{00000003-6E8D-4A45-9E04-4D19C3D4AF78}"/>
              </c:ext>
            </c:extLst>
          </c:dPt>
          <c:cat>
            <c:numRef>
              <c:f>wage!$M$2:$M$29</c:f>
              <c:numCache>
                <c:formatCode>m/d/yyyy</c:formatCode>
                <c:ptCount val="28"/>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pt idx="27">
                  <c:v>42736</c:v>
                </c:pt>
              </c:numCache>
            </c:numRef>
          </c:cat>
          <c:val>
            <c:numRef>
              <c:f>wage!$Q$2:$Q$29</c:f>
              <c:numCache>
                <c:formatCode>0.0%</c:formatCode>
                <c:ptCount val="28"/>
                <c:pt idx="1">
                  <c:v>4.3599959069232419E-2</c:v>
                </c:pt>
                <c:pt idx="2">
                  <c:v>4.8494767984720077E-2</c:v>
                </c:pt>
                <c:pt idx="3">
                  <c:v>3.393002879608642E-2</c:v>
                </c:pt>
                <c:pt idx="4">
                  <c:v>3.8217661560516536E-2</c:v>
                </c:pt>
                <c:pt idx="5">
                  <c:v>4.2710125359734619E-2</c:v>
                </c:pt>
                <c:pt idx="6">
                  <c:v>6.0863667256273901E-2</c:v>
                </c:pt>
                <c:pt idx="7">
                  <c:v>7.105180588498583E-2</c:v>
                </c:pt>
                <c:pt idx="8">
                  <c:v>6.954570747152089E-2</c:v>
                </c:pt>
                <c:pt idx="9">
                  <c:v>3.7710510702089639E-2</c:v>
                </c:pt>
                <c:pt idx="10">
                  <c:v>6.6726544393849618E-2</c:v>
                </c:pt>
                <c:pt idx="11">
                  <c:v>4.9024041300243626E-2</c:v>
                </c:pt>
                <c:pt idx="12">
                  <c:v>6.1733381353921146E-3</c:v>
                </c:pt>
                <c:pt idx="13">
                  <c:v>1.6148470933615267E-2</c:v>
                </c:pt>
                <c:pt idx="14">
                  <c:v>4.6289832314991397E-2</c:v>
                </c:pt>
                <c:pt idx="15">
                  <c:v>6.0006138604719927E-2</c:v>
                </c:pt>
                <c:pt idx="16">
                  <c:v>0.10095409999413429</c:v>
                </c:pt>
                <c:pt idx="17">
                  <c:v>6.2974918195874752E-2</c:v>
                </c:pt>
                <c:pt idx="18">
                  <c:v>6.1594575671873431E-2</c:v>
                </c:pt>
                <c:pt idx="19">
                  <c:v>-3.4753977584782603E-2</c:v>
                </c:pt>
                <c:pt idx="20">
                  <c:v>1.8055086289886502E-2</c:v>
                </c:pt>
                <c:pt idx="21">
                  <c:v>6.612908347135571E-2</c:v>
                </c:pt>
                <c:pt idx="22">
                  <c:v>5.6846898068195095E-2</c:v>
                </c:pt>
                <c:pt idx="23">
                  <c:v>3.6453614352841779E-2</c:v>
                </c:pt>
                <c:pt idx="24">
                  <c:v>4.5104322228227911E-2</c:v>
                </c:pt>
                <c:pt idx="25">
                  <c:v>1.8469300061336735E-2</c:v>
                </c:pt>
                <c:pt idx="26">
                  <c:v>-1.7541465389674049E-2</c:v>
                </c:pt>
                <c:pt idx="27">
                  <c:v>3.8018063423205239E-2</c:v>
                </c:pt>
              </c:numCache>
            </c:numRef>
          </c:val>
          <c:extLst>
            <c:ext xmlns:c16="http://schemas.microsoft.com/office/drawing/2014/chart" uri="{C3380CC4-5D6E-409C-BE32-E72D297353CC}">
              <c16:uniqueId val="{00000000-812C-426C-8149-367689FC6353}"/>
            </c:ext>
          </c:extLst>
        </c:ser>
        <c:ser>
          <c:idx val="0"/>
          <c:order val="1"/>
          <c:tx>
            <c:strRef>
              <c:f>wage!$P$1</c:f>
              <c:strCache>
                <c:ptCount val="1"/>
                <c:pt idx="0">
                  <c:v>Lawton MSA</c:v>
                </c:pt>
              </c:strCache>
            </c:strRef>
          </c:tx>
          <c:spPr>
            <a:solidFill>
              <a:schemeClr val="accent1"/>
            </a:solidFill>
            <a:ln>
              <a:solidFill>
                <a:schemeClr val="tx1">
                  <a:lumMod val="65000"/>
                  <a:lumOff val="35000"/>
                </a:schemeClr>
              </a:solidFill>
            </a:ln>
            <a:effectLst/>
          </c:spPr>
          <c:invertIfNegative val="0"/>
          <c:dPt>
            <c:idx val="25"/>
            <c:invertIfNegative val="0"/>
            <c:bubble3D val="0"/>
            <c:spPr>
              <a:solidFill>
                <a:schemeClr val="accent1"/>
              </a:solidFill>
              <a:ln>
                <a:solidFill>
                  <a:schemeClr val="tx1">
                    <a:lumMod val="65000"/>
                    <a:lumOff val="35000"/>
                  </a:schemeClr>
                </a:solidFill>
              </a:ln>
              <a:effectLst/>
            </c:spPr>
            <c:extLst>
              <c:ext xmlns:c16="http://schemas.microsoft.com/office/drawing/2014/chart" uri="{C3380CC4-5D6E-409C-BE32-E72D297353CC}">
                <c16:uniqueId val="{00000002-812C-426C-8149-367689FC6353}"/>
              </c:ext>
            </c:extLst>
          </c:dPt>
          <c:dPt>
            <c:idx val="26"/>
            <c:invertIfNegative val="0"/>
            <c:bubble3D val="0"/>
            <c:spPr>
              <a:pattFill prst="ltUpDiag">
                <a:fgClr>
                  <a:schemeClr val="accent1"/>
                </a:fgClr>
                <a:bgClr>
                  <a:schemeClr val="bg1"/>
                </a:bgClr>
              </a:pattFill>
              <a:ln>
                <a:solidFill>
                  <a:schemeClr val="tx1">
                    <a:lumMod val="65000"/>
                    <a:lumOff val="35000"/>
                  </a:schemeClr>
                </a:solidFill>
              </a:ln>
              <a:effectLst/>
            </c:spPr>
            <c:extLst>
              <c:ext xmlns:c16="http://schemas.microsoft.com/office/drawing/2014/chart" uri="{C3380CC4-5D6E-409C-BE32-E72D297353CC}">
                <c16:uniqueId val="{00000002-6E8D-4A45-9E04-4D19C3D4AF78}"/>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wage!$M$2:$M$29</c:f>
              <c:numCache>
                <c:formatCode>m/d/yyyy</c:formatCode>
                <c:ptCount val="28"/>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pt idx="27">
                  <c:v>42736</c:v>
                </c:pt>
              </c:numCache>
            </c:numRef>
          </c:cat>
          <c:val>
            <c:numRef>
              <c:f>wage!$P$2:$P$29</c:f>
              <c:numCache>
                <c:formatCode>0.0%</c:formatCode>
                <c:ptCount val="28"/>
                <c:pt idx="1">
                  <c:v>5.1378443844772415E-2</c:v>
                </c:pt>
                <c:pt idx="2">
                  <c:v>7.6075945889628294E-2</c:v>
                </c:pt>
                <c:pt idx="3">
                  <c:v>1.1526201811250081E-2</c:v>
                </c:pt>
                <c:pt idx="4">
                  <c:v>3.7402708431699905E-2</c:v>
                </c:pt>
                <c:pt idx="5">
                  <c:v>2.3769446036044251E-2</c:v>
                </c:pt>
                <c:pt idx="6">
                  <c:v>2.6166325198687002E-2</c:v>
                </c:pt>
                <c:pt idx="7">
                  <c:v>2.8436083335752427E-2</c:v>
                </c:pt>
                <c:pt idx="8">
                  <c:v>7.7295752414144214E-2</c:v>
                </c:pt>
                <c:pt idx="9">
                  <c:v>-1.246648594642874E-2</c:v>
                </c:pt>
                <c:pt idx="10">
                  <c:v>4.7100535845918667E-2</c:v>
                </c:pt>
                <c:pt idx="11">
                  <c:v>4.4351321320135195E-2</c:v>
                </c:pt>
                <c:pt idx="12">
                  <c:v>4.1801529993642506E-2</c:v>
                </c:pt>
                <c:pt idx="13">
                  <c:v>8.5936259610413401E-2</c:v>
                </c:pt>
                <c:pt idx="14">
                  <c:v>4.8575632404919578E-2</c:v>
                </c:pt>
                <c:pt idx="15">
                  <c:v>4.9034751686500622E-2</c:v>
                </c:pt>
                <c:pt idx="16">
                  <c:v>6.9755087857280795E-2</c:v>
                </c:pt>
                <c:pt idx="17">
                  <c:v>5.1430383895498366E-2</c:v>
                </c:pt>
                <c:pt idx="18">
                  <c:v>7.8118379297878793E-2</c:v>
                </c:pt>
                <c:pt idx="19">
                  <c:v>3.4422229039751118E-2</c:v>
                </c:pt>
                <c:pt idx="20">
                  <c:v>3.9502064450023244E-2</c:v>
                </c:pt>
                <c:pt idx="21">
                  <c:v>1.2212226606207022E-2</c:v>
                </c:pt>
                <c:pt idx="22">
                  <c:v>-5.4975401036789773E-3</c:v>
                </c:pt>
                <c:pt idx="23">
                  <c:v>2.482466896311486E-2</c:v>
                </c:pt>
                <c:pt idx="24">
                  <c:v>2.3674953877702354E-2</c:v>
                </c:pt>
                <c:pt idx="25">
                  <c:v>3.7271030363172697E-2</c:v>
                </c:pt>
                <c:pt idx="26">
                  <c:v>1.5659677903299585E-2</c:v>
                </c:pt>
                <c:pt idx="27">
                  <c:v>6.4460955310027268E-2</c:v>
                </c:pt>
              </c:numCache>
            </c:numRef>
          </c:val>
          <c:extLst>
            <c:ext xmlns:c16="http://schemas.microsoft.com/office/drawing/2014/chart" uri="{C3380CC4-5D6E-409C-BE32-E72D297353CC}">
              <c16:uniqueId val="{00000003-812C-426C-8149-367689FC6353}"/>
            </c:ext>
          </c:extLst>
        </c:ser>
        <c:dLbls>
          <c:showLegendKey val="0"/>
          <c:showVal val="0"/>
          <c:showCatName val="0"/>
          <c:showSerName val="0"/>
          <c:showPercent val="0"/>
          <c:showBubbleSize val="0"/>
        </c:dLbls>
        <c:gapWidth val="150"/>
        <c:overlap val="25"/>
        <c:axId val="115761040"/>
        <c:axId val="115761600"/>
      </c:barChart>
      <c:dateAx>
        <c:axId val="115761040"/>
        <c:scaling>
          <c:orientation val="minMax"/>
          <c:max val="42370"/>
          <c:min val="39448"/>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Arial" panose="020B0604020202020204" pitchFamily="34" charset="0"/>
              </a:defRPr>
            </a:pPr>
            <a:endParaRPr lang="en-US"/>
          </a:p>
        </c:txPr>
        <c:crossAx val="115761600"/>
        <c:crosses val="autoZero"/>
        <c:auto val="1"/>
        <c:lblOffset val="100"/>
        <c:baseTimeUnit val="years"/>
      </c:dateAx>
      <c:valAx>
        <c:axId val="115761600"/>
        <c:scaling>
          <c:orientation val="minMax"/>
          <c:min val="-4.0000000000000008E-2"/>
        </c:scaling>
        <c:delete val="0"/>
        <c:axPos val="l"/>
        <c:majorGridlines>
          <c:spPr>
            <a:ln w="9525" cap="flat" cmpd="sng" algn="ctr">
              <a:solidFill>
                <a:schemeClr val="bg1">
                  <a:lumMod val="7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Arial" panose="020B0604020202020204" pitchFamily="34" charset="0"/>
              </a:defRPr>
            </a:pPr>
            <a:endParaRPr lang="en-US"/>
          </a:p>
        </c:txPr>
        <c:crossAx val="115761040"/>
        <c:crosses val="autoZero"/>
        <c:crossBetween val="between"/>
      </c:valAx>
      <c:spPr>
        <a:solidFill>
          <a:schemeClr val="bg1">
            <a:lumMod val="95000"/>
          </a:schemeClr>
        </a:solidFill>
        <a:ln>
          <a:solidFill>
            <a:schemeClr val="bg1">
              <a:lumMod val="65000"/>
            </a:schemeClr>
          </a:solidFill>
        </a:ln>
        <a:effectLst/>
      </c:spPr>
    </c:plotArea>
    <c:legend>
      <c:legendPos val="b"/>
      <c:layout>
        <c:manualLayout>
          <c:xMode val="edge"/>
          <c:yMode val="edge"/>
          <c:x val="0.56898921115593337"/>
          <c:y val="0.17128481700588272"/>
          <c:w val="0.21325341596987679"/>
          <c:h val="0.12481634210897505"/>
        </c:manualLayout>
      </c:layout>
      <c:overlay val="0"/>
      <c:spPr>
        <a:solidFill>
          <a:schemeClr val="bg1"/>
        </a:solidFill>
        <a:ln>
          <a:solidFill>
            <a:schemeClr val="bg1">
              <a:lumMod val="75000"/>
            </a:schemeClr>
          </a:solid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400">
          <a:solidFill>
            <a:schemeClr val="tx1"/>
          </a:solidFill>
          <a:latin typeface="+mn-lt"/>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18067458876551E-2"/>
          <c:y val="3.9979091127834508E-2"/>
          <c:w val="0.91038922408861878"/>
          <c:h val="0.92793375538278999"/>
        </c:manualLayout>
      </c:layout>
      <c:barChart>
        <c:barDir val="col"/>
        <c:grouping val="clustered"/>
        <c:varyColors val="0"/>
        <c:ser>
          <c:idx val="1"/>
          <c:order val="0"/>
          <c:tx>
            <c:strRef>
              <c:f>wage!$Q$1</c:f>
              <c:strCache>
                <c:ptCount val="1"/>
                <c:pt idx="0">
                  <c:v>Oklahoma</c:v>
                </c:pt>
              </c:strCache>
            </c:strRef>
          </c:tx>
          <c:spPr>
            <a:solidFill>
              <a:schemeClr val="accent2"/>
            </a:solidFill>
            <a:ln>
              <a:solidFill>
                <a:schemeClr val="dk1"/>
              </a:solidFill>
            </a:ln>
            <a:effectLst/>
          </c:spPr>
          <c:invertIfNegative val="0"/>
          <c:dPt>
            <c:idx val="26"/>
            <c:invertIfNegative val="0"/>
            <c:bubble3D val="0"/>
            <c:spPr>
              <a:pattFill prst="ltUpDiag">
                <a:fgClr>
                  <a:schemeClr val="accent2"/>
                </a:fgClr>
                <a:bgClr>
                  <a:schemeClr val="bg1"/>
                </a:bgClr>
              </a:pattFill>
              <a:ln>
                <a:solidFill>
                  <a:schemeClr val="dk1"/>
                </a:solidFill>
              </a:ln>
              <a:effectLst/>
            </c:spPr>
            <c:extLst>
              <c:ext xmlns:c16="http://schemas.microsoft.com/office/drawing/2014/chart" uri="{C3380CC4-5D6E-409C-BE32-E72D297353CC}">
                <c16:uniqueId val="{00000005-D27A-4854-99C4-F3EFFFC0E70E}"/>
              </c:ext>
            </c:extLst>
          </c:dPt>
          <c:dLbls>
            <c:dLbl>
              <c:idx val="24"/>
              <c:layout>
                <c:manualLayout>
                  <c:x val="-3.3143939393939392E-2"/>
                  <c:y val="-1.178266366595313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27A-4854-99C4-F3EFFFC0E70E}"/>
                </c:ext>
              </c:extLst>
            </c:dLbl>
            <c:dLbl>
              <c:idx val="25"/>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27A-4854-99C4-F3EFFFC0E70E}"/>
                </c:ext>
              </c:extLst>
            </c:dLbl>
            <c:dLbl>
              <c:idx val="26"/>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27A-4854-99C4-F3EFFFC0E70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wage!$M$2:$M$29</c:f>
              <c:numCache>
                <c:formatCode>m/d/yyyy</c:formatCode>
                <c:ptCount val="28"/>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pt idx="27">
                  <c:v>42736</c:v>
                </c:pt>
              </c:numCache>
            </c:numRef>
          </c:cat>
          <c:val>
            <c:numRef>
              <c:f>wage!$W$2:$W$29</c:f>
              <c:numCache>
                <c:formatCode>0.0%</c:formatCode>
                <c:ptCount val="28"/>
                <c:pt idx="1">
                  <c:v>3.2493495664696725E-2</c:v>
                </c:pt>
                <c:pt idx="2">
                  <c:v>3.572645127823515E-2</c:v>
                </c:pt>
                <c:pt idx="3">
                  <c:v>1.370930689686678E-2</c:v>
                </c:pt>
                <c:pt idx="4">
                  <c:v>1.4101158049068419E-2</c:v>
                </c:pt>
                <c:pt idx="5">
                  <c:v>1.8343564884975905E-2</c:v>
                </c:pt>
                <c:pt idx="6">
                  <c:v>2.8127437671023214E-2</c:v>
                </c:pt>
                <c:pt idx="7">
                  <c:v>3.8037373019597753E-2</c:v>
                </c:pt>
                <c:pt idx="8">
                  <c:v>3.7566479934165509E-2</c:v>
                </c:pt>
                <c:pt idx="9">
                  <c:v>2.3519949189912293E-2</c:v>
                </c:pt>
                <c:pt idx="10">
                  <c:v>5.0392197239061964E-2</c:v>
                </c:pt>
                <c:pt idx="11">
                  <c:v>3.6316631180062897E-2</c:v>
                </c:pt>
                <c:pt idx="12">
                  <c:v>2.2895943188441459E-2</c:v>
                </c:pt>
                <c:pt idx="13">
                  <c:v>3.6341024906638264E-2</c:v>
                </c:pt>
                <c:pt idx="14">
                  <c:v>3.4475292691627635E-2</c:v>
                </c:pt>
                <c:pt idx="15">
                  <c:v>3.22481236784391E-2</c:v>
                </c:pt>
                <c:pt idx="16">
                  <c:v>7.0992760530955934E-2</c:v>
                </c:pt>
                <c:pt idx="17">
                  <c:v>4.3863243803570651E-2</c:v>
                </c:pt>
                <c:pt idx="18">
                  <c:v>5.084946592453421E-2</c:v>
                </c:pt>
                <c:pt idx="19">
                  <c:v>-9.7951814692842643E-4</c:v>
                </c:pt>
                <c:pt idx="20">
                  <c:v>2.7040482933700094E-2</c:v>
                </c:pt>
                <c:pt idx="21">
                  <c:v>4.9959834734870645E-2</c:v>
                </c:pt>
                <c:pt idx="22">
                  <c:v>3.552156522803096E-2</c:v>
                </c:pt>
                <c:pt idx="23">
                  <c:v>2.1956990042701463E-2</c:v>
                </c:pt>
                <c:pt idx="24">
                  <c:v>3.0890528799949024E-2</c:v>
                </c:pt>
                <c:pt idx="25">
                  <c:v>1.0908771653806548E-2</c:v>
                </c:pt>
                <c:pt idx="26">
                  <c:v>-8.9327102413998549E-3</c:v>
                </c:pt>
                <c:pt idx="27">
                  <c:v>3.5507483606080692E-2</c:v>
                </c:pt>
              </c:numCache>
            </c:numRef>
          </c:val>
          <c:extLst>
            <c:ext xmlns:c16="http://schemas.microsoft.com/office/drawing/2014/chart" uri="{C3380CC4-5D6E-409C-BE32-E72D297353CC}">
              <c16:uniqueId val="{00000000-D27A-4854-99C4-F3EFFFC0E70E}"/>
            </c:ext>
          </c:extLst>
        </c:ser>
        <c:ser>
          <c:idx val="0"/>
          <c:order val="1"/>
          <c:tx>
            <c:strRef>
              <c:f>wage!$P$1</c:f>
              <c:strCache>
                <c:ptCount val="1"/>
                <c:pt idx="0">
                  <c:v>Lawton MSA</c:v>
                </c:pt>
              </c:strCache>
            </c:strRef>
          </c:tx>
          <c:spPr>
            <a:solidFill>
              <a:schemeClr val="accent1"/>
            </a:solidFill>
            <a:ln>
              <a:solidFill>
                <a:schemeClr val="dk1"/>
              </a:solidFill>
            </a:ln>
            <a:effectLst/>
          </c:spPr>
          <c:invertIfNegative val="0"/>
          <c:dPt>
            <c:idx val="26"/>
            <c:invertIfNegative val="0"/>
            <c:bubble3D val="0"/>
            <c:spPr>
              <a:pattFill prst="ltUpDiag">
                <a:fgClr>
                  <a:schemeClr val="accent1"/>
                </a:fgClr>
                <a:bgClr>
                  <a:schemeClr val="bg1"/>
                </a:bgClr>
              </a:pattFill>
              <a:ln>
                <a:solidFill>
                  <a:schemeClr val="dk1"/>
                </a:solidFill>
              </a:ln>
              <a:effectLst/>
            </c:spPr>
            <c:extLst>
              <c:ext xmlns:c16="http://schemas.microsoft.com/office/drawing/2014/chart" uri="{C3380CC4-5D6E-409C-BE32-E72D297353CC}">
                <c16:uniqueId val="{00000004-D27A-4854-99C4-F3EFFFC0E70E}"/>
              </c:ext>
            </c:extLst>
          </c:dPt>
          <c:dLbls>
            <c:dLbl>
              <c:idx val="24"/>
              <c:layout>
                <c:manualLayout>
                  <c:x val="1.4204545454545454E-2"/>
                  <c:y val="-6.48046501627422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27A-4854-99C4-F3EFFFC0E70E}"/>
                </c:ext>
              </c:extLst>
            </c:dLbl>
            <c:dLbl>
              <c:idx val="25"/>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27A-4854-99C4-F3EFFFC0E70E}"/>
                </c:ext>
              </c:extLst>
            </c:dLbl>
            <c:dLbl>
              <c:idx val="2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27A-4854-99C4-F3EFFFC0E70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wage!$M$2:$M$29</c:f>
              <c:numCache>
                <c:formatCode>m/d/yyyy</c:formatCode>
                <c:ptCount val="28"/>
                <c:pt idx="0">
                  <c:v>32874</c:v>
                </c:pt>
                <c:pt idx="1">
                  <c:v>33239</c:v>
                </c:pt>
                <c:pt idx="2">
                  <c:v>33604</c:v>
                </c:pt>
                <c:pt idx="3">
                  <c:v>33970</c:v>
                </c:pt>
                <c:pt idx="4">
                  <c:v>34335</c:v>
                </c:pt>
                <c:pt idx="5">
                  <c:v>34700</c:v>
                </c:pt>
                <c:pt idx="6">
                  <c:v>35065</c:v>
                </c:pt>
                <c:pt idx="7">
                  <c:v>35431</c:v>
                </c:pt>
                <c:pt idx="8">
                  <c:v>35796</c:v>
                </c:pt>
                <c:pt idx="9">
                  <c:v>36161</c:v>
                </c:pt>
                <c:pt idx="10">
                  <c:v>36526</c:v>
                </c:pt>
                <c:pt idx="11">
                  <c:v>36892</c:v>
                </c:pt>
                <c:pt idx="12">
                  <c:v>37257</c:v>
                </c:pt>
                <c:pt idx="13">
                  <c:v>37622</c:v>
                </c:pt>
                <c:pt idx="14">
                  <c:v>37987</c:v>
                </c:pt>
                <c:pt idx="15">
                  <c:v>38353</c:v>
                </c:pt>
                <c:pt idx="16">
                  <c:v>38718</c:v>
                </c:pt>
                <c:pt idx="17">
                  <c:v>39083</c:v>
                </c:pt>
                <c:pt idx="18">
                  <c:v>39448</c:v>
                </c:pt>
                <c:pt idx="19">
                  <c:v>39814</c:v>
                </c:pt>
                <c:pt idx="20">
                  <c:v>40179</c:v>
                </c:pt>
                <c:pt idx="21">
                  <c:v>40544</c:v>
                </c:pt>
                <c:pt idx="22">
                  <c:v>40909</c:v>
                </c:pt>
                <c:pt idx="23">
                  <c:v>41275</c:v>
                </c:pt>
                <c:pt idx="24">
                  <c:v>41640</c:v>
                </c:pt>
                <c:pt idx="25">
                  <c:v>42005</c:v>
                </c:pt>
                <c:pt idx="26">
                  <c:v>42370</c:v>
                </c:pt>
                <c:pt idx="27">
                  <c:v>42736</c:v>
                </c:pt>
              </c:numCache>
            </c:numRef>
          </c:cat>
          <c:val>
            <c:numRef>
              <c:f>wage!$V$2:$V$29</c:f>
              <c:numCache>
                <c:formatCode>0.0%</c:formatCode>
                <c:ptCount val="28"/>
                <c:pt idx="1">
                  <c:v>3.823030348226597E-2</c:v>
                </c:pt>
                <c:pt idx="2">
                  <c:v>3.3370574849791002E-2</c:v>
                </c:pt>
                <c:pt idx="3">
                  <c:v>7.2109568350899877E-3</c:v>
                </c:pt>
                <c:pt idx="4">
                  <c:v>4.090994187356678E-2</c:v>
                </c:pt>
                <c:pt idx="5">
                  <c:v>2.6649369195874018E-2</c:v>
                </c:pt>
                <c:pt idx="6">
                  <c:v>5.1629251149616362E-3</c:v>
                </c:pt>
                <c:pt idx="7">
                  <c:v>2.4716180498825846E-2</c:v>
                </c:pt>
                <c:pt idx="8">
                  <c:v>6.6380934499681077E-2</c:v>
                </c:pt>
                <c:pt idx="9">
                  <c:v>-9.7706359077118776E-3</c:v>
                </c:pt>
                <c:pt idx="10">
                  <c:v>4.893679878957391E-2</c:v>
                </c:pt>
                <c:pt idx="11">
                  <c:v>4.3166791971583685E-2</c:v>
                </c:pt>
                <c:pt idx="12">
                  <c:v>2.4002400071171381E-2</c:v>
                </c:pt>
                <c:pt idx="13">
                  <c:v>4.8970136695020594E-2</c:v>
                </c:pt>
                <c:pt idx="14">
                  <c:v>2.3393770614642317E-2</c:v>
                </c:pt>
                <c:pt idx="15">
                  <c:v>4.6018661069327171E-2</c:v>
                </c:pt>
                <c:pt idx="16">
                  <c:v>4.831487233256837E-2</c:v>
                </c:pt>
                <c:pt idx="17">
                  <c:v>2.5516484061179456E-2</c:v>
                </c:pt>
                <c:pt idx="18">
                  <c:v>5.555909244416779E-2</c:v>
                </c:pt>
                <c:pt idx="19">
                  <c:v>2.8656548659514058E-2</c:v>
                </c:pt>
                <c:pt idx="20">
                  <c:v>3.4597814812828309E-2</c:v>
                </c:pt>
                <c:pt idx="21">
                  <c:v>2.7130272213253814E-2</c:v>
                </c:pt>
                <c:pt idx="22">
                  <c:v>7.1620161700747254E-3</c:v>
                </c:pt>
                <c:pt idx="23">
                  <c:v>2.42680550744101E-3</c:v>
                </c:pt>
                <c:pt idx="24">
                  <c:v>2.5452299672623191E-2</c:v>
                </c:pt>
                <c:pt idx="25">
                  <c:v>2.2853717844760757E-2</c:v>
                </c:pt>
                <c:pt idx="26">
                  <c:v>2.0378040692038635E-2</c:v>
                </c:pt>
                <c:pt idx="27">
                  <c:v>4.9819152665913302E-2</c:v>
                </c:pt>
              </c:numCache>
            </c:numRef>
          </c:val>
          <c:extLst>
            <c:ext xmlns:c16="http://schemas.microsoft.com/office/drawing/2014/chart" uri="{C3380CC4-5D6E-409C-BE32-E72D297353CC}">
              <c16:uniqueId val="{00000001-D27A-4854-99C4-F3EFFFC0E70E}"/>
            </c:ext>
          </c:extLst>
        </c:ser>
        <c:dLbls>
          <c:showLegendKey val="0"/>
          <c:showVal val="0"/>
          <c:showCatName val="0"/>
          <c:showSerName val="0"/>
          <c:showPercent val="0"/>
          <c:showBubbleSize val="0"/>
        </c:dLbls>
        <c:gapWidth val="150"/>
        <c:overlap val="25"/>
        <c:axId val="115761040"/>
        <c:axId val="115761600"/>
      </c:barChart>
      <c:dateAx>
        <c:axId val="115761040"/>
        <c:scaling>
          <c:orientation val="minMax"/>
          <c:max val="42370"/>
          <c:min val="39448"/>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Arial" panose="020B0604020202020204" pitchFamily="34" charset="0"/>
              </a:defRPr>
            </a:pPr>
            <a:endParaRPr lang="en-US"/>
          </a:p>
        </c:txPr>
        <c:crossAx val="115761600"/>
        <c:crosses val="autoZero"/>
        <c:auto val="1"/>
        <c:lblOffset val="100"/>
        <c:baseTimeUnit val="years"/>
      </c:dateAx>
      <c:valAx>
        <c:axId val="115761600"/>
        <c:scaling>
          <c:orientation val="minMax"/>
          <c:min val="-2.0000000000000004E-2"/>
        </c:scaling>
        <c:delete val="0"/>
        <c:axPos val="l"/>
        <c:majorGridlines>
          <c:spPr>
            <a:ln w="9525" cap="flat" cmpd="sng" algn="ctr">
              <a:solidFill>
                <a:schemeClr val="bg1">
                  <a:lumMod val="7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Arial" panose="020B0604020202020204" pitchFamily="34" charset="0"/>
              </a:defRPr>
            </a:pPr>
            <a:endParaRPr lang="en-US"/>
          </a:p>
        </c:txPr>
        <c:crossAx val="115761040"/>
        <c:crosses val="autoZero"/>
        <c:crossBetween val="between"/>
      </c:valAx>
      <c:spPr>
        <a:solidFill>
          <a:schemeClr val="bg1">
            <a:lumMod val="95000"/>
          </a:schemeClr>
        </a:solidFill>
        <a:ln>
          <a:solidFill>
            <a:schemeClr val="bg1">
              <a:lumMod val="65000"/>
            </a:schemeClr>
          </a:solidFill>
        </a:ln>
        <a:effectLst/>
      </c:spPr>
    </c:plotArea>
    <c:legend>
      <c:legendPos val="b"/>
      <c:layout>
        <c:manualLayout>
          <c:xMode val="edge"/>
          <c:yMode val="edge"/>
          <c:x val="0.56898921115593337"/>
          <c:y val="0.17128481700588272"/>
          <c:w val="0.21325341596987679"/>
          <c:h val="0.12481634210897505"/>
        </c:manualLayout>
      </c:layout>
      <c:overlay val="0"/>
      <c:spPr>
        <a:solidFill>
          <a:schemeClr val="bg1"/>
        </a:solidFill>
        <a:ln>
          <a:solidFill>
            <a:schemeClr val="bg1">
              <a:lumMod val="75000"/>
            </a:schemeClr>
          </a:solid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mn-lt"/>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206036745406826E-2"/>
          <c:y val="5.6347443749018553E-2"/>
          <c:w val="0.8762384076990376"/>
          <c:h val="0.91183289588801397"/>
        </c:manualLayout>
      </c:layout>
      <c:barChart>
        <c:barDir val="col"/>
        <c:grouping val="clustered"/>
        <c:varyColors val="0"/>
        <c:ser>
          <c:idx val="1"/>
          <c:order val="0"/>
          <c:tx>
            <c:strRef>
              <c:f>pi!$P$1</c:f>
              <c:strCache>
                <c:ptCount val="1"/>
                <c:pt idx="0">
                  <c:v>Oklahoma</c:v>
                </c:pt>
              </c:strCache>
            </c:strRef>
          </c:tx>
          <c:spPr>
            <a:solidFill>
              <a:schemeClr val="bg1">
                <a:lumMod val="85000"/>
              </a:schemeClr>
            </a:solidFill>
            <a:ln>
              <a:solidFill>
                <a:schemeClr val="tx1">
                  <a:lumMod val="50000"/>
                  <a:lumOff val="50000"/>
                </a:schemeClr>
              </a:solidFill>
            </a:ln>
            <a:effectLst/>
          </c:spPr>
          <c:invertIfNegative val="0"/>
          <c:dPt>
            <c:idx val="47"/>
            <c:invertIfNegative val="0"/>
            <c:bubble3D val="0"/>
            <c:spPr>
              <a:pattFill prst="dkUpDiag">
                <a:fgClr>
                  <a:schemeClr val="bg1">
                    <a:lumMod val="85000"/>
                  </a:schemeClr>
                </a:fgClr>
                <a:bgClr>
                  <a:schemeClr val="bg1"/>
                </a:bgClr>
              </a:pattFill>
              <a:ln>
                <a:solidFill>
                  <a:schemeClr val="tx1">
                    <a:lumMod val="50000"/>
                    <a:lumOff val="50000"/>
                  </a:schemeClr>
                </a:solidFill>
              </a:ln>
              <a:effectLst/>
            </c:spPr>
            <c:extLst>
              <c:ext xmlns:c16="http://schemas.microsoft.com/office/drawing/2014/chart" uri="{C3380CC4-5D6E-409C-BE32-E72D297353CC}">
                <c16:uniqueId val="{00000001-38AC-41DA-B954-B3A8D8C79450}"/>
              </c:ext>
            </c:extLst>
          </c:dPt>
          <c:cat>
            <c:numRef>
              <c:f>pi!$L$2:$L$113</c:f>
              <c:numCache>
                <c:formatCode>m/d/yyyy</c:formatCode>
                <c:ptCount val="112"/>
                <c:pt idx="0">
                  <c:v>25204</c:v>
                </c:pt>
                <c:pt idx="1">
                  <c:v>25569</c:v>
                </c:pt>
                <c:pt idx="2">
                  <c:v>25934</c:v>
                </c:pt>
                <c:pt idx="3">
                  <c:v>26299</c:v>
                </c:pt>
                <c:pt idx="4">
                  <c:v>26665</c:v>
                </c:pt>
                <c:pt idx="5">
                  <c:v>27030</c:v>
                </c:pt>
                <c:pt idx="6">
                  <c:v>27395</c:v>
                </c:pt>
                <c:pt idx="7">
                  <c:v>27760</c:v>
                </c:pt>
                <c:pt idx="8">
                  <c:v>28126</c:v>
                </c:pt>
                <c:pt idx="9">
                  <c:v>28491</c:v>
                </c:pt>
                <c:pt idx="10">
                  <c:v>28856</c:v>
                </c:pt>
                <c:pt idx="11">
                  <c:v>29221</c:v>
                </c:pt>
                <c:pt idx="12">
                  <c:v>29587</c:v>
                </c:pt>
                <c:pt idx="13">
                  <c:v>29952</c:v>
                </c:pt>
                <c:pt idx="14">
                  <c:v>30317</c:v>
                </c:pt>
                <c:pt idx="15">
                  <c:v>30682</c:v>
                </c:pt>
                <c:pt idx="16">
                  <c:v>31048</c:v>
                </c:pt>
                <c:pt idx="17">
                  <c:v>31413</c:v>
                </c:pt>
                <c:pt idx="18">
                  <c:v>31778</c:v>
                </c:pt>
                <c:pt idx="19">
                  <c:v>32143</c:v>
                </c:pt>
                <c:pt idx="20">
                  <c:v>32509</c:v>
                </c:pt>
                <c:pt idx="21">
                  <c:v>32874</c:v>
                </c:pt>
                <c:pt idx="22">
                  <c:v>33239</c:v>
                </c:pt>
                <c:pt idx="23">
                  <c:v>33604</c:v>
                </c:pt>
                <c:pt idx="24">
                  <c:v>33970</c:v>
                </c:pt>
                <c:pt idx="25">
                  <c:v>34335</c:v>
                </c:pt>
                <c:pt idx="26">
                  <c:v>34700</c:v>
                </c:pt>
                <c:pt idx="27">
                  <c:v>35065</c:v>
                </c:pt>
                <c:pt idx="28">
                  <c:v>35431</c:v>
                </c:pt>
                <c:pt idx="29">
                  <c:v>35796</c:v>
                </c:pt>
                <c:pt idx="30">
                  <c:v>36161</c:v>
                </c:pt>
                <c:pt idx="31">
                  <c:v>36526</c:v>
                </c:pt>
                <c:pt idx="32">
                  <c:v>36892</c:v>
                </c:pt>
                <c:pt idx="33">
                  <c:v>37257</c:v>
                </c:pt>
                <c:pt idx="34">
                  <c:v>37622</c:v>
                </c:pt>
                <c:pt idx="35">
                  <c:v>37987</c:v>
                </c:pt>
                <c:pt idx="36">
                  <c:v>38353</c:v>
                </c:pt>
                <c:pt idx="37">
                  <c:v>38718</c:v>
                </c:pt>
                <c:pt idx="38">
                  <c:v>39083</c:v>
                </c:pt>
                <c:pt idx="39">
                  <c:v>39448</c:v>
                </c:pt>
                <c:pt idx="40">
                  <c:v>39814</c:v>
                </c:pt>
                <c:pt idx="41">
                  <c:v>40179</c:v>
                </c:pt>
                <c:pt idx="42">
                  <c:v>40544</c:v>
                </c:pt>
                <c:pt idx="43">
                  <c:v>40909</c:v>
                </c:pt>
                <c:pt idx="44">
                  <c:v>41275</c:v>
                </c:pt>
                <c:pt idx="45">
                  <c:v>41640</c:v>
                </c:pt>
                <c:pt idx="46">
                  <c:v>42005</c:v>
                </c:pt>
                <c:pt idx="47">
                  <c:v>42370</c:v>
                </c:pt>
                <c:pt idx="48">
                  <c:v>42736</c:v>
                </c:pt>
              </c:numCache>
            </c:numRef>
          </c:cat>
          <c:val>
            <c:numRef>
              <c:f>pi!$P$2:$P$113</c:f>
              <c:numCache>
                <c:formatCode>General</c:formatCode>
                <c:ptCount val="112"/>
                <c:pt idx="22" formatCode="0.0%">
                  <c:v>3.0884901093635397E-2</c:v>
                </c:pt>
                <c:pt idx="23" formatCode="0.0%">
                  <c:v>6.5674446590053837E-2</c:v>
                </c:pt>
                <c:pt idx="24" formatCode="0.0%">
                  <c:v>3.9320868199999692E-2</c:v>
                </c:pt>
                <c:pt idx="25" formatCode="0.0%">
                  <c:v>4.5978777766680246E-2</c:v>
                </c:pt>
                <c:pt idx="26" formatCode="0.0%">
                  <c:v>3.8202974815396695E-2</c:v>
                </c:pt>
                <c:pt idx="27" formatCode="0.0%">
                  <c:v>6.0895647977098344E-2</c:v>
                </c:pt>
                <c:pt idx="28" formatCode="0.0%">
                  <c:v>5.857236002269528E-2</c:v>
                </c:pt>
                <c:pt idx="29" formatCode="0.0%">
                  <c:v>6.9507536441762552E-2</c:v>
                </c:pt>
                <c:pt idx="30" formatCode="0.0%">
                  <c:v>3.9342105608727529E-2</c:v>
                </c:pt>
                <c:pt idx="31" formatCode="0.0%">
                  <c:v>9.336495295248004E-2</c:v>
                </c:pt>
                <c:pt idx="32" formatCode="0.0%">
                  <c:v>7.5367425669375487E-2</c:v>
                </c:pt>
                <c:pt idx="33" formatCode="0.0%">
                  <c:v>1.5222972889071817E-2</c:v>
                </c:pt>
                <c:pt idx="34" formatCode="0.0%">
                  <c:v>3.2314088406939945E-2</c:v>
                </c:pt>
                <c:pt idx="35" formatCode="0.0%">
                  <c:v>5.8421216532376308E-2</c:v>
                </c:pt>
                <c:pt idx="36" formatCode="0.0%">
                  <c:v>7.496103345232874E-2</c:v>
                </c:pt>
                <c:pt idx="37" formatCode="0.0%">
                  <c:v>9.6723945938717693E-2</c:v>
                </c:pt>
                <c:pt idx="38" formatCode="0.0%">
                  <c:v>4.259909226661196E-2</c:v>
                </c:pt>
                <c:pt idx="39" formatCode="0.0%">
                  <c:v>0.10228688987048851</c:v>
                </c:pt>
                <c:pt idx="40" formatCode="0.0%">
                  <c:v>-7.1616064918918143E-2</c:v>
                </c:pt>
                <c:pt idx="41" formatCode="0.0%">
                  <c:v>5.1385361721129064E-2</c:v>
                </c:pt>
                <c:pt idx="42" formatCode="0.0%">
                  <c:v>9.3687275124587188E-2</c:v>
                </c:pt>
                <c:pt idx="43" formatCode="0.0%">
                  <c:v>7.294867321536147E-2</c:v>
                </c:pt>
                <c:pt idx="44" formatCode="0.0%">
                  <c:v>1.9483000669310746E-2</c:v>
                </c:pt>
                <c:pt idx="45" formatCode="0.0%">
                  <c:v>4.6645694931607418E-2</c:v>
                </c:pt>
                <c:pt idx="46" formatCode="0.0%">
                  <c:v>2.3222983572589007E-2</c:v>
                </c:pt>
                <c:pt idx="47" formatCode="0.0%">
                  <c:v>7.9813037587681546E-3</c:v>
                </c:pt>
                <c:pt idx="48" formatCode="0.0%">
                  <c:v>3.5851130250646124E-2</c:v>
                </c:pt>
              </c:numCache>
            </c:numRef>
          </c:val>
          <c:extLst>
            <c:ext xmlns:c16="http://schemas.microsoft.com/office/drawing/2014/chart" uri="{C3380CC4-5D6E-409C-BE32-E72D297353CC}">
              <c16:uniqueId val="{00000002-38AC-41DA-B954-B3A8D8C79450}"/>
            </c:ext>
          </c:extLst>
        </c:ser>
        <c:ser>
          <c:idx val="0"/>
          <c:order val="1"/>
          <c:tx>
            <c:strRef>
              <c:f>pi!$N$1</c:f>
              <c:strCache>
                <c:ptCount val="1"/>
                <c:pt idx="0">
                  <c:v>Lawton MSA</c:v>
                </c:pt>
              </c:strCache>
            </c:strRef>
          </c:tx>
          <c:spPr>
            <a:solidFill>
              <a:schemeClr val="accent1"/>
            </a:solidFill>
            <a:ln>
              <a:solidFill>
                <a:schemeClr val="tx1">
                  <a:lumMod val="50000"/>
                  <a:lumOff val="50000"/>
                </a:schemeClr>
              </a:solidFill>
            </a:ln>
            <a:effectLst/>
          </c:spPr>
          <c:invertIfNegative val="0"/>
          <c:dPt>
            <c:idx val="47"/>
            <c:invertIfNegative val="0"/>
            <c:bubble3D val="0"/>
            <c:spPr>
              <a:pattFill prst="dkUpDiag">
                <a:fgClr>
                  <a:schemeClr val="accent1"/>
                </a:fgClr>
                <a:bgClr>
                  <a:schemeClr val="bg1"/>
                </a:bgClr>
              </a:pattFill>
              <a:ln>
                <a:solidFill>
                  <a:schemeClr val="tx1">
                    <a:lumMod val="50000"/>
                    <a:lumOff val="50000"/>
                  </a:schemeClr>
                </a:solidFill>
              </a:ln>
              <a:effectLst/>
            </c:spPr>
            <c:extLst>
              <c:ext xmlns:c16="http://schemas.microsoft.com/office/drawing/2014/chart" uri="{C3380CC4-5D6E-409C-BE32-E72D297353CC}">
                <c16:uniqueId val="{00000004-38AC-41DA-B954-B3A8D8C79450}"/>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pi!$L$2:$L$113</c:f>
              <c:numCache>
                <c:formatCode>m/d/yyyy</c:formatCode>
                <c:ptCount val="112"/>
                <c:pt idx="0">
                  <c:v>25204</c:v>
                </c:pt>
                <c:pt idx="1">
                  <c:v>25569</c:v>
                </c:pt>
                <c:pt idx="2">
                  <c:v>25934</c:v>
                </c:pt>
                <c:pt idx="3">
                  <c:v>26299</c:v>
                </c:pt>
                <c:pt idx="4">
                  <c:v>26665</c:v>
                </c:pt>
                <c:pt idx="5">
                  <c:v>27030</c:v>
                </c:pt>
                <c:pt idx="6">
                  <c:v>27395</c:v>
                </c:pt>
                <c:pt idx="7">
                  <c:v>27760</c:v>
                </c:pt>
                <c:pt idx="8">
                  <c:v>28126</c:v>
                </c:pt>
                <c:pt idx="9">
                  <c:v>28491</c:v>
                </c:pt>
                <c:pt idx="10">
                  <c:v>28856</c:v>
                </c:pt>
                <c:pt idx="11">
                  <c:v>29221</c:v>
                </c:pt>
                <c:pt idx="12">
                  <c:v>29587</c:v>
                </c:pt>
                <c:pt idx="13">
                  <c:v>29952</c:v>
                </c:pt>
                <c:pt idx="14">
                  <c:v>30317</c:v>
                </c:pt>
                <c:pt idx="15">
                  <c:v>30682</c:v>
                </c:pt>
                <c:pt idx="16">
                  <c:v>31048</c:v>
                </c:pt>
                <c:pt idx="17">
                  <c:v>31413</c:v>
                </c:pt>
                <c:pt idx="18">
                  <c:v>31778</c:v>
                </c:pt>
                <c:pt idx="19">
                  <c:v>32143</c:v>
                </c:pt>
                <c:pt idx="20">
                  <c:v>32509</c:v>
                </c:pt>
                <c:pt idx="21">
                  <c:v>32874</c:v>
                </c:pt>
                <c:pt idx="22">
                  <c:v>33239</c:v>
                </c:pt>
                <c:pt idx="23">
                  <c:v>33604</c:v>
                </c:pt>
                <c:pt idx="24">
                  <c:v>33970</c:v>
                </c:pt>
                <c:pt idx="25">
                  <c:v>34335</c:v>
                </c:pt>
                <c:pt idx="26">
                  <c:v>34700</c:v>
                </c:pt>
                <c:pt idx="27">
                  <c:v>35065</c:v>
                </c:pt>
                <c:pt idx="28">
                  <c:v>35431</c:v>
                </c:pt>
                <c:pt idx="29">
                  <c:v>35796</c:v>
                </c:pt>
                <c:pt idx="30">
                  <c:v>36161</c:v>
                </c:pt>
                <c:pt idx="31">
                  <c:v>36526</c:v>
                </c:pt>
                <c:pt idx="32">
                  <c:v>36892</c:v>
                </c:pt>
                <c:pt idx="33">
                  <c:v>37257</c:v>
                </c:pt>
                <c:pt idx="34">
                  <c:v>37622</c:v>
                </c:pt>
                <c:pt idx="35">
                  <c:v>37987</c:v>
                </c:pt>
                <c:pt idx="36">
                  <c:v>38353</c:v>
                </c:pt>
                <c:pt idx="37">
                  <c:v>38718</c:v>
                </c:pt>
                <c:pt idx="38">
                  <c:v>39083</c:v>
                </c:pt>
                <c:pt idx="39">
                  <c:v>39448</c:v>
                </c:pt>
                <c:pt idx="40">
                  <c:v>39814</c:v>
                </c:pt>
                <c:pt idx="41">
                  <c:v>40179</c:v>
                </c:pt>
                <c:pt idx="42">
                  <c:v>40544</c:v>
                </c:pt>
                <c:pt idx="43">
                  <c:v>40909</c:v>
                </c:pt>
                <c:pt idx="44">
                  <c:v>41275</c:v>
                </c:pt>
                <c:pt idx="45">
                  <c:v>41640</c:v>
                </c:pt>
                <c:pt idx="46">
                  <c:v>42005</c:v>
                </c:pt>
                <c:pt idx="47">
                  <c:v>42370</c:v>
                </c:pt>
                <c:pt idx="48">
                  <c:v>42736</c:v>
                </c:pt>
              </c:numCache>
            </c:numRef>
          </c:cat>
          <c:val>
            <c:numRef>
              <c:f>pi!$N$2:$N$113</c:f>
              <c:numCache>
                <c:formatCode>0.0%</c:formatCode>
                <c:ptCount val="112"/>
                <c:pt idx="1">
                  <c:v>9.2748030823698757E-2</c:v>
                </c:pt>
                <c:pt idx="2">
                  <c:v>7.4404793332925045E-3</c:v>
                </c:pt>
                <c:pt idx="3">
                  <c:v>2.1758271245707617E-2</c:v>
                </c:pt>
                <c:pt idx="4">
                  <c:v>0.11968986013340377</c:v>
                </c:pt>
                <c:pt idx="5">
                  <c:v>9.9670349202626074E-2</c:v>
                </c:pt>
                <c:pt idx="6">
                  <c:v>7.0475669947110964E-2</c:v>
                </c:pt>
                <c:pt idx="7">
                  <c:v>0.15779027919603328</c:v>
                </c:pt>
                <c:pt idx="8">
                  <c:v>6.123963575397795E-2</c:v>
                </c:pt>
                <c:pt idx="9">
                  <c:v>0.10706014706105793</c:v>
                </c:pt>
                <c:pt idx="10">
                  <c:v>0.10942417244386382</c:v>
                </c:pt>
                <c:pt idx="11">
                  <c:v>9.1684314002570488E-2</c:v>
                </c:pt>
                <c:pt idx="12">
                  <c:v>0.15295164790933313</c:v>
                </c:pt>
                <c:pt idx="13">
                  <c:v>0.13215037337651703</c:v>
                </c:pt>
                <c:pt idx="14">
                  <c:v>5.2583917977108374E-2</c:v>
                </c:pt>
                <c:pt idx="15">
                  <c:v>6.301307121670896E-2</c:v>
                </c:pt>
                <c:pt idx="16">
                  <c:v>6.8180333161031559E-2</c:v>
                </c:pt>
                <c:pt idx="17">
                  <c:v>3.7845642494094944E-2</c:v>
                </c:pt>
                <c:pt idx="18">
                  <c:v>3.0890234451598442E-2</c:v>
                </c:pt>
                <c:pt idx="19">
                  <c:v>9.7410206334380689E-3</c:v>
                </c:pt>
                <c:pt idx="20">
                  <c:v>2.1039288961843372E-2</c:v>
                </c:pt>
                <c:pt idx="21">
                  <c:v>3.9856980256269381E-2</c:v>
                </c:pt>
                <c:pt idx="22">
                  <c:v>2.6773635894181247E-2</c:v>
                </c:pt>
                <c:pt idx="23">
                  <c:v>0.13133554528886382</c:v>
                </c:pt>
                <c:pt idx="24">
                  <c:v>-3.4318540602923386E-3</c:v>
                </c:pt>
                <c:pt idx="25">
                  <c:v>1.2441463273349607E-2</c:v>
                </c:pt>
                <c:pt idx="26">
                  <c:v>3.4985295336675382E-2</c:v>
                </c:pt>
                <c:pt idx="27">
                  <c:v>2.6260565927601176E-2</c:v>
                </c:pt>
                <c:pt idx="28">
                  <c:v>1.3526369655731063E-2</c:v>
                </c:pt>
                <c:pt idx="29">
                  <c:v>5.0260254722374276E-2</c:v>
                </c:pt>
                <c:pt idx="30">
                  <c:v>3.447009044568583E-2</c:v>
                </c:pt>
                <c:pt idx="31">
                  <c:v>5.5792483760831457E-2</c:v>
                </c:pt>
                <c:pt idx="32">
                  <c:v>4.9157619005928632E-2</c:v>
                </c:pt>
                <c:pt idx="33">
                  <c:v>4.1291363082680332E-2</c:v>
                </c:pt>
                <c:pt idx="34">
                  <c:v>6.3832764295408184E-2</c:v>
                </c:pt>
                <c:pt idx="35">
                  <c:v>3.9616696859097633E-2</c:v>
                </c:pt>
                <c:pt idx="36">
                  <c:v>4.5499493792504175E-2</c:v>
                </c:pt>
                <c:pt idx="37">
                  <c:v>8.9739938981774126E-2</c:v>
                </c:pt>
                <c:pt idx="38">
                  <c:v>4.8457810040699156E-2</c:v>
                </c:pt>
                <c:pt idx="39">
                  <c:v>5.6089709967951151E-2</c:v>
                </c:pt>
                <c:pt idx="40">
                  <c:v>2.9306447095243771E-2</c:v>
                </c:pt>
                <c:pt idx="41">
                  <c:v>7.4346144580666351E-2</c:v>
                </c:pt>
                <c:pt idx="42">
                  <c:v>3.2941959219664474E-2</c:v>
                </c:pt>
                <c:pt idx="43">
                  <c:v>2.9551070149793635E-3</c:v>
                </c:pt>
                <c:pt idx="44">
                  <c:v>5.9281076707311531E-3</c:v>
                </c:pt>
                <c:pt idx="45">
                  <c:v>1.7880404013047801E-2</c:v>
                </c:pt>
                <c:pt idx="46">
                  <c:v>2.3046330725779995E-2</c:v>
                </c:pt>
                <c:pt idx="47">
                  <c:v>2.4695169623226265E-2</c:v>
                </c:pt>
                <c:pt idx="48">
                  <c:v>2.8587967198130837E-2</c:v>
                </c:pt>
              </c:numCache>
            </c:numRef>
          </c:val>
          <c:extLst>
            <c:ext xmlns:c16="http://schemas.microsoft.com/office/drawing/2014/chart" uri="{C3380CC4-5D6E-409C-BE32-E72D297353CC}">
              <c16:uniqueId val="{00000005-38AC-41DA-B954-B3A8D8C79450}"/>
            </c:ext>
          </c:extLst>
        </c:ser>
        <c:dLbls>
          <c:showLegendKey val="0"/>
          <c:showVal val="0"/>
          <c:showCatName val="0"/>
          <c:showSerName val="0"/>
          <c:showPercent val="0"/>
          <c:showBubbleSize val="0"/>
        </c:dLbls>
        <c:gapWidth val="150"/>
        <c:overlap val="40"/>
        <c:axId val="1184741039"/>
        <c:axId val="1184718575"/>
      </c:barChart>
      <c:dateAx>
        <c:axId val="1184741039"/>
        <c:scaling>
          <c:orientation val="minMax"/>
          <c:max val="42370"/>
          <c:min val="39448"/>
        </c:scaling>
        <c:delete val="0"/>
        <c:axPos val="b"/>
        <c:numFmt formatCode="yy" sourceLinked="0"/>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84718575"/>
        <c:crosses val="autoZero"/>
        <c:auto val="1"/>
        <c:lblOffset val="100"/>
        <c:baseTimeUnit val="years"/>
      </c:dateAx>
      <c:valAx>
        <c:axId val="1184718575"/>
        <c:scaling>
          <c:orientation val="minMax"/>
          <c:max val="0.12000000000000001"/>
          <c:min val="-8.0000000000000016E-2"/>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84741039"/>
        <c:crosses val="autoZero"/>
        <c:crossBetween val="between"/>
        <c:majorUnit val="2.0000000000000004E-2"/>
      </c:valAx>
      <c:spPr>
        <a:solidFill>
          <a:schemeClr val="bg1">
            <a:lumMod val="95000"/>
          </a:schemeClr>
        </a:solidFill>
        <a:ln>
          <a:solidFill>
            <a:schemeClr val="bg1">
              <a:lumMod val="65000"/>
            </a:schemeClr>
          </a:solidFill>
        </a:ln>
        <a:effectLst/>
      </c:spPr>
    </c:plotArea>
    <c:legend>
      <c:legendPos val="b"/>
      <c:layout>
        <c:manualLayout>
          <c:xMode val="edge"/>
          <c:yMode val="edge"/>
          <c:x val="0.64753346456692917"/>
          <c:y val="0.12094852726742489"/>
          <c:w val="0.26604418197725277"/>
          <c:h val="0.13831073199183433"/>
        </c:manualLayout>
      </c:layout>
      <c:overlay val="0"/>
      <c:spPr>
        <a:solidFill>
          <a:schemeClr val="bg1"/>
        </a:solidFill>
        <a:ln>
          <a:solidFill>
            <a:schemeClr val="bg1">
              <a:lumMod val="75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09212838016455E-2"/>
          <c:y val="3.9435152056310117E-2"/>
          <c:w val="0.8953442652439747"/>
          <c:h val="0.84112016611240126"/>
        </c:manualLayout>
      </c:layout>
      <c:barChart>
        <c:barDir val="col"/>
        <c:grouping val="clustered"/>
        <c:varyColors val="0"/>
        <c:ser>
          <c:idx val="0"/>
          <c:order val="0"/>
          <c:tx>
            <c:v>Comanche Co.</c:v>
          </c:tx>
          <c:spPr>
            <a:solidFill>
              <a:schemeClr val="bg1">
                <a:lumMod val="85000"/>
              </a:schemeClr>
            </a:solidFill>
            <a:ln>
              <a:solidFill>
                <a:schemeClr val="tx1">
                  <a:lumMod val="65000"/>
                  <a:lumOff val="35000"/>
                </a:schemeClr>
              </a:solidFill>
            </a:ln>
            <a:effectLst/>
          </c:spPr>
          <c:invertIfNegative val="0"/>
          <c:dPt>
            <c:idx val="8"/>
            <c:invertIfNegative val="0"/>
            <c:bubble3D val="0"/>
            <c:spPr>
              <a:pattFill prst="ltUpDiag">
                <a:fgClr>
                  <a:schemeClr val="bg1">
                    <a:lumMod val="65000"/>
                  </a:schemeClr>
                </a:fgClr>
                <a:bgClr>
                  <a:schemeClr val="bg1"/>
                </a:bgClr>
              </a:pattFill>
              <a:ln>
                <a:solidFill>
                  <a:schemeClr val="tx1">
                    <a:lumMod val="65000"/>
                    <a:lumOff val="35000"/>
                  </a:schemeClr>
                </a:solidFill>
              </a:ln>
              <a:effectLst/>
            </c:spPr>
            <c:extLst>
              <c:ext xmlns:c16="http://schemas.microsoft.com/office/drawing/2014/chart" uri="{C3380CC4-5D6E-409C-BE32-E72D297353CC}">
                <c16:uniqueId val="{00000001-711D-41A7-8D43-D5D4FD7D0102}"/>
              </c:ext>
            </c:extLst>
          </c:dPt>
          <c:dLbls>
            <c:dLbl>
              <c:idx val="8"/>
              <c:layout>
                <c:manualLayout>
                  <c:x val="-1.9025875190258893E-2"/>
                  <c:y val="-6.666666666666667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11D-41A7-8D43-D5D4FD7D010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brsale!$L$20:$L$29</c:f>
              <c:numCache>
                <c:formatCode>m/d/yyyy</c:formatCode>
                <c:ptCount val="10"/>
                <c:pt idx="0">
                  <c:v>39448</c:v>
                </c:pt>
                <c:pt idx="1">
                  <c:v>39814</c:v>
                </c:pt>
                <c:pt idx="2">
                  <c:v>40179</c:v>
                </c:pt>
                <c:pt idx="3">
                  <c:v>40544</c:v>
                </c:pt>
                <c:pt idx="4">
                  <c:v>40909</c:v>
                </c:pt>
                <c:pt idx="5">
                  <c:v>41275</c:v>
                </c:pt>
                <c:pt idx="6">
                  <c:v>41640</c:v>
                </c:pt>
                <c:pt idx="7">
                  <c:v>42005</c:v>
                </c:pt>
                <c:pt idx="8">
                  <c:v>42370</c:v>
                </c:pt>
                <c:pt idx="9">
                  <c:v>42736</c:v>
                </c:pt>
              </c:numCache>
            </c:numRef>
          </c:cat>
          <c:val>
            <c:numRef>
              <c:f>brsale!$N$20:$N$29</c:f>
              <c:numCache>
                <c:formatCode>0.0%</c:formatCode>
                <c:ptCount val="10"/>
                <c:pt idx="0">
                  <c:v>7.5988321049673679E-2</c:v>
                </c:pt>
                <c:pt idx="1">
                  <c:v>-4.3876212371785073E-4</c:v>
                </c:pt>
                <c:pt idx="2">
                  <c:v>4.5386111001961993E-2</c:v>
                </c:pt>
                <c:pt idx="3">
                  <c:v>-1.9431050323947985E-2</c:v>
                </c:pt>
                <c:pt idx="4">
                  <c:v>4.8081351979775144E-2</c:v>
                </c:pt>
                <c:pt idx="5">
                  <c:v>-2.0445088564937985E-2</c:v>
                </c:pt>
                <c:pt idx="6">
                  <c:v>1.1803215450262305E-2</c:v>
                </c:pt>
                <c:pt idx="7">
                  <c:v>-1.3912196477313676E-3</c:v>
                </c:pt>
                <c:pt idx="8">
                  <c:v>-7.1716998857411784E-3</c:v>
                </c:pt>
                <c:pt idx="9">
                  <c:v>2.2792892096858308E-2</c:v>
                </c:pt>
              </c:numCache>
            </c:numRef>
          </c:val>
          <c:extLst>
            <c:ext xmlns:c16="http://schemas.microsoft.com/office/drawing/2014/chart" uri="{C3380CC4-5D6E-409C-BE32-E72D297353CC}">
              <c16:uniqueId val="{00000002-711D-41A7-8D43-D5D4FD7D0102}"/>
            </c:ext>
          </c:extLst>
        </c:ser>
        <c:ser>
          <c:idx val="1"/>
          <c:order val="1"/>
          <c:tx>
            <c:v>City of Lawton</c:v>
          </c:tx>
          <c:spPr>
            <a:solidFill>
              <a:schemeClr val="accent1"/>
            </a:solidFill>
            <a:ln>
              <a:solidFill>
                <a:schemeClr val="tx1">
                  <a:lumMod val="65000"/>
                  <a:lumOff val="35000"/>
                </a:schemeClr>
              </a:solidFill>
            </a:ln>
            <a:effectLst/>
          </c:spPr>
          <c:invertIfNegative val="0"/>
          <c:dPt>
            <c:idx val="8"/>
            <c:invertIfNegative val="0"/>
            <c:bubble3D val="0"/>
            <c:spPr>
              <a:pattFill prst="dkDnDiag">
                <a:fgClr>
                  <a:schemeClr val="accent1"/>
                </a:fgClr>
                <a:bgClr>
                  <a:schemeClr val="bg1"/>
                </a:bgClr>
              </a:pattFill>
              <a:ln>
                <a:solidFill>
                  <a:schemeClr val="tx1">
                    <a:lumMod val="65000"/>
                    <a:lumOff val="35000"/>
                  </a:schemeClr>
                </a:solidFill>
              </a:ln>
              <a:effectLst/>
            </c:spPr>
            <c:extLst>
              <c:ext xmlns:c16="http://schemas.microsoft.com/office/drawing/2014/chart" uri="{C3380CC4-5D6E-409C-BE32-E72D297353CC}">
                <c16:uniqueId val="{00000002-8360-4C60-8816-4D30D91A78E2}"/>
              </c:ext>
            </c:extLst>
          </c:dPt>
          <c:dLbls>
            <c:spPr>
              <a:noFill/>
              <a:ln>
                <a:noFill/>
              </a:ln>
              <a:effectLst/>
            </c:spPr>
            <c:txPr>
              <a:bodyPr rot="0" spcFirstLastPara="1" vertOverflow="ellipsis" vert="horz" wrap="square" anchor="ctr" anchorCtr="1"/>
              <a:lstStyle/>
              <a:p>
                <a:pPr>
                  <a:defRPr sz="1400" b="0" i="0" u="none" strike="noStrike" kern="1200" baseline="0">
                    <a:solidFill>
                      <a:schemeClr val="accen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brsale!$L$20:$L$29</c:f>
              <c:numCache>
                <c:formatCode>m/d/yyyy</c:formatCode>
                <c:ptCount val="10"/>
                <c:pt idx="0">
                  <c:v>39448</c:v>
                </c:pt>
                <c:pt idx="1">
                  <c:v>39814</c:v>
                </c:pt>
                <c:pt idx="2">
                  <c:v>40179</c:v>
                </c:pt>
                <c:pt idx="3">
                  <c:v>40544</c:v>
                </c:pt>
                <c:pt idx="4">
                  <c:v>40909</c:v>
                </c:pt>
                <c:pt idx="5">
                  <c:v>41275</c:v>
                </c:pt>
                <c:pt idx="6">
                  <c:v>41640</c:v>
                </c:pt>
                <c:pt idx="7">
                  <c:v>42005</c:v>
                </c:pt>
                <c:pt idx="8">
                  <c:v>42370</c:v>
                </c:pt>
                <c:pt idx="9">
                  <c:v>42736</c:v>
                </c:pt>
              </c:numCache>
            </c:numRef>
          </c:cat>
          <c:val>
            <c:numRef>
              <c:f>brsale!$P$20:$P$29</c:f>
              <c:numCache>
                <c:formatCode>0.0%</c:formatCode>
                <c:ptCount val="10"/>
                <c:pt idx="0">
                  <c:v>4.6879269371781218E-2</c:v>
                </c:pt>
                <c:pt idx="1">
                  <c:v>8.9076966753156572E-3</c:v>
                </c:pt>
                <c:pt idx="2">
                  <c:v>3.2169071330945487E-2</c:v>
                </c:pt>
                <c:pt idx="3">
                  <c:v>-1.8627154127440315E-2</c:v>
                </c:pt>
                <c:pt idx="4">
                  <c:v>5.7437886359901213E-4</c:v>
                </c:pt>
                <c:pt idx="5">
                  <c:v>5.8299001209147772E-3</c:v>
                </c:pt>
                <c:pt idx="6">
                  <c:v>3.188703291068995E-2</c:v>
                </c:pt>
                <c:pt idx="7">
                  <c:v>8.7175289209873164E-4</c:v>
                </c:pt>
                <c:pt idx="8">
                  <c:v>-2E-3</c:v>
                </c:pt>
                <c:pt idx="9">
                  <c:v>0.02</c:v>
                </c:pt>
              </c:numCache>
            </c:numRef>
          </c:val>
          <c:extLst>
            <c:ext xmlns:c16="http://schemas.microsoft.com/office/drawing/2014/chart" uri="{C3380CC4-5D6E-409C-BE32-E72D297353CC}">
              <c16:uniqueId val="{00000003-711D-41A7-8D43-D5D4FD7D0102}"/>
            </c:ext>
          </c:extLst>
        </c:ser>
        <c:dLbls>
          <c:showLegendKey val="0"/>
          <c:showVal val="0"/>
          <c:showCatName val="0"/>
          <c:showSerName val="0"/>
          <c:showPercent val="0"/>
          <c:showBubbleSize val="0"/>
        </c:dLbls>
        <c:gapWidth val="150"/>
        <c:axId val="1158705727"/>
        <c:axId val="1158719871"/>
      </c:barChart>
      <c:dateAx>
        <c:axId val="1158705727"/>
        <c:scaling>
          <c:orientation val="minMax"/>
          <c:max val="42370"/>
        </c:scaling>
        <c:delete val="0"/>
        <c:axPos val="b"/>
        <c:numFmt formatCode="yy" sourceLinked="0"/>
        <c:majorTickMark val="out"/>
        <c:minorTickMark val="none"/>
        <c:tickLblPos val="low"/>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58719871"/>
        <c:crosses val="autoZero"/>
        <c:auto val="1"/>
        <c:lblOffset val="100"/>
        <c:baseTimeUnit val="years"/>
      </c:dateAx>
      <c:valAx>
        <c:axId val="1158719871"/>
        <c:scaling>
          <c:orientation val="minMax"/>
          <c:max val="8.0000000000000016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58705727"/>
        <c:crosses val="autoZero"/>
        <c:crossBetween val="between"/>
      </c:valAx>
      <c:spPr>
        <a:solidFill>
          <a:schemeClr val="bg1">
            <a:lumMod val="95000"/>
          </a:schemeClr>
        </a:solidFill>
        <a:ln>
          <a:solidFill>
            <a:schemeClr val="bg1">
              <a:lumMod val="75000"/>
            </a:schemeClr>
          </a:solidFill>
        </a:ln>
        <a:effectLst/>
      </c:spPr>
    </c:plotArea>
    <c:legend>
      <c:legendPos val="b"/>
      <c:layout>
        <c:manualLayout>
          <c:xMode val="edge"/>
          <c:yMode val="edge"/>
          <c:x val="0.65533245134209939"/>
          <c:y val="6.4927734315567157E-2"/>
          <c:w val="0.29724109828737161"/>
          <c:h val="0.18503998331984203"/>
        </c:manualLayout>
      </c:layout>
      <c:overlay val="0"/>
      <c:spPr>
        <a:solidFill>
          <a:schemeClr val="bg1"/>
        </a:solidFill>
        <a:ln>
          <a:solidFill>
            <a:schemeClr val="bg1">
              <a:lumMod val="75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08364084162637E-2"/>
          <c:y val="3.0865141857267842E-2"/>
          <c:w val="0.8808147269262574"/>
          <c:h val="0.86028140743662596"/>
        </c:manualLayout>
      </c:layout>
      <c:lineChart>
        <c:grouping val="standard"/>
        <c:varyColors val="0"/>
        <c:ser>
          <c:idx val="0"/>
          <c:order val="0"/>
          <c:tx>
            <c:strRef>
              <c:f>work!$W$1</c:f>
              <c:strCache>
                <c:ptCount val="1"/>
                <c:pt idx="0">
                  <c:v>Lawton</c:v>
                </c:pt>
              </c:strCache>
            </c:strRef>
          </c:tx>
          <c:spPr>
            <a:ln w="28575" cap="rnd">
              <a:solidFill>
                <a:schemeClr val="accent1"/>
              </a:solidFill>
              <a:round/>
            </a:ln>
            <a:effectLst/>
          </c:spPr>
          <c:marker>
            <c:symbol val="none"/>
          </c:marker>
          <c:dLbls>
            <c:dLbl>
              <c:idx val="164"/>
              <c:layout>
                <c:manualLayout>
                  <c:x val="-1.5334855403348694E-2"/>
                  <c:y val="0.1272712078443023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DA2-40A2-AB21-B72D339F74B5}"/>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8575" cap="rnd">
                <a:solidFill>
                  <a:schemeClr val="tx1"/>
                </a:solidFill>
                <a:prstDash val="sysDash"/>
              </a:ln>
              <a:effectLst/>
            </c:spPr>
            <c:trendlineType val="movingAvg"/>
            <c:period val="12"/>
            <c:dispRSqr val="0"/>
            <c:dispEq val="0"/>
          </c:trendline>
          <c:cat>
            <c:numRef>
              <c:f>work!$O$2:$O$166</c:f>
              <c:numCache>
                <c:formatCode>m/d/yyyy</c:formatCode>
                <c:ptCount val="165"/>
                <c:pt idx="0">
                  <c:v>37408</c:v>
                </c:pt>
                <c:pt idx="1">
                  <c:v>37438</c:v>
                </c:pt>
                <c:pt idx="2">
                  <c:v>37469</c:v>
                </c:pt>
                <c:pt idx="3">
                  <c:v>37500</c:v>
                </c:pt>
                <c:pt idx="4">
                  <c:v>37530</c:v>
                </c:pt>
                <c:pt idx="5">
                  <c:v>37561</c:v>
                </c:pt>
                <c:pt idx="6">
                  <c:v>37591</c:v>
                </c:pt>
                <c:pt idx="7">
                  <c:v>37622</c:v>
                </c:pt>
                <c:pt idx="8">
                  <c:v>37653</c:v>
                </c:pt>
                <c:pt idx="9">
                  <c:v>37681</c:v>
                </c:pt>
                <c:pt idx="10">
                  <c:v>37712</c:v>
                </c:pt>
                <c:pt idx="11">
                  <c:v>37742</c:v>
                </c:pt>
                <c:pt idx="12">
                  <c:v>37773</c:v>
                </c:pt>
                <c:pt idx="13">
                  <c:v>37803</c:v>
                </c:pt>
                <c:pt idx="14">
                  <c:v>37834</c:v>
                </c:pt>
                <c:pt idx="15">
                  <c:v>37865</c:v>
                </c:pt>
                <c:pt idx="16">
                  <c:v>37895</c:v>
                </c:pt>
                <c:pt idx="17">
                  <c:v>37926</c:v>
                </c:pt>
                <c:pt idx="18">
                  <c:v>37956</c:v>
                </c:pt>
                <c:pt idx="19">
                  <c:v>37987</c:v>
                </c:pt>
                <c:pt idx="20">
                  <c:v>38018</c:v>
                </c:pt>
                <c:pt idx="21">
                  <c:v>38047</c:v>
                </c:pt>
                <c:pt idx="22">
                  <c:v>38078</c:v>
                </c:pt>
                <c:pt idx="23">
                  <c:v>38108</c:v>
                </c:pt>
                <c:pt idx="24">
                  <c:v>38139</c:v>
                </c:pt>
                <c:pt idx="25">
                  <c:v>38169</c:v>
                </c:pt>
                <c:pt idx="26">
                  <c:v>38200</c:v>
                </c:pt>
                <c:pt idx="27">
                  <c:v>38231</c:v>
                </c:pt>
                <c:pt idx="28">
                  <c:v>38261</c:v>
                </c:pt>
                <c:pt idx="29">
                  <c:v>38292</c:v>
                </c:pt>
                <c:pt idx="30">
                  <c:v>38322</c:v>
                </c:pt>
                <c:pt idx="31">
                  <c:v>38353</c:v>
                </c:pt>
                <c:pt idx="32">
                  <c:v>38384</c:v>
                </c:pt>
                <c:pt idx="33">
                  <c:v>38412</c:v>
                </c:pt>
                <c:pt idx="34">
                  <c:v>38443</c:v>
                </c:pt>
                <c:pt idx="35">
                  <c:v>38473</c:v>
                </c:pt>
                <c:pt idx="36">
                  <c:v>38504</c:v>
                </c:pt>
                <c:pt idx="37">
                  <c:v>38534</c:v>
                </c:pt>
                <c:pt idx="38">
                  <c:v>38565</c:v>
                </c:pt>
                <c:pt idx="39">
                  <c:v>38596</c:v>
                </c:pt>
                <c:pt idx="40">
                  <c:v>38626</c:v>
                </c:pt>
                <c:pt idx="41">
                  <c:v>38657</c:v>
                </c:pt>
                <c:pt idx="42">
                  <c:v>38687</c:v>
                </c:pt>
                <c:pt idx="43">
                  <c:v>38718</c:v>
                </c:pt>
                <c:pt idx="44">
                  <c:v>38749</c:v>
                </c:pt>
                <c:pt idx="45">
                  <c:v>38777</c:v>
                </c:pt>
                <c:pt idx="46">
                  <c:v>38808</c:v>
                </c:pt>
                <c:pt idx="47">
                  <c:v>38838</c:v>
                </c:pt>
                <c:pt idx="48">
                  <c:v>38869</c:v>
                </c:pt>
                <c:pt idx="49">
                  <c:v>38899</c:v>
                </c:pt>
                <c:pt idx="50">
                  <c:v>38930</c:v>
                </c:pt>
                <c:pt idx="51">
                  <c:v>38961</c:v>
                </c:pt>
                <c:pt idx="52">
                  <c:v>38991</c:v>
                </c:pt>
                <c:pt idx="53">
                  <c:v>39022</c:v>
                </c:pt>
                <c:pt idx="54">
                  <c:v>39052</c:v>
                </c:pt>
                <c:pt idx="55">
                  <c:v>39083</c:v>
                </c:pt>
                <c:pt idx="56">
                  <c:v>39114</c:v>
                </c:pt>
                <c:pt idx="57">
                  <c:v>39142</c:v>
                </c:pt>
                <c:pt idx="58">
                  <c:v>39173</c:v>
                </c:pt>
                <c:pt idx="59">
                  <c:v>39203</c:v>
                </c:pt>
                <c:pt idx="60">
                  <c:v>39234</c:v>
                </c:pt>
                <c:pt idx="61">
                  <c:v>39264</c:v>
                </c:pt>
                <c:pt idx="62">
                  <c:v>39295</c:v>
                </c:pt>
                <c:pt idx="63">
                  <c:v>39326</c:v>
                </c:pt>
                <c:pt idx="64">
                  <c:v>39356</c:v>
                </c:pt>
                <c:pt idx="65">
                  <c:v>39387</c:v>
                </c:pt>
                <c:pt idx="66">
                  <c:v>39417</c:v>
                </c:pt>
                <c:pt idx="67">
                  <c:v>39448</c:v>
                </c:pt>
                <c:pt idx="68">
                  <c:v>39479</c:v>
                </c:pt>
                <c:pt idx="69">
                  <c:v>39508</c:v>
                </c:pt>
                <c:pt idx="70">
                  <c:v>39539</c:v>
                </c:pt>
                <c:pt idx="71">
                  <c:v>39569</c:v>
                </c:pt>
                <c:pt idx="72">
                  <c:v>39600</c:v>
                </c:pt>
                <c:pt idx="73">
                  <c:v>39630</c:v>
                </c:pt>
                <c:pt idx="74">
                  <c:v>39661</c:v>
                </c:pt>
                <c:pt idx="75">
                  <c:v>39692</c:v>
                </c:pt>
                <c:pt idx="76">
                  <c:v>39722</c:v>
                </c:pt>
                <c:pt idx="77">
                  <c:v>39753</c:v>
                </c:pt>
                <c:pt idx="78">
                  <c:v>39783</c:v>
                </c:pt>
                <c:pt idx="79">
                  <c:v>39814</c:v>
                </c:pt>
                <c:pt idx="80">
                  <c:v>39845</c:v>
                </c:pt>
                <c:pt idx="81">
                  <c:v>39873</c:v>
                </c:pt>
                <c:pt idx="82">
                  <c:v>39904</c:v>
                </c:pt>
                <c:pt idx="83">
                  <c:v>39934</c:v>
                </c:pt>
                <c:pt idx="84">
                  <c:v>39965</c:v>
                </c:pt>
                <c:pt idx="85">
                  <c:v>39995</c:v>
                </c:pt>
                <c:pt idx="86">
                  <c:v>40026</c:v>
                </c:pt>
                <c:pt idx="87">
                  <c:v>40057</c:v>
                </c:pt>
                <c:pt idx="88">
                  <c:v>40087</c:v>
                </c:pt>
                <c:pt idx="89">
                  <c:v>40118</c:v>
                </c:pt>
                <c:pt idx="90">
                  <c:v>40148</c:v>
                </c:pt>
                <c:pt idx="91">
                  <c:v>40179</c:v>
                </c:pt>
                <c:pt idx="92">
                  <c:v>40210</c:v>
                </c:pt>
                <c:pt idx="93">
                  <c:v>40238</c:v>
                </c:pt>
                <c:pt idx="94">
                  <c:v>40269</c:v>
                </c:pt>
                <c:pt idx="95">
                  <c:v>40299</c:v>
                </c:pt>
                <c:pt idx="96">
                  <c:v>40330</c:v>
                </c:pt>
                <c:pt idx="97">
                  <c:v>40360</c:v>
                </c:pt>
                <c:pt idx="98">
                  <c:v>40391</c:v>
                </c:pt>
                <c:pt idx="99">
                  <c:v>40422</c:v>
                </c:pt>
                <c:pt idx="100">
                  <c:v>40452</c:v>
                </c:pt>
                <c:pt idx="101">
                  <c:v>40483</c:v>
                </c:pt>
                <c:pt idx="102">
                  <c:v>40513</c:v>
                </c:pt>
                <c:pt idx="103">
                  <c:v>40544</c:v>
                </c:pt>
                <c:pt idx="104">
                  <c:v>40575</c:v>
                </c:pt>
                <c:pt idx="105">
                  <c:v>40603</c:v>
                </c:pt>
                <c:pt idx="106">
                  <c:v>40634</c:v>
                </c:pt>
                <c:pt idx="107">
                  <c:v>40664</c:v>
                </c:pt>
                <c:pt idx="108">
                  <c:v>40695</c:v>
                </c:pt>
                <c:pt idx="109">
                  <c:v>40725</c:v>
                </c:pt>
                <c:pt idx="110">
                  <c:v>40756</c:v>
                </c:pt>
                <c:pt idx="111">
                  <c:v>40787</c:v>
                </c:pt>
                <c:pt idx="112">
                  <c:v>40817</c:v>
                </c:pt>
                <c:pt idx="113">
                  <c:v>40848</c:v>
                </c:pt>
                <c:pt idx="114">
                  <c:v>40878</c:v>
                </c:pt>
                <c:pt idx="115">
                  <c:v>40909</c:v>
                </c:pt>
                <c:pt idx="116">
                  <c:v>40940</c:v>
                </c:pt>
                <c:pt idx="117">
                  <c:v>40969</c:v>
                </c:pt>
                <c:pt idx="118">
                  <c:v>41000</c:v>
                </c:pt>
                <c:pt idx="119">
                  <c:v>41030</c:v>
                </c:pt>
                <c:pt idx="120">
                  <c:v>41061</c:v>
                </c:pt>
                <c:pt idx="121">
                  <c:v>41091</c:v>
                </c:pt>
                <c:pt idx="122">
                  <c:v>41122</c:v>
                </c:pt>
                <c:pt idx="123">
                  <c:v>41153</c:v>
                </c:pt>
                <c:pt idx="124">
                  <c:v>41183</c:v>
                </c:pt>
                <c:pt idx="125">
                  <c:v>41214</c:v>
                </c:pt>
                <c:pt idx="126">
                  <c:v>41244</c:v>
                </c:pt>
                <c:pt idx="127">
                  <c:v>41275</c:v>
                </c:pt>
                <c:pt idx="128">
                  <c:v>41306</c:v>
                </c:pt>
                <c:pt idx="129">
                  <c:v>41334</c:v>
                </c:pt>
                <c:pt idx="130">
                  <c:v>41365</c:v>
                </c:pt>
                <c:pt idx="131">
                  <c:v>41395</c:v>
                </c:pt>
                <c:pt idx="132">
                  <c:v>41426</c:v>
                </c:pt>
                <c:pt idx="133">
                  <c:v>41456</c:v>
                </c:pt>
                <c:pt idx="134">
                  <c:v>41487</c:v>
                </c:pt>
                <c:pt idx="135">
                  <c:v>41518</c:v>
                </c:pt>
                <c:pt idx="136">
                  <c:v>41548</c:v>
                </c:pt>
                <c:pt idx="137">
                  <c:v>41579</c:v>
                </c:pt>
                <c:pt idx="138">
                  <c:v>41609</c:v>
                </c:pt>
                <c:pt idx="139">
                  <c:v>41640</c:v>
                </c:pt>
                <c:pt idx="140">
                  <c:v>41671</c:v>
                </c:pt>
                <c:pt idx="141">
                  <c:v>41699</c:v>
                </c:pt>
                <c:pt idx="142">
                  <c:v>41730</c:v>
                </c:pt>
                <c:pt idx="143">
                  <c:v>41760</c:v>
                </c:pt>
                <c:pt idx="144">
                  <c:v>41791</c:v>
                </c:pt>
                <c:pt idx="145">
                  <c:v>41821</c:v>
                </c:pt>
                <c:pt idx="146">
                  <c:v>41852</c:v>
                </c:pt>
                <c:pt idx="147">
                  <c:v>41883</c:v>
                </c:pt>
                <c:pt idx="148">
                  <c:v>41913</c:v>
                </c:pt>
                <c:pt idx="149">
                  <c:v>41944</c:v>
                </c:pt>
                <c:pt idx="150">
                  <c:v>41974</c:v>
                </c:pt>
                <c:pt idx="151">
                  <c:v>42005</c:v>
                </c:pt>
                <c:pt idx="152">
                  <c:v>42036</c:v>
                </c:pt>
                <c:pt idx="153">
                  <c:v>42064</c:v>
                </c:pt>
                <c:pt idx="154">
                  <c:v>42095</c:v>
                </c:pt>
                <c:pt idx="155">
                  <c:v>42125</c:v>
                </c:pt>
                <c:pt idx="156">
                  <c:v>42156</c:v>
                </c:pt>
                <c:pt idx="157">
                  <c:v>42186</c:v>
                </c:pt>
                <c:pt idx="158">
                  <c:v>42217</c:v>
                </c:pt>
                <c:pt idx="159">
                  <c:v>42248</c:v>
                </c:pt>
                <c:pt idx="160">
                  <c:v>42278</c:v>
                </c:pt>
                <c:pt idx="161">
                  <c:v>42309</c:v>
                </c:pt>
                <c:pt idx="162">
                  <c:v>42339</c:v>
                </c:pt>
                <c:pt idx="163">
                  <c:v>42370</c:v>
                </c:pt>
                <c:pt idx="164">
                  <c:v>42401</c:v>
                </c:pt>
              </c:numCache>
            </c:numRef>
          </c:cat>
          <c:val>
            <c:numRef>
              <c:f>work!$W$2:$W$166</c:f>
              <c:numCache>
                <c:formatCode>0.0%</c:formatCode>
                <c:ptCount val="165"/>
                <c:pt idx="0">
                  <c:v>0.96224051162063973</c:v>
                </c:pt>
                <c:pt idx="1">
                  <c:v>0.96203198274996449</c:v>
                </c:pt>
                <c:pt idx="2">
                  <c:v>0.95897693727651345</c:v>
                </c:pt>
                <c:pt idx="3">
                  <c:v>0.96286628838401145</c:v>
                </c:pt>
                <c:pt idx="4">
                  <c:v>0.95668697211835474</c:v>
                </c:pt>
                <c:pt idx="5">
                  <c:v>0.96314922688604587</c:v>
                </c:pt>
                <c:pt idx="6">
                  <c:v>0.96679281529880468</c:v>
                </c:pt>
                <c:pt idx="7">
                  <c:v>0.9663408438853246</c:v>
                </c:pt>
                <c:pt idx="8">
                  <c:v>0.96302241765080088</c:v>
                </c:pt>
                <c:pt idx="9">
                  <c:v>0.96448953645434876</c:v>
                </c:pt>
                <c:pt idx="10">
                  <c:v>0.96396037307417803</c:v>
                </c:pt>
                <c:pt idx="11">
                  <c:v>0.96270803138181538</c:v>
                </c:pt>
                <c:pt idx="12">
                  <c:v>0.96190057670960849</c:v>
                </c:pt>
                <c:pt idx="13">
                  <c:v>0.95923744688403467</c:v>
                </c:pt>
                <c:pt idx="14">
                  <c:v>0.96121424791772647</c:v>
                </c:pt>
                <c:pt idx="15">
                  <c:v>0.96016486119329125</c:v>
                </c:pt>
                <c:pt idx="16">
                  <c:v>0.96028683937842096</c:v>
                </c:pt>
                <c:pt idx="17">
                  <c:v>0.96318112187972216</c:v>
                </c:pt>
                <c:pt idx="18">
                  <c:v>0.96404333745452253</c:v>
                </c:pt>
                <c:pt idx="19">
                  <c:v>0.96508534945486868</c:v>
                </c:pt>
                <c:pt idx="20">
                  <c:v>0.96299741371343739</c:v>
                </c:pt>
                <c:pt idx="21">
                  <c:v>0.96225168039836728</c:v>
                </c:pt>
                <c:pt idx="22">
                  <c:v>0.96184309331426521</c:v>
                </c:pt>
                <c:pt idx="23">
                  <c:v>0.96251997426408364</c:v>
                </c:pt>
                <c:pt idx="24">
                  <c:v>0.95952868995187246</c:v>
                </c:pt>
                <c:pt idx="25">
                  <c:v>0.96035372782031869</c:v>
                </c:pt>
                <c:pt idx="26">
                  <c:v>0.96036398417893309</c:v>
                </c:pt>
                <c:pt idx="27">
                  <c:v>0.94890083848349105</c:v>
                </c:pt>
                <c:pt idx="28">
                  <c:v>0.95706986834027774</c:v>
                </c:pt>
                <c:pt idx="29">
                  <c:v>0.96210729328524269</c:v>
                </c:pt>
                <c:pt idx="30">
                  <c:v>0.96595861718536091</c:v>
                </c:pt>
                <c:pt idx="31">
                  <c:v>0.96247991943644406</c:v>
                </c:pt>
                <c:pt idx="32">
                  <c:v>0.96401105613387716</c:v>
                </c:pt>
                <c:pt idx="33">
                  <c:v>0.96318107685306509</c:v>
                </c:pt>
                <c:pt idx="34">
                  <c:v>0.95951199526030007</c:v>
                </c:pt>
                <c:pt idx="35">
                  <c:v>0.9560399404840505</c:v>
                </c:pt>
                <c:pt idx="36">
                  <c:v>0.95831549124615467</c:v>
                </c:pt>
                <c:pt idx="37">
                  <c:v>0.95563428090601299</c:v>
                </c:pt>
                <c:pt idx="38">
                  <c:v>0.95655752860960119</c:v>
                </c:pt>
                <c:pt idx="39">
                  <c:v>0.94861063083347552</c:v>
                </c:pt>
                <c:pt idx="40">
                  <c:v>0.96008319239976136</c:v>
                </c:pt>
                <c:pt idx="41">
                  <c:v>0.96038120907628155</c:v>
                </c:pt>
                <c:pt idx="42">
                  <c:v>0.96511091780880143</c:v>
                </c:pt>
                <c:pt idx="43">
                  <c:v>0.96220829409090702</c:v>
                </c:pt>
                <c:pt idx="44">
                  <c:v>0.95983716072824077</c:v>
                </c:pt>
                <c:pt idx="45">
                  <c:v>0.95344497126802052</c:v>
                </c:pt>
                <c:pt idx="46">
                  <c:v>0.95827011299486509</c:v>
                </c:pt>
                <c:pt idx="47">
                  <c:v>0.95808473718037512</c:v>
                </c:pt>
                <c:pt idx="48">
                  <c:v>0.95390950158546461</c:v>
                </c:pt>
                <c:pt idx="49">
                  <c:v>0.95680941646931783</c:v>
                </c:pt>
                <c:pt idx="50">
                  <c:v>0.9530534853617092</c:v>
                </c:pt>
                <c:pt idx="51">
                  <c:v>0.95581911858878732</c:v>
                </c:pt>
                <c:pt idx="52">
                  <c:v>0.95792657914597523</c:v>
                </c:pt>
                <c:pt idx="53">
                  <c:v>0.95834670431645397</c:v>
                </c:pt>
                <c:pt idx="54">
                  <c:v>0.96296055701553973</c:v>
                </c:pt>
                <c:pt idx="55">
                  <c:v>0.95795541800912321</c:v>
                </c:pt>
                <c:pt idx="56">
                  <c:v>0.95776840057986723</c:v>
                </c:pt>
                <c:pt idx="57">
                  <c:v>0.96038353492548012</c:v>
                </c:pt>
                <c:pt idx="58">
                  <c:v>0.95714694664537214</c:v>
                </c:pt>
                <c:pt idx="59">
                  <c:v>0.95792261853688565</c:v>
                </c:pt>
                <c:pt idx="60">
                  <c:v>0.95886389876393896</c:v>
                </c:pt>
                <c:pt idx="61">
                  <c:v>0.95928683945061632</c:v>
                </c:pt>
                <c:pt idx="62">
                  <c:v>0.95769111169680154</c:v>
                </c:pt>
                <c:pt idx="63">
                  <c:v>0.95256034684267288</c:v>
                </c:pt>
                <c:pt idx="64">
                  <c:v>0.95516560410660589</c:v>
                </c:pt>
                <c:pt idx="65">
                  <c:v>0.9539526368435477</c:v>
                </c:pt>
                <c:pt idx="66">
                  <c:v>0.96305628690188061</c:v>
                </c:pt>
                <c:pt idx="67">
                  <c:v>0.95946016430500369</c:v>
                </c:pt>
                <c:pt idx="68">
                  <c:v>0.95923555963723994</c:v>
                </c:pt>
                <c:pt idx="69">
                  <c:v>0.95912543953957918</c:v>
                </c:pt>
                <c:pt idx="70">
                  <c:v>0.95822412483753916</c:v>
                </c:pt>
                <c:pt idx="71">
                  <c:v>0.95343053625223451</c:v>
                </c:pt>
                <c:pt idx="72">
                  <c:v>0.95626748152870089</c:v>
                </c:pt>
                <c:pt idx="73">
                  <c:v>0.95193807322625901</c:v>
                </c:pt>
                <c:pt idx="74">
                  <c:v>0.9550418836463429</c:v>
                </c:pt>
                <c:pt idx="75">
                  <c:v>0.95459857438045626</c:v>
                </c:pt>
                <c:pt idx="76">
                  <c:v>0.94892101736027201</c:v>
                </c:pt>
                <c:pt idx="77">
                  <c:v>0.95458035998484447</c:v>
                </c:pt>
                <c:pt idx="78">
                  <c:v>0.96307850807785433</c:v>
                </c:pt>
                <c:pt idx="79">
                  <c:v>0.95664248288807852</c:v>
                </c:pt>
                <c:pt idx="80">
                  <c:v>0.95722261333486003</c:v>
                </c:pt>
                <c:pt idx="81">
                  <c:v>0.9560587168954221</c:v>
                </c:pt>
                <c:pt idx="82">
                  <c:v>0.95440795357923602</c:v>
                </c:pt>
                <c:pt idx="83">
                  <c:v>0.95635345416334649</c:v>
                </c:pt>
                <c:pt idx="84">
                  <c:v>0.95359050315176519</c:v>
                </c:pt>
                <c:pt idx="85">
                  <c:v>0.95220879740204933</c:v>
                </c:pt>
                <c:pt idx="86">
                  <c:v>0.95216623526385857</c:v>
                </c:pt>
                <c:pt idx="87">
                  <c:v>0.95270788256466821</c:v>
                </c:pt>
                <c:pt idx="88">
                  <c:v>0.95287969829580332</c:v>
                </c:pt>
                <c:pt idx="89">
                  <c:v>0.95491719255281082</c:v>
                </c:pt>
                <c:pt idx="90">
                  <c:v>0.95699709471697914</c:v>
                </c:pt>
                <c:pt idx="91">
                  <c:v>0.95430207336144979</c:v>
                </c:pt>
                <c:pt idx="92">
                  <c:v>0.959976436799026</c:v>
                </c:pt>
                <c:pt idx="93">
                  <c:v>0.95827107092280983</c:v>
                </c:pt>
                <c:pt idx="94">
                  <c:v>0.95438228610678399</c:v>
                </c:pt>
                <c:pt idx="95">
                  <c:v>0.95417404464761957</c:v>
                </c:pt>
                <c:pt idx="96">
                  <c:v>0.95008678234971522</c:v>
                </c:pt>
                <c:pt idx="97">
                  <c:v>0.94881641342785117</c:v>
                </c:pt>
                <c:pt idx="98">
                  <c:v>0.94999411099733666</c:v>
                </c:pt>
                <c:pt idx="99">
                  <c:v>0.94877651609540004</c:v>
                </c:pt>
                <c:pt idx="100">
                  <c:v>0.95101624935590368</c:v>
                </c:pt>
                <c:pt idx="101">
                  <c:v>0.95099798129537849</c:v>
                </c:pt>
                <c:pt idx="102">
                  <c:v>0.95612646692104897</c:v>
                </c:pt>
                <c:pt idx="103">
                  <c:v>0.95270054146649896</c:v>
                </c:pt>
                <c:pt idx="104">
                  <c:v>0.95610636920353109</c:v>
                </c:pt>
                <c:pt idx="105">
                  <c:v>0.9542765450079066</c:v>
                </c:pt>
                <c:pt idx="106">
                  <c:v>0.94669365530411242</c:v>
                </c:pt>
                <c:pt idx="107">
                  <c:v>0.94292664250594083</c:v>
                </c:pt>
                <c:pt idx="108">
                  <c:v>0.9461572737566043</c:v>
                </c:pt>
                <c:pt idx="109">
                  <c:v>0.94898317307759983</c:v>
                </c:pt>
                <c:pt idx="110">
                  <c:v>0.94783143597397246</c:v>
                </c:pt>
                <c:pt idx="111">
                  <c:v>0.94954600479036155</c:v>
                </c:pt>
                <c:pt idx="112">
                  <c:v>0.94997463161099482</c:v>
                </c:pt>
                <c:pt idx="113">
                  <c:v>0.94610439591983964</c:v>
                </c:pt>
                <c:pt idx="114">
                  <c:v>0.9585885295052039</c:v>
                </c:pt>
                <c:pt idx="115">
                  <c:v>0.95562304440631018</c:v>
                </c:pt>
                <c:pt idx="116">
                  <c:v>0.95141563467361767</c:v>
                </c:pt>
                <c:pt idx="117">
                  <c:v>0.95377032417051166</c:v>
                </c:pt>
                <c:pt idx="118">
                  <c:v>0.94688544957765652</c:v>
                </c:pt>
                <c:pt idx="119">
                  <c:v>0.94734026991666254</c:v>
                </c:pt>
                <c:pt idx="120">
                  <c:v>0.94377019241030058</c:v>
                </c:pt>
                <c:pt idx="121">
                  <c:v>0.94412119640327163</c:v>
                </c:pt>
                <c:pt idx="122">
                  <c:v>0.93971655282776356</c:v>
                </c:pt>
                <c:pt idx="123">
                  <c:v>0.94596430389215136</c:v>
                </c:pt>
                <c:pt idx="124">
                  <c:v>0.94339503110055267</c:v>
                </c:pt>
                <c:pt idx="125">
                  <c:v>0.94489093353396847</c:v>
                </c:pt>
                <c:pt idx="126">
                  <c:v>0.95154979349469127</c:v>
                </c:pt>
                <c:pt idx="127">
                  <c:v>0.94927505129841605</c:v>
                </c:pt>
                <c:pt idx="128">
                  <c:v>0.94654441293041702</c:v>
                </c:pt>
                <c:pt idx="129">
                  <c:v>0.95266155686344101</c:v>
                </c:pt>
                <c:pt idx="130">
                  <c:v>0.94623162054796672</c:v>
                </c:pt>
                <c:pt idx="131">
                  <c:v>0.94640378530207647</c:v>
                </c:pt>
                <c:pt idx="132">
                  <c:v>0.93773133700302547</c:v>
                </c:pt>
                <c:pt idx="133">
                  <c:v>0.94372550644629749</c:v>
                </c:pt>
                <c:pt idx="134">
                  <c:v>0.94177226897678679</c:v>
                </c:pt>
                <c:pt idx="135">
                  <c:v>0.94128892168142209</c:v>
                </c:pt>
                <c:pt idx="136">
                  <c:v>0.94739062134700769</c:v>
                </c:pt>
                <c:pt idx="137">
                  <c:v>0.94986518236270145</c:v>
                </c:pt>
                <c:pt idx="138">
                  <c:v>0.9523976721409726</c:v>
                </c:pt>
                <c:pt idx="139">
                  <c:v>0.95499328933813799</c:v>
                </c:pt>
                <c:pt idx="140">
                  <c:v>0.95020256297965278</c:v>
                </c:pt>
                <c:pt idx="141">
                  <c:v>0.95039115680830366</c:v>
                </c:pt>
                <c:pt idx="142">
                  <c:v>0.94125548645300605</c:v>
                </c:pt>
                <c:pt idx="143">
                  <c:v>0.93816454376395841</c:v>
                </c:pt>
                <c:pt idx="144">
                  <c:v>0.94104941093400729</c:v>
                </c:pt>
                <c:pt idx="145">
                  <c:v>0.94529747602492187</c:v>
                </c:pt>
                <c:pt idx="146">
                  <c:v>0.94709208925180288</c:v>
                </c:pt>
                <c:pt idx="147">
                  <c:v>0.94807937235914075</c:v>
                </c:pt>
                <c:pt idx="148">
                  <c:v>0.94607951055564776</c:v>
                </c:pt>
                <c:pt idx="149">
                  <c:v>0.95304969083906022</c:v>
                </c:pt>
                <c:pt idx="150">
                  <c:v>0.95483064431488451</c:v>
                </c:pt>
                <c:pt idx="151">
                  <c:v>0.95407684578866414</c:v>
                </c:pt>
                <c:pt idx="152">
                  <c:v>0.9521803733659544</c:v>
                </c:pt>
                <c:pt idx="153">
                  <c:v>0.94870206939751422</c:v>
                </c:pt>
                <c:pt idx="154">
                  <c:v>0.95065851032340942</c:v>
                </c:pt>
                <c:pt idx="155">
                  <c:v>0.948209174551917</c:v>
                </c:pt>
                <c:pt idx="156">
                  <c:v>0.94359097125424318</c:v>
                </c:pt>
                <c:pt idx="157">
                  <c:v>0.94292579856479897</c:v>
                </c:pt>
                <c:pt idx="158">
                  <c:v>0.94883807319617552</c:v>
                </c:pt>
                <c:pt idx="159">
                  <c:v>0.94561663801265106</c:v>
                </c:pt>
                <c:pt idx="160">
                  <c:v>0.94363657077442409</c:v>
                </c:pt>
                <c:pt idx="161">
                  <c:v>0.95086716322988785</c:v>
                </c:pt>
                <c:pt idx="162">
                  <c:v>0.9544429092675174</c:v>
                </c:pt>
                <c:pt idx="163">
                  <c:v>0.9495045344956683</c:v>
                </c:pt>
                <c:pt idx="164">
                  <c:v>0.94574542256680227</c:v>
                </c:pt>
              </c:numCache>
            </c:numRef>
          </c:val>
          <c:smooth val="0"/>
          <c:extLst>
            <c:ext xmlns:c16="http://schemas.microsoft.com/office/drawing/2014/chart" uri="{C3380CC4-5D6E-409C-BE32-E72D297353CC}">
              <c16:uniqueId val="{00000001-3DA2-40A2-AB21-B72D339F74B5}"/>
            </c:ext>
          </c:extLst>
        </c:ser>
        <c:dLbls>
          <c:showLegendKey val="0"/>
          <c:showVal val="0"/>
          <c:showCatName val="0"/>
          <c:showSerName val="0"/>
          <c:showPercent val="0"/>
          <c:showBubbleSize val="0"/>
        </c:dLbls>
        <c:smooth val="0"/>
        <c:axId val="1115015279"/>
        <c:axId val="1115016943"/>
      </c:lineChart>
      <c:dateAx>
        <c:axId val="1115015279"/>
        <c:scaling>
          <c:orientation val="minMax"/>
          <c:max val="42735"/>
          <c:min val="37257"/>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Arial" panose="020B0604020202020204" pitchFamily="34" charset="0"/>
              </a:defRPr>
            </a:pPr>
            <a:endParaRPr lang="en-US"/>
          </a:p>
        </c:txPr>
        <c:crossAx val="1115016943"/>
        <c:crosses val="autoZero"/>
        <c:auto val="1"/>
        <c:lblOffset val="100"/>
        <c:baseTimeUnit val="months"/>
        <c:majorUnit val="12"/>
        <c:majorTimeUnit val="months"/>
      </c:dateAx>
      <c:valAx>
        <c:axId val="1115016943"/>
        <c:scaling>
          <c:orientation val="minMax"/>
          <c:min val="0.93"/>
        </c:scaling>
        <c:delete val="0"/>
        <c:axPos val="l"/>
        <c:majorGridlines>
          <c:spPr>
            <a:ln w="9525" cap="flat" cmpd="sng" algn="ctr">
              <a:solidFill>
                <a:schemeClr val="tx1">
                  <a:lumMod val="15000"/>
                  <a:lumOff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Arial" panose="020B0604020202020204" pitchFamily="34" charset="0"/>
              </a:defRPr>
            </a:pPr>
            <a:endParaRPr lang="en-US"/>
          </a:p>
        </c:txPr>
        <c:crossAx val="1115015279"/>
        <c:crosses val="autoZero"/>
        <c:crossBetween val="between"/>
        <c:majorUnit val="1.0000000000000002E-2"/>
      </c:valAx>
      <c:spPr>
        <a:solidFill>
          <a:schemeClr val="bg1">
            <a:lumMod val="95000"/>
          </a:schemeClr>
        </a:solidFill>
        <a:ln>
          <a:solidFill>
            <a:schemeClr val="bg1">
              <a:lumMod val="65000"/>
            </a:schemeClr>
          </a:solidFill>
        </a:ln>
        <a:effectLst/>
      </c:spPr>
    </c:plotArea>
    <c:legend>
      <c:legendPos val="r"/>
      <c:layout>
        <c:manualLayout>
          <c:xMode val="edge"/>
          <c:yMode val="edge"/>
          <c:x val="0.23103792457506889"/>
          <c:y val="0.61151007140870783"/>
          <c:w val="0.37028103298545351"/>
          <c:h val="0.2291419889167835"/>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mn-lt"/>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9705533383669"/>
          <c:y val="3.6514876199915565E-2"/>
          <c:w val="0.88093607305936072"/>
          <c:h val="0.85438036571804332"/>
        </c:manualLayout>
      </c:layout>
      <c:lineChart>
        <c:grouping val="standard"/>
        <c:varyColors val="0"/>
        <c:ser>
          <c:idx val="0"/>
          <c:order val="0"/>
          <c:tx>
            <c:strRef>
              <c:f>work!$P$1</c:f>
              <c:strCache>
                <c:ptCount val="1"/>
                <c:pt idx="0">
                  <c:v>Cache</c:v>
                </c:pt>
              </c:strCache>
            </c:strRef>
          </c:tx>
          <c:spPr>
            <a:ln w="25400" cap="rnd">
              <a:solidFill>
                <a:schemeClr val="accent1"/>
              </a:solidFill>
              <a:round/>
            </a:ln>
            <a:effectLst/>
          </c:spPr>
          <c:marker>
            <c:symbol val="none"/>
          </c:marker>
          <c:cat>
            <c:numRef>
              <c:f>work!$O$2:$O$240</c:f>
              <c:numCache>
                <c:formatCode>m/d/yyyy</c:formatCode>
                <c:ptCount val="239"/>
                <c:pt idx="0">
                  <c:v>37408</c:v>
                </c:pt>
                <c:pt idx="1">
                  <c:v>37438</c:v>
                </c:pt>
                <c:pt idx="2">
                  <c:v>37469</c:v>
                </c:pt>
                <c:pt idx="3">
                  <c:v>37500</c:v>
                </c:pt>
                <c:pt idx="4">
                  <c:v>37530</c:v>
                </c:pt>
                <c:pt idx="5">
                  <c:v>37561</c:v>
                </c:pt>
                <c:pt idx="6">
                  <c:v>37591</c:v>
                </c:pt>
                <c:pt idx="7">
                  <c:v>37622</c:v>
                </c:pt>
                <c:pt idx="8">
                  <c:v>37653</c:v>
                </c:pt>
                <c:pt idx="9">
                  <c:v>37681</c:v>
                </c:pt>
                <c:pt idx="10">
                  <c:v>37712</c:v>
                </c:pt>
                <c:pt idx="11">
                  <c:v>37742</c:v>
                </c:pt>
                <c:pt idx="12">
                  <c:v>37773</c:v>
                </c:pt>
                <c:pt idx="13">
                  <c:v>37803</c:v>
                </c:pt>
                <c:pt idx="14">
                  <c:v>37834</c:v>
                </c:pt>
                <c:pt idx="15">
                  <c:v>37865</c:v>
                </c:pt>
                <c:pt idx="16">
                  <c:v>37895</c:v>
                </c:pt>
                <c:pt idx="17">
                  <c:v>37926</c:v>
                </c:pt>
                <c:pt idx="18">
                  <c:v>37956</c:v>
                </c:pt>
                <c:pt idx="19">
                  <c:v>37987</c:v>
                </c:pt>
                <c:pt idx="20">
                  <c:v>38018</c:v>
                </c:pt>
                <c:pt idx="21">
                  <c:v>38047</c:v>
                </c:pt>
                <c:pt idx="22">
                  <c:v>38078</c:v>
                </c:pt>
                <c:pt idx="23">
                  <c:v>38108</c:v>
                </c:pt>
                <c:pt idx="24">
                  <c:v>38139</c:v>
                </c:pt>
                <c:pt idx="25">
                  <c:v>38169</c:v>
                </c:pt>
                <c:pt idx="26">
                  <c:v>38200</c:v>
                </c:pt>
                <c:pt idx="27">
                  <c:v>38231</c:v>
                </c:pt>
                <c:pt idx="28">
                  <c:v>38261</c:v>
                </c:pt>
                <c:pt idx="29">
                  <c:v>38292</c:v>
                </c:pt>
                <c:pt idx="30">
                  <c:v>38322</c:v>
                </c:pt>
                <c:pt idx="31">
                  <c:v>38353</c:v>
                </c:pt>
                <c:pt idx="32">
                  <c:v>38384</c:v>
                </c:pt>
                <c:pt idx="33">
                  <c:v>38412</c:v>
                </c:pt>
                <c:pt idx="34">
                  <c:v>38443</c:v>
                </c:pt>
                <c:pt idx="35">
                  <c:v>38473</c:v>
                </c:pt>
                <c:pt idx="36">
                  <c:v>38504</c:v>
                </c:pt>
                <c:pt idx="37">
                  <c:v>38534</c:v>
                </c:pt>
                <c:pt idx="38">
                  <c:v>38565</c:v>
                </c:pt>
                <c:pt idx="39">
                  <c:v>38596</c:v>
                </c:pt>
                <c:pt idx="40">
                  <c:v>38626</c:v>
                </c:pt>
                <c:pt idx="41">
                  <c:v>38657</c:v>
                </c:pt>
                <c:pt idx="42">
                  <c:v>38687</c:v>
                </c:pt>
                <c:pt idx="43">
                  <c:v>38718</c:v>
                </c:pt>
                <c:pt idx="44">
                  <c:v>38749</c:v>
                </c:pt>
                <c:pt idx="45">
                  <c:v>38777</c:v>
                </c:pt>
                <c:pt idx="46">
                  <c:v>38808</c:v>
                </c:pt>
                <c:pt idx="47">
                  <c:v>38838</c:v>
                </c:pt>
                <c:pt idx="48">
                  <c:v>38869</c:v>
                </c:pt>
                <c:pt idx="49">
                  <c:v>38899</c:v>
                </c:pt>
                <c:pt idx="50">
                  <c:v>38930</c:v>
                </c:pt>
                <c:pt idx="51">
                  <c:v>38961</c:v>
                </c:pt>
                <c:pt idx="52">
                  <c:v>38991</c:v>
                </c:pt>
                <c:pt idx="53">
                  <c:v>39022</c:v>
                </c:pt>
                <c:pt idx="54">
                  <c:v>39052</c:v>
                </c:pt>
                <c:pt idx="55">
                  <c:v>39083</c:v>
                </c:pt>
                <c:pt idx="56">
                  <c:v>39114</c:v>
                </c:pt>
                <c:pt idx="57">
                  <c:v>39142</c:v>
                </c:pt>
                <c:pt idx="58">
                  <c:v>39173</c:v>
                </c:pt>
                <c:pt idx="59">
                  <c:v>39203</c:v>
                </c:pt>
                <c:pt idx="60">
                  <c:v>39234</c:v>
                </c:pt>
                <c:pt idx="61">
                  <c:v>39264</c:v>
                </c:pt>
                <c:pt idx="62">
                  <c:v>39295</c:v>
                </c:pt>
                <c:pt idx="63">
                  <c:v>39326</c:v>
                </c:pt>
                <c:pt idx="64">
                  <c:v>39356</c:v>
                </c:pt>
                <c:pt idx="65">
                  <c:v>39387</c:v>
                </c:pt>
                <c:pt idx="66">
                  <c:v>39417</c:v>
                </c:pt>
                <c:pt idx="67">
                  <c:v>39448</c:v>
                </c:pt>
                <c:pt idx="68">
                  <c:v>39479</c:v>
                </c:pt>
                <c:pt idx="69">
                  <c:v>39508</c:v>
                </c:pt>
                <c:pt idx="70">
                  <c:v>39539</c:v>
                </c:pt>
                <c:pt idx="71">
                  <c:v>39569</c:v>
                </c:pt>
                <c:pt idx="72">
                  <c:v>39600</c:v>
                </c:pt>
                <c:pt idx="73">
                  <c:v>39630</c:v>
                </c:pt>
                <c:pt idx="74">
                  <c:v>39661</c:v>
                </c:pt>
                <c:pt idx="75">
                  <c:v>39692</c:v>
                </c:pt>
                <c:pt idx="76">
                  <c:v>39722</c:v>
                </c:pt>
                <c:pt idx="77">
                  <c:v>39753</c:v>
                </c:pt>
                <c:pt idx="78">
                  <c:v>39783</c:v>
                </c:pt>
                <c:pt idx="79">
                  <c:v>39814</c:v>
                </c:pt>
                <c:pt idx="80">
                  <c:v>39845</c:v>
                </c:pt>
                <c:pt idx="81">
                  <c:v>39873</c:v>
                </c:pt>
                <c:pt idx="82">
                  <c:v>39904</c:v>
                </c:pt>
                <c:pt idx="83">
                  <c:v>39934</c:v>
                </c:pt>
                <c:pt idx="84">
                  <c:v>39965</c:v>
                </c:pt>
                <c:pt idx="85">
                  <c:v>39995</c:v>
                </c:pt>
                <c:pt idx="86">
                  <c:v>40026</c:v>
                </c:pt>
                <c:pt idx="87">
                  <c:v>40057</c:v>
                </c:pt>
                <c:pt idx="88">
                  <c:v>40087</c:v>
                </c:pt>
                <c:pt idx="89">
                  <c:v>40118</c:v>
                </c:pt>
                <c:pt idx="90">
                  <c:v>40148</c:v>
                </c:pt>
                <c:pt idx="91">
                  <c:v>40179</c:v>
                </c:pt>
                <c:pt idx="92">
                  <c:v>40210</c:v>
                </c:pt>
                <c:pt idx="93">
                  <c:v>40238</c:v>
                </c:pt>
                <c:pt idx="94">
                  <c:v>40269</c:v>
                </c:pt>
                <c:pt idx="95">
                  <c:v>40299</c:v>
                </c:pt>
                <c:pt idx="96">
                  <c:v>40330</c:v>
                </c:pt>
                <c:pt idx="97">
                  <c:v>40360</c:v>
                </c:pt>
                <c:pt idx="98">
                  <c:v>40391</c:v>
                </c:pt>
                <c:pt idx="99">
                  <c:v>40422</c:v>
                </c:pt>
                <c:pt idx="100">
                  <c:v>40452</c:v>
                </c:pt>
                <c:pt idx="101">
                  <c:v>40483</c:v>
                </c:pt>
                <c:pt idx="102">
                  <c:v>40513</c:v>
                </c:pt>
                <c:pt idx="103">
                  <c:v>40544</c:v>
                </c:pt>
                <c:pt idx="104">
                  <c:v>40575</c:v>
                </c:pt>
                <c:pt idx="105">
                  <c:v>40603</c:v>
                </c:pt>
                <c:pt idx="106">
                  <c:v>40634</c:v>
                </c:pt>
                <c:pt idx="107">
                  <c:v>40664</c:v>
                </c:pt>
                <c:pt idx="108">
                  <c:v>40695</c:v>
                </c:pt>
                <c:pt idx="109">
                  <c:v>40725</c:v>
                </c:pt>
                <c:pt idx="110">
                  <c:v>40756</c:v>
                </c:pt>
                <c:pt idx="111">
                  <c:v>40787</c:v>
                </c:pt>
                <c:pt idx="112">
                  <c:v>40817</c:v>
                </c:pt>
                <c:pt idx="113">
                  <c:v>40848</c:v>
                </c:pt>
                <c:pt idx="114">
                  <c:v>40878</c:v>
                </c:pt>
                <c:pt idx="115">
                  <c:v>40909</c:v>
                </c:pt>
                <c:pt idx="116">
                  <c:v>40940</c:v>
                </c:pt>
                <c:pt idx="117">
                  <c:v>40969</c:v>
                </c:pt>
                <c:pt idx="118">
                  <c:v>41000</c:v>
                </c:pt>
                <c:pt idx="119">
                  <c:v>41030</c:v>
                </c:pt>
                <c:pt idx="120">
                  <c:v>41061</c:v>
                </c:pt>
                <c:pt idx="121">
                  <c:v>41091</c:v>
                </c:pt>
                <c:pt idx="122">
                  <c:v>41122</c:v>
                </c:pt>
                <c:pt idx="123">
                  <c:v>41153</c:v>
                </c:pt>
                <c:pt idx="124">
                  <c:v>41183</c:v>
                </c:pt>
                <c:pt idx="125">
                  <c:v>41214</c:v>
                </c:pt>
                <c:pt idx="126">
                  <c:v>41244</c:v>
                </c:pt>
                <c:pt idx="127">
                  <c:v>41275</c:v>
                </c:pt>
                <c:pt idx="128">
                  <c:v>41306</c:v>
                </c:pt>
                <c:pt idx="129">
                  <c:v>41334</c:v>
                </c:pt>
                <c:pt idx="130">
                  <c:v>41365</c:v>
                </c:pt>
                <c:pt idx="131">
                  <c:v>41395</c:v>
                </c:pt>
                <c:pt idx="132">
                  <c:v>41426</c:v>
                </c:pt>
                <c:pt idx="133">
                  <c:v>41456</c:v>
                </c:pt>
                <c:pt idx="134">
                  <c:v>41487</c:v>
                </c:pt>
                <c:pt idx="135">
                  <c:v>41518</c:v>
                </c:pt>
                <c:pt idx="136">
                  <c:v>41548</c:v>
                </c:pt>
                <c:pt idx="137">
                  <c:v>41579</c:v>
                </c:pt>
                <c:pt idx="138">
                  <c:v>41609</c:v>
                </c:pt>
                <c:pt idx="139">
                  <c:v>41640</c:v>
                </c:pt>
                <c:pt idx="140">
                  <c:v>41671</c:v>
                </c:pt>
                <c:pt idx="141">
                  <c:v>41699</c:v>
                </c:pt>
                <c:pt idx="142">
                  <c:v>41730</c:v>
                </c:pt>
                <c:pt idx="143">
                  <c:v>41760</c:v>
                </c:pt>
                <c:pt idx="144">
                  <c:v>41791</c:v>
                </c:pt>
                <c:pt idx="145">
                  <c:v>41821</c:v>
                </c:pt>
                <c:pt idx="146">
                  <c:v>41852</c:v>
                </c:pt>
                <c:pt idx="147">
                  <c:v>41883</c:v>
                </c:pt>
                <c:pt idx="148">
                  <c:v>41913</c:v>
                </c:pt>
                <c:pt idx="149">
                  <c:v>41944</c:v>
                </c:pt>
                <c:pt idx="150">
                  <c:v>41974</c:v>
                </c:pt>
                <c:pt idx="151">
                  <c:v>42005</c:v>
                </c:pt>
                <c:pt idx="152">
                  <c:v>42036</c:v>
                </c:pt>
                <c:pt idx="153">
                  <c:v>42064</c:v>
                </c:pt>
                <c:pt idx="154">
                  <c:v>42095</c:v>
                </c:pt>
                <c:pt idx="155">
                  <c:v>42125</c:v>
                </c:pt>
                <c:pt idx="156">
                  <c:v>42156</c:v>
                </c:pt>
                <c:pt idx="157">
                  <c:v>42186</c:v>
                </c:pt>
                <c:pt idx="158">
                  <c:v>42217</c:v>
                </c:pt>
                <c:pt idx="159">
                  <c:v>42248</c:v>
                </c:pt>
                <c:pt idx="160">
                  <c:v>42278</c:v>
                </c:pt>
                <c:pt idx="161">
                  <c:v>42309</c:v>
                </c:pt>
                <c:pt idx="162">
                  <c:v>42339</c:v>
                </c:pt>
                <c:pt idx="163">
                  <c:v>42370</c:v>
                </c:pt>
                <c:pt idx="164">
                  <c:v>42401</c:v>
                </c:pt>
              </c:numCache>
            </c:numRef>
          </c:cat>
          <c:val>
            <c:numRef>
              <c:f>work!$P$2:$P$240</c:f>
              <c:numCache>
                <c:formatCode>0.0%</c:formatCode>
                <c:ptCount val="239"/>
                <c:pt idx="0">
                  <c:v>8.3816124269783972E-3</c:v>
                </c:pt>
                <c:pt idx="1">
                  <c:v>6.7559155528834E-3</c:v>
                </c:pt>
                <c:pt idx="2">
                  <c:v>8.5257963527955154E-3</c:v>
                </c:pt>
                <c:pt idx="3">
                  <c:v>7.4900537917929298E-3</c:v>
                </c:pt>
                <c:pt idx="4">
                  <c:v>1.0964836648367154E-2</c:v>
                </c:pt>
                <c:pt idx="5">
                  <c:v>6.8882052247728979E-3</c:v>
                </c:pt>
                <c:pt idx="6">
                  <c:v>6.305760531104424E-3</c:v>
                </c:pt>
                <c:pt idx="7">
                  <c:v>7.1605682943188739E-3</c:v>
                </c:pt>
                <c:pt idx="8">
                  <c:v>8.1204789822434068E-3</c:v>
                </c:pt>
                <c:pt idx="9">
                  <c:v>8.1773429968820116E-3</c:v>
                </c:pt>
                <c:pt idx="10">
                  <c:v>7.7692530031111878E-3</c:v>
                </c:pt>
                <c:pt idx="11">
                  <c:v>8.0405359764364834E-3</c:v>
                </c:pt>
                <c:pt idx="12">
                  <c:v>8.4097725919404231E-3</c:v>
                </c:pt>
                <c:pt idx="13">
                  <c:v>8.7868070076383923E-3</c:v>
                </c:pt>
                <c:pt idx="14">
                  <c:v>9.7574581814414297E-3</c:v>
                </c:pt>
                <c:pt idx="15">
                  <c:v>1.0143199873013049E-2</c:v>
                </c:pt>
                <c:pt idx="16">
                  <c:v>9.2686122659188051E-3</c:v>
                </c:pt>
                <c:pt idx="17">
                  <c:v>8.9123748848547683E-3</c:v>
                </c:pt>
                <c:pt idx="18">
                  <c:v>9.0851830709752085E-3</c:v>
                </c:pt>
                <c:pt idx="19">
                  <c:v>9.331027071489903E-3</c:v>
                </c:pt>
                <c:pt idx="20">
                  <c:v>9.1600080731489321E-3</c:v>
                </c:pt>
                <c:pt idx="21">
                  <c:v>9.4346761883982843E-3</c:v>
                </c:pt>
                <c:pt idx="22">
                  <c:v>9.8150004863087718E-3</c:v>
                </c:pt>
                <c:pt idx="23">
                  <c:v>9.1378866906111043E-3</c:v>
                </c:pt>
                <c:pt idx="24">
                  <c:v>9.4940805440863751E-3</c:v>
                </c:pt>
                <c:pt idx="25">
                  <c:v>1.0539144097602524E-2</c:v>
                </c:pt>
                <c:pt idx="26">
                  <c:v>9.8890384751585368E-3</c:v>
                </c:pt>
                <c:pt idx="27">
                  <c:v>1.0622315435367125E-2</c:v>
                </c:pt>
                <c:pt idx="28">
                  <c:v>1.0793634146908697E-2</c:v>
                </c:pt>
                <c:pt idx="29">
                  <c:v>9.5325870726205974E-3</c:v>
                </c:pt>
                <c:pt idx="30">
                  <c:v>8.229797398676705E-3</c:v>
                </c:pt>
                <c:pt idx="31">
                  <c:v>1.0010839504919523E-2</c:v>
                </c:pt>
                <c:pt idx="32">
                  <c:v>9.3759171586134307E-3</c:v>
                </c:pt>
                <c:pt idx="33">
                  <c:v>1.0249465873332838E-2</c:v>
                </c:pt>
                <c:pt idx="34">
                  <c:v>9.6341637018945141E-3</c:v>
                </c:pt>
                <c:pt idx="35">
                  <c:v>9.3218772213127642E-3</c:v>
                </c:pt>
                <c:pt idx="36">
                  <c:v>9.9512659099863076E-3</c:v>
                </c:pt>
                <c:pt idx="37">
                  <c:v>1.0658957748656456E-2</c:v>
                </c:pt>
                <c:pt idx="38">
                  <c:v>1.0274453512696334E-2</c:v>
                </c:pt>
                <c:pt idx="39">
                  <c:v>1.5733447303204036E-2</c:v>
                </c:pt>
                <c:pt idx="40">
                  <c:v>7.1014730974458045E-3</c:v>
                </c:pt>
                <c:pt idx="41">
                  <c:v>8.6563085724126725E-3</c:v>
                </c:pt>
                <c:pt idx="42">
                  <c:v>7.9918082854251275E-3</c:v>
                </c:pt>
                <c:pt idx="43">
                  <c:v>9.5878990468243469E-3</c:v>
                </c:pt>
                <c:pt idx="44">
                  <c:v>8.9564982285121348E-3</c:v>
                </c:pt>
                <c:pt idx="45">
                  <c:v>1.172862658384222E-2</c:v>
                </c:pt>
                <c:pt idx="46">
                  <c:v>9.3391830410946945E-3</c:v>
                </c:pt>
                <c:pt idx="47">
                  <c:v>1.0149477221988988E-2</c:v>
                </c:pt>
                <c:pt idx="48">
                  <c:v>1.2121220061416752E-2</c:v>
                </c:pt>
                <c:pt idx="49">
                  <c:v>1.0694419961371441E-2</c:v>
                </c:pt>
                <c:pt idx="50">
                  <c:v>1.1142942215195234E-2</c:v>
                </c:pt>
                <c:pt idx="51">
                  <c:v>1.0299815086636075E-2</c:v>
                </c:pt>
                <c:pt idx="52">
                  <c:v>1.0107717596156049E-2</c:v>
                </c:pt>
                <c:pt idx="53">
                  <c:v>9.750067660660432E-3</c:v>
                </c:pt>
                <c:pt idx="54">
                  <c:v>7.9006504898633759E-3</c:v>
                </c:pt>
                <c:pt idx="55">
                  <c:v>9.3777119531042973E-3</c:v>
                </c:pt>
                <c:pt idx="56">
                  <c:v>7.8956743758367282E-3</c:v>
                </c:pt>
                <c:pt idx="57">
                  <c:v>9.166840793635533E-3</c:v>
                </c:pt>
                <c:pt idx="58">
                  <c:v>9.8714968874992655E-3</c:v>
                </c:pt>
                <c:pt idx="59">
                  <c:v>8.9584574791579056E-3</c:v>
                </c:pt>
                <c:pt idx="60">
                  <c:v>9.6447142800680525E-3</c:v>
                </c:pt>
                <c:pt idx="61">
                  <c:v>9.6577539139871306E-3</c:v>
                </c:pt>
                <c:pt idx="62">
                  <c:v>9.1893189285822529E-3</c:v>
                </c:pt>
                <c:pt idx="63">
                  <c:v>1.0986000715126981E-2</c:v>
                </c:pt>
                <c:pt idx="64">
                  <c:v>9.324357074187186E-3</c:v>
                </c:pt>
                <c:pt idx="65">
                  <c:v>1.0051301166231109E-2</c:v>
                </c:pt>
                <c:pt idx="66">
                  <c:v>8.4923408053100662E-3</c:v>
                </c:pt>
                <c:pt idx="67">
                  <c:v>8.9769878181375252E-3</c:v>
                </c:pt>
                <c:pt idx="68">
                  <c:v>8.865497278740319E-3</c:v>
                </c:pt>
                <c:pt idx="69">
                  <c:v>8.7620500371256797E-3</c:v>
                </c:pt>
                <c:pt idx="70">
                  <c:v>8.4607941473081611E-3</c:v>
                </c:pt>
                <c:pt idx="71">
                  <c:v>8.8935679475530445E-3</c:v>
                </c:pt>
                <c:pt idx="72">
                  <c:v>9.2431417248408539E-3</c:v>
                </c:pt>
                <c:pt idx="73">
                  <c:v>9.9450067330645389E-3</c:v>
                </c:pt>
                <c:pt idx="74">
                  <c:v>9.3054068059527702E-3</c:v>
                </c:pt>
                <c:pt idx="75">
                  <c:v>1.0340672826997001E-2</c:v>
                </c:pt>
                <c:pt idx="76">
                  <c:v>1.0433279350403149E-2</c:v>
                </c:pt>
                <c:pt idx="77">
                  <c:v>8.7349741691715981E-3</c:v>
                </c:pt>
                <c:pt idx="78">
                  <c:v>7.6839721128152995E-3</c:v>
                </c:pt>
                <c:pt idx="79">
                  <c:v>8.8855922608171607E-3</c:v>
                </c:pt>
                <c:pt idx="80">
                  <c:v>9.4804457713120825E-3</c:v>
                </c:pt>
                <c:pt idx="81">
                  <c:v>8.6310617558924812E-3</c:v>
                </c:pt>
                <c:pt idx="82">
                  <c:v>8.5010533419657055E-3</c:v>
                </c:pt>
                <c:pt idx="83">
                  <c:v>8.6767446046723453E-3</c:v>
                </c:pt>
                <c:pt idx="84">
                  <c:v>9.1754259133256556E-3</c:v>
                </c:pt>
                <c:pt idx="85">
                  <c:v>8.8875060224192694E-3</c:v>
                </c:pt>
                <c:pt idx="86">
                  <c:v>8.8658649390185654E-3</c:v>
                </c:pt>
                <c:pt idx="87">
                  <c:v>1.0417424652461529E-2</c:v>
                </c:pt>
                <c:pt idx="88">
                  <c:v>9.6057553264001019E-3</c:v>
                </c:pt>
                <c:pt idx="89">
                  <c:v>8.7936977299799164E-3</c:v>
                </c:pt>
                <c:pt idx="90">
                  <c:v>7.2730268187887253E-3</c:v>
                </c:pt>
                <c:pt idx="91">
                  <c:v>8.8289184559671319E-3</c:v>
                </c:pt>
                <c:pt idx="92">
                  <c:v>9.6253265378921701E-3</c:v>
                </c:pt>
                <c:pt idx="93">
                  <c:v>7.6158123426579459E-3</c:v>
                </c:pt>
                <c:pt idx="94">
                  <c:v>1.074225784816062E-2</c:v>
                </c:pt>
                <c:pt idx="95">
                  <c:v>9.1624088034591572E-3</c:v>
                </c:pt>
                <c:pt idx="96">
                  <c:v>1.0147240202957852E-2</c:v>
                </c:pt>
                <c:pt idx="97">
                  <c:v>1.0412297660124598E-2</c:v>
                </c:pt>
                <c:pt idx="98">
                  <c:v>1.0254521822984905E-2</c:v>
                </c:pt>
                <c:pt idx="99">
                  <c:v>9.6541856404055871E-3</c:v>
                </c:pt>
                <c:pt idx="100">
                  <c:v>9.002994973278805E-3</c:v>
                </c:pt>
                <c:pt idx="101">
                  <c:v>8.4681990447259877E-3</c:v>
                </c:pt>
                <c:pt idx="102">
                  <c:v>8.71352119235075E-3</c:v>
                </c:pt>
                <c:pt idx="103">
                  <c:v>9.3605941736745885E-3</c:v>
                </c:pt>
                <c:pt idx="104">
                  <c:v>7.9963709450667029E-3</c:v>
                </c:pt>
                <c:pt idx="105">
                  <c:v>9.2226019481239964E-3</c:v>
                </c:pt>
                <c:pt idx="106">
                  <c:v>8.7022024134585339E-3</c:v>
                </c:pt>
                <c:pt idx="107">
                  <c:v>1.0894443589356057E-2</c:v>
                </c:pt>
                <c:pt idx="108">
                  <c:v>1.0035953702825024E-2</c:v>
                </c:pt>
                <c:pt idx="109">
                  <c:v>8.8737340749491904E-3</c:v>
                </c:pt>
                <c:pt idx="110">
                  <c:v>9.9717946798949485E-3</c:v>
                </c:pt>
                <c:pt idx="111">
                  <c:v>9.3187862304543803E-3</c:v>
                </c:pt>
                <c:pt idx="112">
                  <c:v>8.0526432941330529E-3</c:v>
                </c:pt>
                <c:pt idx="113">
                  <c:v>8.8509940035663131E-3</c:v>
                </c:pt>
                <c:pt idx="114">
                  <c:v>7.3451851681927607E-3</c:v>
                </c:pt>
                <c:pt idx="115">
                  <c:v>8.4223538134541275E-3</c:v>
                </c:pt>
                <c:pt idx="116">
                  <c:v>1.0019426857023716E-2</c:v>
                </c:pt>
                <c:pt idx="117">
                  <c:v>8.1005156030543937E-3</c:v>
                </c:pt>
                <c:pt idx="118">
                  <c:v>8.756445226135709E-3</c:v>
                </c:pt>
                <c:pt idx="119">
                  <c:v>9.6137306513396515E-3</c:v>
                </c:pt>
                <c:pt idx="120">
                  <c:v>7.2480495076654872E-3</c:v>
                </c:pt>
                <c:pt idx="121">
                  <c:v>7.6914903333581688E-3</c:v>
                </c:pt>
                <c:pt idx="122">
                  <c:v>9.0463026729394359E-3</c:v>
                </c:pt>
                <c:pt idx="123">
                  <c:v>1.0205248503150747E-2</c:v>
                </c:pt>
                <c:pt idx="124">
                  <c:v>1.0201604345590379E-2</c:v>
                </c:pt>
                <c:pt idx="125">
                  <c:v>8.5398915566723913E-3</c:v>
                </c:pt>
                <c:pt idx="126">
                  <c:v>7.9504256489157932E-3</c:v>
                </c:pt>
                <c:pt idx="127">
                  <c:v>9.8852875890512119E-3</c:v>
                </c:pt>
                <c:pt idx="128">
                  <c:v>9.153718697277621E-3</c:v>
                </c:pt>
                <c:pt idx="129">
                  <c:v>9.8009993770774243E-3</c:v>
                </c:pt>
                <c:pt idx="130">
                  <c:v>7.8027293647456881E-3</c:v>
                </c:pt>
                <c:pt idx="131">
                  <c:v>9.9036086421978656E-3</c:v>
                </c:pt>
                <c:pt idx="132">
                  <c:v>1.2061513870377655E-2</c:v>
                </c:pt>
                <c:pt idx="133">
                  <c:v>1.1422232152911728E-2</c:v>
                </c:pt>
                <c:pt idx="134">
                  <c:v>1.033993729248143E-2</c:v>
                </c:pt>
                <c:pt idx="135">
                  <c:v>1.0389736012423639E-2</c:v>
                </c:pt>
                <c:pt idx="136">
                  <c:v>1.0261213712772665E-2</c:v>
                </c:pt>
                <c:pt idx="137">
                  <c:v>8.0403191232810093E-3</c:v>
                </c:pt>
                <c:pt idx="138">
                  <c:v>7.6685816836991882E-3</c:v>
                </c:pt>
                <c:pt idx="139">
                  <c:v>7.9174734806141747E-3</c:v>
                </c:pt>
                <c:pt idx="140">
                  <c:v>8.5971496433795303E-3</c:v>
                </c:pt>
                <c:pt idx="141">
                  <c:v>9.0854486855827966E-3</c:v>
                </c:pt>
                <c:pt idx="142">
                  <c:v>9.0235043803456386E-3</c:v>
                </c:pt>
                <c:pt idx="143">
                  <c:v>8.0636792723961341E-3</c:v>
                </c:pt>
                <c:pt idx="144">
                  <c:v>8.773818073646647E-3</c:v>
                </c:pt>
                <c:pt idx="145">
                  <c:v>8.4794680633364459E-3</c:v>
                </c:pt>
                <c:pt idx="146">
                  <c:v>8.671467080537355E-3</c:v>
                </c:pt>
                <c:pt idx="147">
                  <c:v>9.7994183362600448E-3</c:v>
                </c:pt>
                <c:pt idx="148">
                  <c:v>8.5238556439182663E-3</c:v>
                </c:pt>
                <c:pt idx="149">
                  <c:v>7.8260570881845942E-3</c:v>
                </c:pt>
                <c:pt idx="150">
                  <c:v>7.6807356772866878E-3</c:v>
                </c:pt>
                <c:pt idx="151">
                  <c:v>8.4079077692407918E-3</c:v>
                </c:pt>
                <c:pt idx="152">
                  <c:v>8.6144746242951906E-3</c:v>
                </c:pt>
                <c:pt idx="153">
                  <c:v>9.2629831260848186E-3</c:v>
                </c:pt>
                <c:pt idx="154">
                  <c:v>9.8758956604249708E-3</c:v>
                </c:pt>
                <c:pt idx="155">
                  <c:v>8.2361138628018523E-3</c:v>
                </c:pt>
                <c:pt idx="156">
                  <c:v>1.0315275488132993E-2</c:v>
                </c:pt>
                <c:pt idx="157">
                  <c:v>9.763287252622363E-3</c:v>
                </c:pt>
                <c:pt idx="158">
                  <c:v>7.5089418196738426E-3</c:v>
                </c:pt>
                <c:pt idx="159">
                  <c:v>1.0154200808774525E-2</c:v>
                </c:pt>
                <c:pt idx="160">
                  <c:v>9.0100357550125937E-3</c:v>
                </c:pt>
                <c:pt idx="161">
                  <c:v>8.3306930088987013E-3</c:v>
                </c:pt>
                <c:pt idx="162">
                  <c:v>7.3564939206457024E-3</c:v>
                </c:pt>
                <c:pt idx="163">
                  <c:v>8.5343204867575646E-3</c:v>
                </c:pt>
                <c:pt idx="164">
                  <c:v>8.7606876130872213E-3</c:v>
                </c:pt>
              </c:numCache>
            </c:numRef>
          </c:val>
          <c:smooth val="0"/>
          <c:extLst>
            <c:ext xmlns:c16="http://schemas.microsoft.com/office/drawing/2014/chart" uri="{C3380CC4-5D6E-409C-BE32-E72D297353CC}">
              <c16:uniqueId val="{00000000-223A-448F-BDB9-E21E1583BA64}"/>
            </c:ext>
          </c:extLst>
        </c:ser>
        <c:ser>
          <c:idx val="2"/>
          <c:order val="1"/>
          <c:tx>
            <c:strRef>
              <c:f>work!$R$1</c:f>
              <c:strCache>
                <c:ptCount val="1"/>
                <c:pt idx="0">
                  <c:v>Elgin</c:v>
                </c:pt>
              </c:strCache>
            </c:strRef>
          </c:tx>
          <c:spPr>
            <a:ln w="25400" cap="rnd">
              <a:solidFill>
                <a:schemeClr val="accent3"/>
              </a:solidFill>
              <a:round/>
            </a:ln>
            <a:effectLst/>
          </c:spPr>
          <c:marker>
            <c:symbol val="none"/>
          </c:marker>
          <c:cat>
            <c:numRef>
              <c:f>work!$O$2:$O$240</c:f>
              <c:numCache>
                <c:formatCode>m/d/yyyy</c:formatCode>
                <c:ptCount val="239"/>
                <c:pt idx="0">
                  <c:v>37408</c:v>
                </c:pt>
                <c:pt idx="1">
                  <c:v>37438</c:v>
                </c:pt>
                <c:pt idx="2">
                  <c:v>37469</c:v>
                </c:pt>
                <c:pt idx="3">
                  <c:v>37500</c:v>
                </c:pt>
                <c:pt idx="4">
                  <c:v>37530</c:v>
                </c:pt>
                <c:pt idx="5">
                  <c:v>37561</c:v>
                </c:pt>
                <c:pt idx="6">
                  <c:v>37591</c:v>
                </c:pt>
                <c:pt idx="7">
                  <c:v>37622</c:v>
                </c:pt>
                <c:pt idx="8">
                  <c:v>37653</c:v>
                </c:pt>
                <c:pt idx="9">
                  <c:v>37681</c:v>
                </c:pt>
                <c:pt idx="10">
                  <c:v>37712</c:v>
                </c:pt>
                <c:pt idx="11">
                  <c:v>37742</c:v>
                </c:pt>
                <c:pt idx="12">
                  <c:v>37773</c:v>
                </c:pt>
                <c:pt idx="13">
                  <c:v>37803</c:v>
                </c:pt>
                <c:pt idx="14">
                  <c:v>37834</c:v>
                </c:pt>
                <c:pt idx="15">
                  <c:v>37865</c:v>
                </c:pt>
                <c:pt idx="16">
                  <c:v>37895</c:v>
                </c:pt>
                <c:pt idx="17">
                  <c:v>37926</c:v>
                </c:pt>
                <c:pt idx="18">
                  <c:v>37956</c:v>
                </c:pt>
                <c:pt idx="19">
                  <c:v>37987</c:v>
                </c:pt>
                <c:pt idx="20">
                  <c:v>38018</c:v>
                </c:pt>
                <c:pt idx="21">
                  <c:v>38047</c:v>
                </c:pt>
                <c:pt idx="22">
                  <c:v>38078</c:v>
                </c:pt>
                <c:pt idx="23">
                  <c:v>38108</c:v>
                </c:pt>
                <c:pt idx="24">
                  <c:v>38139</c:v>
                </c:pt>
                <c:pt idx="25">
                  <c:v>38169</c:v>
                </c:pt>
                <c:pt idx="26">
                  <c:v>38200</c:v>
                </c:pt>
                <c:pt idx="27">
                  <c:v>38231</c:v>
                </c:pt>
                <c:pt idx="28">
                  <c:v>38261</c:v>
                </c:pt>
                <c:pt idx="29">
                  <c:v>38292</c:v>
                </c:pt>
                <c:pt idx="30">
                  <c:v>38322</c:v>
                </c:pt>
                <c:pt idx="31">
                  <c:v>38353</c:v>
                </c:pt>
                <c:pt idx="32">
                  <c:v>38384</c:v>
                </c:pt>
                <c:pt idx="33">
                  <c:v>38412</c:v>
                </c:pt>
                <c:pt idx="34">
                  <c:v>38443</c:v>
                </c:pt>
                <c:pt idx="35">
                  <c:v>38473</c:v>
                </c:pt>
                <c:pt idx="36">
                  <c:v>38504</c:v>
                </c:pt>
                <c:pt idx="37">
                  <c:v>38534</c:v>
                </c:pt>
                <c:pt idx="38">
                  <c:v>38565</c:v>
                </c:pt>
                <c:pt idx="39">
                  <c:v>38596</c:v>
                </c:pt>
                <c:pt idx="40">
                  <c:v>38626</c:v>
                </c:pt>
                <c:pt idx="41">
                  <c:v>38657</c:v>
                </c:pt>
                <c:pt idx="42">
                  <c:v>38687</c:v>
                </c:pt>
                <c:pt idx="43">
                  <c:v>38718</c:v>
                </c:pt>
                <c:pt idx="44">
                  <c:v>38749</c:v>
                </c:pt>
                <c:pt idx="45">
                  <c:v>38777</c:v>
                </c:pt>
                <c:pt idx="46">
                  <c:v>38808</c:v>
                </c:pt>
                <c:pt idx="47">
                  <c:v>38838</c:v>
                </c:pt>
                <c:pt idx="48">
                  <c:v>38869</c:v>
                </c:pt>
                <c:pt idx="49">
                  <c:v>38899</c:v>
                </c:pt>
                <c:pt idx="50">
                  <c:v>38930</c:v>
                </c:pt>
                <c:pt idx="51">
                  <c:v>38961</c:v>
                </c:pt>
                <c:pt idx="52">
                  <c:v>38991</c:v>
                </c:pt>
                <c:pt idx="53">
                  <c:v>39022</c:v>
                </c:pt>
                <c:pt idx="54">
                  <c:v>39052</c:v>
                </c:pt>
                <c:pt idx="55">
                  <c:v>39083</c:v>
                </c:pt>
                <c:pt idx="56">
                  <c:v>39114</c:v>
                </c:pt>
                <c:pt idx="57">
                  <c:v>39142</c:v>
                </c:pt>
                <c:pt idx="58">
                  <c:v>39173</c:v>
                </c:pt>
                <c:pt idx="59">
                  <c:v>39203</c:v>
                </c:pt>
                <c:pt idx="60">
                  <c:v>39234</c:v>
                </c:pt>
                <c:pt idx="61">
                  <c:v>39264</c:v>
                </c:pt>
                <c:pt idx="62">
                  <c:v>39295</c:v>
                </c:pt>
                <c:pt idx="63">
                  <c:v>39326</c:v>
                </c:pt>
                <c:pt idx="64">
                  <c:v>39356</c:v>
                </c:pt>
                <c:pt idx="65">
                  <c:v>39387</c:v>
                </c:pt>
                <c:pt idx="66">
                  <c:v>39417</c:v>
                </c:pt>
                <c:pt idx="67">
                  <c:v>39448</c:v>
                </c:pt>
                <c:pt idx="68">
                  <c:v>39479</c:v>
                </c:pt>
                <c:pt idx="69">
                  <c:v>39508</c:v>
                </c:pt>
                <c:pt idx="70">
                  <c:v>39539</c:v>
                </c:pt>
                <c:pt idx="71">
                  <c:v>39569</c:v>
                </c:pt>
                <c:pt idx="72">
                  <c:v>39600</c:v>
                </c:pt>
                <c:pt idx="73">
                  <c:v>39630</c:v>
                </c:pt>
                <c:pt idx="74">
                  <c:v>39661</c:v>
                </c:pt>
                <c:pt idx="75">
                  <c:v>39692</c:v>
                </c:pt>
                <c:pt idx="76">
                  <c:v>39722</c:v>
                </c:pt>
                <c:pt idx="77">
                  <c:v>39753</c:v>
                </c:pt>
                <c:pt idx="78">
                  <c:v>39783</c:v>
                </c:pt>
                <c:pt idx="79">
                  <c:v>39814</c:v>
                </c:pt>
                <c:pt idx="80">
                  <c:v>39845</c:v>
                </c:pt>
                <c:pt idx="81">
                  <c:v>39873</c:v>
                </c:pt>
                <c:pt idx="82">
                  <c:v>39904</c:v>
                </c:pt>
                <c:pt idx="83">
                  <c:v>39934</c:v>
                </c:pt>
                <c:pt idx="84">
                  <c:v>39965</c:v>
                </c:pt>
                <c:pt idx="85">
                  <c:v>39995</c:v>
                </c:pt>
                <c:pt idx="86">
                  <c:v>40026</c:v>
                </c:pt>
                <c:pt idx="87">
                  <c:v>40057</c:v>
                </c:pt>
                <c:pt idx="88">
                  <c:v>40087</c:v>
                </c:pt>
                <c:pt idx="89">
                  <c:v>40118</c:v>
                </c:pt>
                <c:pt idx="90">
                  <c:v>40148</c:v>
                </c:pt>
                <c:pt idx="91">
                  <c:v>40179</c:v>
                </c:pt>
                <c:pt idx="92">
                  <c:v>40210</c:v>
                </c:pt>
                <c:pt idx="93">
                  <c:v>40238</c:v>
                </c:pt>
                <c:pt idx="94">
                  <c:v>40269</c:v>
                </c:pt>
                <c:pt idx="95">
                  <c:v>40299</c:v>
                </c:pt>
                <c:pt idx="96">
                  <c:v>40330</c:v>
                </c:pt>
                <c:pt idx="97">
                  <c:v>40360</c:v>
                </c:pt>
                <c:pt idx="98">
                  <c:v>40391</c:v>
                </c:pt>
                <c:pt idx="99">
                  <c:v>40422</c:v>
                </c:pt>
                <c:pt idx="100">
                  <c:v>40452</c:v>
                </c:pt>
                <c:pt idx="101">
                  <c:v>40483</c:v>
                </c:pt>
                <c:pt idx="102">
                  <c:v>40513</c:v>
                </c:pt>
                <c:pt idx="103">
                  <c:v>40544</c:v>
                </c:pt>
                <c:pt idx="104">
                  <c:v>40575</c:v>
                </c:pt>
                <c:pt idx="105">
                  <c:v>40603</c:v>
                </c:pt>
                <c:pt idx="106">
                  <c:v>40634</c:v>
                </c:pt>
                <c:pt idx="107">
                  <c:v>40664</c:v>
                </c:pt>
                <c:pt idx="108">
                  <c:v>40695</c:v>
                </c:pt>
                <c:pt idx="109">
                  <c:v>40725</c:v>
                </c:pt>
                <c:pt idx="110">
                  <c:v>40756</c:v>
                </c:pt>
                <c:pt idx="111">
                  <c:v>40787</c:v>
                </c:pt>
                <c:pt idx="112">
                  <c:v>40817</c:v>
                </c:pt>
                <c:pt idx="113">
                  <c:v>40848</c:v>
                </c:pt>
                <c:pt idx="114">
                  <c:v>40878</c:v>
                </c:pt>
                <c:pt idx="115">
                  <c:v>40909</c:v>
                </c:pt>
                <c:pt idx="116">
                  <c:v>40940</c:v>
                </c:pt>
                <c:pt idx="117">
                  <c:v>40969</c:v>
                </c:pt>
                <c:pt idx="118">
                  <c:v>41000</c:v>
                </c:pt>
                <c:pt idx="119">
                  <c:v>41030</c:v>
                </c:pt>
                <c:pt idx="120">
                  <c:v>41061</c:v>
                </c:pt>
                <c:pt idx="121">
                  <c:v>41091</c:v>
                </c:pt>
                <c:pt idx="122">
                  <c:v>41122</c:v>
                </c:pt>
                <c:pt idx="123">
                  <c:v>41153</c:v>
                </c:pt>
                <c:pt idx="124">
                  <c:v>41183</c:v>
                </c:pt>
                <c:pt idx="125">
                  <c:v>41214</c:v>
                </c:pt>
                <c:pt idx="126">
                  <c:v>41244</c:v>
                </c:pt>
                <c:pt idx="127">
                  <c:v>41275</c:v>
                </c:pt>
                <c:pt idx="128">
                  <c:v>41306</c:v>
                </c:pt>
                <c:pt idx="129">
                  <c:v>41334</c:v>
                </c:pt>
                <c:pt idx="130">
                  <c:v>41365</c:v>
                </c:pt>
                <c:pt idx="131">
                  <c:v>41395</c:v>
                </c:pt>
                <c:pt idx="132">
                  <c:v>41426</c:v>
                </c:pt>
                <c:pt idx="133">
                  <c:v>41456</c:v>
                </c:pt>
                <c:pt idx="134">
                  <c:v>41487</c:v>
                </c:pt>
                <c:pt idx="135">
                  <c:v>41518</c:v>
                </c:pt>
                <c:pt idx="136">
                  <c:v>41548</c:v>
                </c:pt>
                <c:pt idx="137">
                  <c:v>41579</c:v>
                </c:pt>
                <c:pt idx="138">
                  <c:v>41609</c:v>
                </c:pt>
                <c:pt idx="139">
                  <c:v>41640</c:v>
                </c:pt>
                <c:pt idx="140">
                  <c:v>41671</c:v>
                </c:pt>
                <c:pt idx="141">
                  <c:v>41699</c:v>
                </c:pt>
                <c:pt idx="142">
                  <c:v>41730</c:v>
                </c:pt>
                <c:pt idx="143">
                  <c:v>41760</c:v>
                </c:pt>
                <c:pt idx="144">
                  <c:v>41791</c:v>
                </c:pt>
                <c:pt idx="145">
                  <c:v>41821</c:v>
                </c:pt>
                <c:pt idx="146">
                  <c:v>41852</c:v>
                </c:pt>
                <c:pt idx="147">
                  <c:v>41883</c:v>
                </c:pt>
                <c:pt idx="148">
                  <c:v>41913</c:v>
                </c:pt>
                <c:pt idx="149">
                  <c:v>41944</c:v>
                </c:pt>
                <c:pt idx="150">
                  <c:v>41974</c:v>
                </c:pt>
                <c:pt idx="151">
                  <c:v>42005</c:v>
                </c:pt>
                <c:pt idx="152">
                  <c:v>42036</c:v>
                </c:pt>
                <c:pt idx="153">
                  <c:v>42064</c:v>
                </c:pt>
                <c:pt idx="154">
                  <c:v>42095</c:v>
                </c:pt>
                <c:pt idx="155">
                  <c:v>42125</c:v>
                </c:pt>
                <c:pt idx="156">
                  <c:v>42156</c:v>
                </c:pt>
                <c:pt idx="157">
                  <c:v>42186</c:v>
                </c:pt>
                <c:pt idx="158">
                  <c:v>42217</c:v>
                </c:pt>
                <c:pt idx="159">
                  <c:v>42248</c:v>
                </c:pt>
                <c:pt idx="160">
                  <c:v>42278</c:v>
                </c:pt>
                <c:pt idx="161">
                  <c:v>42309</c:v>
                </c:pt>
                <c:pt idx="162">
                  <c:v>42339</c:v>
                </c:pt>
                <c:pt idx="163">
                  <c:v>42370</c:v>
                </c:pt>
                <c:pt idx="164">
                  <c:v>42401</c:v>
                </c:pt>
              </c:numCache>
            </c:numRef>
          </c:cat>
          <c:val>
            <c:numRef>
              <c:f>work!$R$2:$R$240</c:f>
              <c:numCache>
                <c:formatCode>0.0%</c:formatCode>
                <c:ptCount val="239"/>
                <c:pt idx="0">
                  <c:v>1.2619706925159725E-2</c:v>
                </c:pt>
                <c:pt idx="1">
                  <c:v>1.3848833244127936E-2</c:v>
                </c:pt>
                <c:pt idx="2">
                  <c:v>1.3997669488311156E-2</c:v>
                </c:pt>
                <c:pt idx="3">
                  <c:v>1.2765353437315935E-2</c:v>
                </c:pt>
                <c:pt idx="4">
                  <c:v>1.3407436660696452E-2</c:v>
                </c:pt>
                <c:pt idx="5">
                  <c:v>1.3189279257688043E-2</c:v>
                </c:pt>
                <c:pt idx="6">
                  <c:v>1.1752781356250517E-2</c:v>
                </c:pt>
                <c:pt idx="7">
                  <c:v>1.1632769742965739E-2</c:v>
                </c:pt>
                <c:pt idx="8">
                  <c:v>1.2010394658006142E-2</c:v>
                </c:pt>
                <c:pt idx="9">
                  <c:v>1.2013384543189979E-2</c:v>
                </c:pt>
                <c:pt idx="10">
                  <c:v>1.1407713201339157E-2</c:v>
                </c:pt>
                <c:pt idx="11">
                  <c:v>1.1958904093145028E-2</c:v>
                </c:pt>
                <c:pt idx="12">
                  <c:v>1.3347125245087669E-2</c:v>
                </c:pt>
                <c:pt idx="13">
                  <c:v>1.4321421132483265E-2</c:v>
                </c:pt>
                <c:pt idx="14">
                  <c:v>1.2151717921659191E-2</c:v>
                </c:pt>
                <c:pt idx="15">
                  <c:v>1.2821765168821166E-2</c:v>
                </c:pt>
                <c:pt idx="16">
                  <c:v>1.3047102993421891E-2</c:v>
                </c:pt>
                <c:pt idx="17">
                  <c:v>1.2620348921018841E-2</c:v>
                </c:pt>
                <c:pt idx="18">
                  <c:v>1.2144155777469946E-2</c:v>
                </c:pt>
                <c:pt idx="19">
                  <c:v>1.2211906827947837E-2</c:v>
                </c:pt>
                <c:pt idx="20">
                  <c:v>1.20854484681334E-2</c:v>
                </c:pt>
                <c:pt idx="21">
                  <c:v>1.2744310500921384E-2</c:v>
                </c:pt>
                <c:pt idx="22">
                  <c:v>1.2361655678040432E-2</c:v>
                </c:pt>
                <c:pt idx="23">
                  <c:v>1.1767909828807875E-2</c:v>
                </c:pt>
                <c:pt idx="24">
                  <c:v>1.2822623679593508E-2</c:v>
                </c:pt>
                <c:pt idx="25">
                  <c:v>1.2265996122152569E-2</c:v>
                </c:pt>
                <c:pt idx="26">
                  <c:v>1.31663251257017E-2</c:v>
                </c:pt>
                <c:pt idx="27">
                  <c:v>1.3327784657739733E-2</c:v>
                </c:pt>
                <c:pt idx="28">
                  <c:v>1.3260665569894898E-2</c:v>
                </c:pt>
                <c:pt idx="29">
                  <c:v>1.1730197900952822E-2</c:v>
                </c:pt>
                <c:pt idx="30">
                  <c:v>1.116530849388664E-2</c:v>
                </c:pt>
                <c:pt idx="31">
                  <c:v>1.2010998455363232E-2</c:v>
                </c:pt>
                <c:pt idx="32">
                  <c:v>1.1277312949352138E-2</c:v>
                </c:pt>
                <c:pt idx="33">
                  <c:v>9.3683962642877368E-3</c:v>
                </c:pt>
                <c:pt idx="34">
                  <c:v>1.2928374031999059E-2</c:v>
                </c:pt>
                <c:pt idx="35">
                  <c:v>1.5639765727620464E-2</c:v>
                </c:pt>
                <c:pt idx="36">
                  <c:v>1.385241126950381E-2</c:v>
                </c:pt>
                <c:pt idx="37">
                  <c:v>1.3210968897086343E-2</c:v>
                </c:pt>
                <c:pt idx="38">
                  <c:v>1.3390171911441455E-2</c:v>
                </c:pt>
                <c:pt idx="39">
                  <c:v>1.499646869948492E-2</c:v>
                </c:pt>
                <c:pt idx="40">
                  <c:v>1.342042337267213E-2</c:v>
                </c:pt>
                <c:pt idx="41">
                  <c:v>1.3636610892527063E-2</c:v>
                </c:pt>
                <c:pt idx="42">
                  <c:v>1.2051023517327964E-2</c:v>
                </c:pt>
                <c:pt idx="43">
                  <c:v>1.2799889462906956E-2</c:v>
                </c:pt>
                <c:pt idx="44">
                  <c:v>1.3018443353600497E-2</c:v>
                </c:pt>
                <c:pt idx="45">
                  <c:v>1.4955596681401657E-2</c:v>
                </c:pt>
                <c:pt idx="46">
                  <c:v>1.3909637510236486E-2</c:v>
                </c:pt>
                <c:pt idx="47">
                  <c:v>1.4281461732249095E-2</c:v>
                </c:pt>
                <c:pt idx="48">
                  <c:v>1.4473305370823461E-2</c:v>
                </c:pt>
                <c:pt idx="49">
                  <c:v>1.366158605990514E-2</c:v>
                </c:pt>
                <c:pt idx="50">
                  <c:v>1.4403447391869504E-2</c:v>
                </c:pt>
                <c:pt idx="51">
                  <c:v>1.5847559284589259E-2</c:v>
                </c:pt>
                <c:pt idx="52">
                  <c:v>1.3102587352554575E-2</c:v>
                </c:pt>
                <c:pt idx="53">
                  <c:v>1.4273470003185009E-2</c:v>
                </c:pt>
                <c:pt idx="54">
                  <c:v>1.4706115171335053E-2</c:v>
                </c:pt>
                <c:pt idx="55">
                  <c:v>1.5538961677494764E-2</c:v>
                </c:pt>
                <c:pt idx="56">
                  <c:v>1.4500107552556018E-2</c:v>
                </c:pt>
                <c:pt idx="57">
                  <c:v>1.4543972700623757E-2</c:v>
                </c:pt>
                <c:pt idx="58">
                  <c:v>1.5142488224381976E-2</c:v>
                </c:pt>
                <c:pt idx="59">
                  <c:v>1.4365219470788452E-2</c:v>
                </c:pt>
                <c:pt idx="60">
                  <c:v>1.5037591330899864E-2</c:v>
                </c:pt>
                <c:pt idx="61">
                  <c:v>1.3911688401907703E-2</c:v>
                </c:pt>
                <c:pt idx="62">
                  <c:v>1.4817648153760059E-2</c:v>
                </c:pt>
                <c:pt idx="63">
                  <c:v>1.8343122026471027E-2</c:v>
                </c:pt>
                <c:pt idx="64">
                  <c:v>1.5545050500860351E-2</c:v>
                </c:pt>
                <c:pt idx="65">
                  <c:v>1.7264889056964459E-2</c:v>
                </c:pt>
                <c:pt idx="66">
                  <c:v>1.3670647424586218E-2</c:v>
                </c:pt>
                <c:pt idx="67">
                  <c:v>1.4782307646067153E-2</c:v>
                </c:pt>
                <c:pt idx="68">
                  <c:v>1.4137703835793956E-2</c:v>
                </c:pt>
                <c:pt idx="69">
                  <c:v>1.5289799599278394E-2</c:v>
                </c:pt>
                <c:pt idx="70">
                  <c:v>1.6196258566694391E-2</c:v>
                </c:pt>
                <c:pt idx="71">
                  <c:v>1.8572105627514632E-2</c:v>
                </c:pt>
                <c:pt idx="72">
                  <c:v>1.6752197204277303E-2</c:v>
                </c:pt>
                <c:pt idx="73">
                  <c:v>1.6171577688002762E-2</c:v>
                </c:pt>
                <c:pt idx="74">
                  <c:v>1.5765399335724187E-2</c:v>
                </c:pt>
                <c:pt idx="75">
                  <c:v>1.623037438847454E-2</c:v>
                </c:pt>
                <c:pt idx="76">
                  <c:v>1.8749369335259652E-2</c:v>
                </c:pt>
                <c:pt idx="77">
                  <c:v>1.720281965264156E-2</c:v>
                </c:pt>
                <c:pt idx="78">
                  <c:v>1.4049859733319811E-2</c:v>
                </c:pt>
                <c:pt idx="79">
                  <c:v>1.7252595800497213E-2</c:v>
                </c:pt>
                <c:pt idx="80">
                  <c:v>1.7471036530052806E-2</c:v>
                </c:pt>
                <c:pt idx="81">
                  <c:v>1.8510481908657082E-2</c:v>
                </c:pt>
                <c:pt idx="82">
                  <c:v>1.8441646789782204E-2</c:v>
                </c:pt>
                <c:pt idx="83">
                  <c:v>1.8439829141844378E-2</c:v>
                </c:pt>
                <c:pt idx="84">
                  <c:v>1.8116676354158218E-2</c:v>
                </c:pt>
                <c:pt idx="85">
                  <c:v>1.8810460655857862E-2</c:v>
                </c:pt>
                <c:pt idx="86">
                  <c:v>2.0310843490882784E-2</c:v>
                </c:pt>
                <c:pt idx="87">
                  <c:v>1.8223227767056961E-2</c:v>
                </c:pt>
                <c:pt idx="88">
                  <c:v>1.9981727627687962E-2</c:v>
                </c:pt>
                <c:pt idx="89">
                  <c:v>1.8853223287843782E-2</c:v>
                </c:pt>
                <c:pt idx="90">
                  <c:v>1.9289907381721955E-2</c:v>
                </c:pt>
                <c:pt idx="91">
                  <c:v>2.1069975169324823E-2</c:v>
                </c:pt>
                <c:pt idx="92">
                  <c:v>1.5807286256593799E-2</c:v>
                </c:pt>
                <c:pt idx="93">
                  <c:v>1.884936548065165E-2</c:v>
                </c:pt>
                <c:pt idx="94">
                  <c:v>1.8240174728488656E-2</c:v>
                </c:pt>
                <c:pt idx="95">
                  <c:v>2.0316189974865659E-2</c:v>
                </c:pt>
                <c:pt idx="96">
                  <c:v>2.0049658140588192E-2</c:v>
                </c:pt>
                <c:pt idx="97">
                  <c:v>2.1170924238089198E-2</c:v>
                </c:pt>
                <c:pt idx="98">
                  <c:v>2.0821048812558758E-2</c:v>
                </c:pt>
                <c:pt idx="99">
                  <c:v>2.2017732910771373E-2</c:v>
                </c:pt>
                <c:pt idx="100">
                  <c:v>2.0316174517991809E-2</c:v>
                </c:pt>
                <c:pt idx="101">
                  <c:v>2.2107008961259975E-2</c:v>
                </c:pt>
                <c:pt idx="102">
                  <c:v>1.8888212441604522E-2</c:v>
                </c:pt>
                <c:pt idx="103">
                  <c:v>2.0425850147695369E-2</c:v>
                </c:pt>
                <c:pt idx="104">
                  <c:v>1.9266777399831632E-2</c:v>
                </c:pt>
                <c:pt idx="105">
                  <c:v>1.8790942710128249E-2</c:v>
                </c:pt>
                <c:pt idx="106">
                  <c:v>2.4121306535285953E-2</c:v>
                </c:pt>
                <c:pt idx="107">
                  <c:v>2.8944350316254912E-2</c:v>
                </c:pt>
                <c:pt idx="108">
                  <c:v>2.2837983721696185E-2</c:v>
                </c:pt>
                <c:pt idx="109">
                  <c:v>2.0130135362743672E-2</c:v>
                </c:pt>
                <c:pt idx="110">
                  <c:v>2.0324180071036157E-2</c:v>
                </c:pt>
                <c:pt idx="111">
                  <c:v>1.9695922283084609E-2</c:v>
                </c:pt>
                <c:pt idx="112">
                  <c:v>2.1501952544830435E-2</c:v>
                </c:pt>
                <c:pt idx="113">
                  <c:v>2.2280695222875627E-2</c:v>
                </c:pt>
                <c:pt idx="114">
                  <c:v>1.9160355222596768E-2</c:v>
                </c:pt>
                <c:pt idx="115">
                  <c:v>1.8991521353539754E-2</c:v>
                </c:pt>
                <c:pt idx="116">
                  <c:v>2.0634087584497921E-2</c:v>
                </c:pt>
                <c:pt idx="117">
                  <c:v>1.9534934272991709E-2</c:v>
                </c:pt>
                <c:pt idx="118">
                  <c:v>2.444528313675496E-2</c:v>
                </c:pt>
                <c:pt idx="119">
                  <c:v>2.3455722808986643E-2</c:v>
                </c:pt>
                <c:pt idx="120">
                  <c:v>2.6530465537698555E-2</c:v>
                </c:pt>
                <c:pt idx="121">
                  <c:v>2.4542642420407341E-2</c:v>
                </c:pt>
                <c:pt idx="122">
                  <c:v>2.7607909249803376E-2</c:v>
                </c:pt>
                <c:pt idx="123">
                  <c:v>2.4361190817176252E-2</c:v>
                </c:pt>
                <c:pt idx="124">
                  <c:v>2.5431632095631346E-2</c:v>
                </c:pt>
                <c:pt idx="125">
                  <c:v>2.6400977226473048E-2</c:v>
                </c:pt>
                <c:pt idx="126">
                  <c:v>2.4283687931150124E-2</c:v>
                </c:pt>
                <c:pt idx="127">
                  <c:v>2.1937278520188289E-2</c:v>
                </c:pt>
                <c:pt idx="128">
                  <c:v>2.55826039448331E-2</c:v>
                </c:pt>
                <c:pt idx="129">
                  <c:v>2.0886516941926014E-2</c:v>
                </c:pt>
                <c:pt idx="130">
                  <c:v>2.7376609038479612E-2</c:v>
                </c:pt>
                <c:pt idx="131">
                  <c:v>2.4193135859818114E-2</c:v>
                </c:pt>
                <c:pt idx="132">
                  <c:v>2.7309514524736275E-2</c:v>
                </c:pt>
                <c:pt idx="133">
                  <c:v>2.4950679438950258E-2</c:v>
                </c:pt>
                <c:pt idx="134">
                  <c:v>2.5714571196326936E-2</c:v>
                </c:pt>
                <c:pt idx="135">
                  <c:v>2.5547780099874264E-2</c:v>
                </c:pt>
                <c:pt idx="136">
                  <c:v>2.1686109249930471E-2</c:v>
                </c:pt>
                <c:pt idx="137">
                  <c:v>2.4566061659648249E-2</c:v>
                </c:pt>
                <c:pt idx="138">
                  <c:v>2.1715881213800674E-2</c:v>
                </c:pt>
                <c:pt idx="139">
                  <c:v>2.1104895638436965E-2</c:v>
                </c:pt>
                <c:pt idx="140">
                  <c:v>2.3536160949093929E-2</c:v>
                </c:pt>
                <c:pt idx="141">
                  <c:v>2.0928866006892241E-2</c:v>
                </c:pt>
                <c:pt idx="142">
                  <c:v>3.0295265956140252E-2</c:v>
                </c:pt>
                <c:pt idx="143">
                  <c:v>3.3579215557249915E-2</c:v>
                </c:pt>
                <c:pt idx="144">
                  <c:v>2.9503912965606002E-2</c:v>
                </c:pt>
                <c:pt idx="145">
                  <c:v>2.4214178491609221E-2</c:v>
                </c:pt>
                <c:pt idx="146">
                  <c:v>2.4379393525183979E-2</c:v>
                </c:pt>
                <c:pt idx="147">
                  <c:v>2.2580789391089578E-2</c:v>
                </c:pt>
                <c:pt idx="148">
                  <c:v>2.5507817305628594E-2</c:v>
                </c:pt>
                <c:pt idx="149">
                  <c:v>2.2081960561953235E-2</c:v>
                </c:pt>
                <c:pt idx="150">
                  <c:v>2.2222576557973536E-2</c:v>
                </c:pt>
                <c:pt idx="151">
                  <c:v>2.1950240244146341E-2</c:v>
                </c:pt>
                <c:pt idx="152">
                  <c:v>2.282964988077819E-2</c:v>
                </c:pt>
                <c:pt idx="153">
                  <c:v>2.4653415789472631E-2</c:v>
                </c:pt>
                <c:pt idx="154">
                  <c:v>2.3208987435435275E-2</c:v>
                </c:pt>
                <c:pt idx="155">
                  <c:v>2.6326596568611631E-2</c:v>
                </c:pt>
                <c:pt idx="156">
                  <c:v>2.8265723781809197E-2</c:v>
                </c:pt>
                <c:pt idx="157">
                  <c:v>2.7869330756758039E-2</c:v>
                </c:pt>
                <c:pt idx="158">
                  <c:v>2.4275453579446622E-2</c:v>
                </c:pt>
                <c:pt idx="159">
                  <c:v>2.3008509470546831E-2</c:v>
                </c:pt>
                <c:pt idx="160">
                  <c:v>2.6837762615062828E-2</c:v>
                </c:pt>
                <c:pt idx="161">
                  <c:v>2.1882965945553012E-2</c:v>
                </c:pt>
                <c:pt idx="162">
                  <c:v>2.1702588489575601E-2</c:v>
                </c:pt>
                <c:pt idx="163">
                  <c:v>2.3109523520940086E-2</c:v>
                </c:pt>
                <c:pt idx="164">
                  <c:v>2.6651888749292942E-2</c:v>
                </c:pt>
              </c:numCache>
            </c:numRef>
          </c:val>
          <c:smooth val="0"/>
          <c:extLst>
            <c:ext xmlns:c16="http://schemas.microsoft.com/office/drawing/2014/chart" uri="{C3380CC4-5D6E-409C-BE32-E72D297353CC}">
              <c16:uniqueId val="{00000001-223A-448F-BDB9-E21E1583BA64}"/>
            </c:ext>
          </c:extLst>
        </c:ser>
        <c:ser>
          <c:idx val="4"/>
          <c:order val="2"/>
          <c:tx>
            <c:strRef>
              <c:f>work!$T$1</c:f>
              <c:strCache>
                <c:ptCount val="1"/>
                <c:pt idx="0">
                  <c:v>Fletcher</c:v>
                </c:pt>
              </c:strCache>
            </c:strRef>
          </c:tx>
          <c:spPr>
            <a:ln w="25400" cap="rnd">
              <a:solidFill>
                <a:schemeClr val="accent5"/>
              </a:solidFill>
              <a:round/>
            </a:ln>
            <a:effectLst/>
          </c:spPr>
          <c:marker>
            <c:symbol val="none"/>
          </c:marker>
          <c:cat>
            <c:numRef>
              <c:f>work!$O$2:$O$240</c:f>
              <c:numCache>
                <c:formatCode>m/d/yyyy</c:formatCode>
                <c:ptCount val="239"/>
                <c:pt idx="0">
                  <c:v>37408</c:v>
                </c:pt>
                <c:pt idx="1">
                  <c:v>37438</c:v>
                </c:pt>
                <c:pt idx="2">
                  <c:v>37469</c:v>
                </c:pt>
                <c:pt idx="3">
                  <c:v>37500</c:v>
                </c:pt>
                <c:pt idx="4">
                  <c:v>37530</c:v>
                </c:pt>
                <c:pt idx="5">
                  <c:v>37561</c:v>
                </c:pt>
                <c:pt idx="6">
                  <c:v>37591</c:v>
                </c:pt>
                <c:pt idx="7">
                  <c:v>37622</c:v>
                </c:pt>
                <c:pt idx="8">
                  <c:v>37653</c:v>
                </c:pt>
                <c:pt idx="9">
                  <c:v>37681</c:v>
                </c:pt>
                <c:pt idx="10">
                  <c:v>37712</c:v>
                </c:pt>
                <c:pt idx="11">
                  <c:v>37742</c:v>
                </c:pt>
                <c:pt idx="12">
                  <c:v>37773</c:v>
                </c:pt>
                <c:pt idx="13">
                  <c:v>37803</c:v>
                </c:pt>
                <c:pt idx="14">
                  <c:v>37834</c:v>
                </c:pt>
                <c:pt idx="15">
                  <c:v>37865</c:v>
                </c:pt>
                <c:pt idx="16">
                  <c:v>37895</c:v>
                </c:pt>
                <c:pt idx="17">
                  <c:v>37926</c:v>
                </c:pt>
                <c:pt idx="18">
                  <c:v>37956</c:v>
                </c:pt>
                <c:pt idx="19">
                  <c:v>37987</c:v>
                </c:pt>
                <c:pt idx="20">
                  <c:v>38018</c:v>
                </c:pt>
                <c:pt idx="21">
                  <c:v>38047</c:v>
                </c:pt>
                <c:pt idx="22">
                  <c:v>38078</c:v>
                </c:pt>
                <c:pt idx="23">
                  <c:v>38108</c:v>
                </c:pt>
                <c:pt idx="24">
                  <c:v>38139</c:v>
                </c:pt>
                <c:pt idx="25">
                  <c:v>38169</c:v>
                </c:pt>
                <c:pt idx="26">
                  <c:v>38200</c:v>
                </c:pt>
                <c:pt idx="27">
                  <c:v>38231</c:v>
                </c:pt>
                <c:pt idx="28">
                  <c:v>38261</c:v>
                </c:pt>
                <c:pt idx="29">
                  <c:v>38292</c:v>
                </c:pt>
                <c:pt idx="30">
                  <c:v>38322</c:v>
                </c:pt>
                <c:pt idx="31">
                  <c:v>38353</c:v>
                </c:pt>
                <c:pt idx="32">
                  <c:v>38384</c:v>
                </c:pt>
                <c:pt idx="33">
                  <c:v>38412</c:v>
                </c:pt>
                <c:pt idx="34">
                  <c:v>38443</c:v>
                </c:pt>
                <c:pt idx="35">
                  <c:v>38473</c:v>
                </c:pt>
                <c:pt idx="36">
                  <c:v>38504</c:v>
                </c:pt>
                <c:pt idx="37">
                  <c:v>38534</c:v>
                </c:pt>
                <c:pt idx="38">
                  <c:v>38565</c:v>
                </c:pt>
                <c:pt idx="39">
                  <c:v>38596</c:v>
                </c:pt>
                <c:pt idx="40">
                  <c:v>38626</c:v>
                </c:pt>
                <c:pt idx="41">
                  <c:v>38657</c:v>
                </c:pt>
                <c:pt idx="42">
                  <c:v>38687</c:v>
                </c:pt>
                <c:pt idx="43">
                  <c:v>38718</c:v>
                </c:pt>
                <c:pt idx="44">
                  <c:v>38749</c:v>
                </c:pt>
                <c:pt idx="45">
                  <c:v>38777</c:v>
                </c:pt>
                <c:pt idx="46">
                  <c:v>38808</c:v>
                </c:pt>
                <c:pt idx="47">
                  <c:v>38838</c:v>
                </c:pt>
                <c:pt idx="48">
                  <c:v>38869</c:v>
                </c:pt>
                <c:pt idx="49">
                  <c:v>38899</c:v>
                </c:pt>
                <c:pt idx="50">
                  <c:v>38930</c:v>
                </c:pt>
                <c:pt idx="51">
                  <c:v>38961</c:v>
                </c:pt>
                <c:pt idx="52">
                  <c:v>38991</c:v>
                </c:pt>
                <c:pt idx="53">
                  <c:v>39022</c:v>
                </c:pt>
                <c:pt idx="54">
                  <c:v>39052</c:v>
                </c:pt>
                <c:pt idx="55">
                  <c:v>39083</c:v>
                </c:pt>
                <c:pt idx="56">
                  <c:v>39114</c:v>
                </c:pt>
                <c:pt idx="57">
                  <c:v>39142</c:v>
                </c:pt>
                <c:pt idx="58">
                  <c:v>39173</c:v>
                </c:pt>
                <c:pt idx="59">
                  <c:v>39203</c:v>
                </c:pt>
                <c:pt idx="60">
                  <c:v>39234</c:v>
                </c:pt>
                <c:pt idx="61">
                  <c:v>39264</c:v>
                </c:pt>
                <c:pt idx="62">
                  <c:v>39295</c:v>
                </c:pt>
                <c:pt idx="63">
                  <c:v>39326</c:v>
                </c:pt>
                <c:pt idx="64">
                  <c:v>39356</c:v>
                </c:pt>
                <c:pt idx="65">
                  <c:v>39387</c:v>
                </c:pt>
                <c:pt idx="66">
                  <c:v>39417</c:v>
                </c:pt>
                <c:pt idx="67">
                  <c:v>39448</c:v>
                </c:pt>
                <c:pt idx="68">
                  <c:v>39479</c:v>
                </c:pt>
                <c:pt idx="69">
                  <c:v>39508</c:v>
                </c:pt>
                <c:pt idx="70">
                  <c:v>39539</c:v>
                </c:pt>
                <c:pt idx="71">
                  <c:v>39569</c:v>
                </c:pt>
                <c:pt idx="72">
                  <c:v>39600</c:v>
                </c:pt>
                <c:pt idx="73">
                  <c:v>39630</c:v>
                </c:pt>
                <c:pt idx="74">
                  <c:v>39661</c:v>
                </c:pt>
                <c:pt idx="75">
                  <c:v>39692</c:v>
                </c:pt>
                <c:pt idx="76">
                  <c:v>39722</c:v>
                </c:pt>
                <c:pt idx="77">
                  <c:v>39753</c:v>
                </c:pt>
                <c:pt idx="78">
                  <c:v>39783</c:v>
                </c:pt>
                <c:pt idx="79">
                  <c:v>39814</c:v>
                </c:pt>
                <c:pt idx="80">
                  <c:v>39845</c:v>
                </c:pt>
                <c:pt idx="81">
                  <c:v>39873</c:v>
                </c:pt>
                <c:pt idx="82">
                  <c:v>39904</c:v>
                </c:pt>
                <c:pt idx="83">
                  <c:v>39934</c:v>
                </c:pt>
                <c:pt idx="84">
                  <c:v>39965</c:v>
                </c:pt>
                <c:pt idx="85">
                  <c:v>39995</c:v>
                </c:pt>
                <c:pt idx="86">
                  <c:v>40026</c:v>
                </c:pt>
                <c:pt idx="87">
                  <c:v>40057</c:v>
                </c:pt>
                <c:pt idx="88">
                  <c:v>40087</c:v>
                </c:pt>
                <c:pt idx="89">
                  <c:v>40118</c:v>
                </c:pt>
                <c:pt idx="90">
                  <c:v>40148</c:v>
                </c:pt>
                <c:pt idx="91">
                  <c:v>40179</c:v>
                </c:pt>
                <c:pt idx="92">
                  <c:v>40210</c:v>
                </c:pt>
                <c:pt idx="93">
                  <c:v>40238</c:v>
                </c:pt>
                <c:pt idx="94">
                  <c:v>40269</c:v>
                </c:pt>
                <c:pt idx="95">
                  <c:v>40299</c:v>
                </c:pt>
                <c:pt idx="96">
                  <c:v>40330</c:v>
                </c:pt>
                <c:pt idx="97">
                  <c:v>40360</c:v>
                </c:pt>
                <c:pt idx="98">
                  <c:v>40391</c:v>
                </c:pt>
                <c:pt idx="99">
                  <c:v>40422</c:v>
                </c:pt>
                <c:pt idx="100">
                  <c:v>40452</c:v>
                </c:pt>
                <c:pt idx="101">
                  <c:v>40483</c:v>
                </c:pt>
                <c:pt idx="102">
                  <c:v>40513</c:v>
                </c:pt>
                <c:pt idx="103">
                  <c:v>40544</c:v>
                </c:pt>
                <c:pt idx="104">
                  <c:v>40575</c:v>
                </c:pt>
                <c:pt idx="105">
                  <c:v>40603</c:v>
                </c:pt>
                <c:pt idx="106">
                  <c:v>40634</c:v>
                </c:pt>
                <c:pt idx="107">
                  <c:v>40664</c:v>
                </c:pt>
                <c:pt idx="108">
                  <c:v>40695</c:v>
                </c:pt>
                <c:pt idx="109">
                  <c:v>40725</c:v>
                </c:pt>
                <c:pt idx="110">
                  <c:v>40756</c:v>
                </c:pt>
                <c:pt idx="111">
                  <c:v>40787</c:v>
                </c:pt>
                <c:pt idx="112">
                  <c:v>40817</c:v>
                </c:pt>
                <c:pt idx="113">
                  <c:v>40848</c:v>
                </c:pt>
                <c:pt idx="114">
                  <c:v>40878</c:v>
                </c:pt>
                <c:pt idx="115">
                  <c:v>40909</c:v>
                </c:pt>
                <c:pt idx="116">
                  <c:v>40940</c:v>
                </c:pt>
                <c:pt idx="117">
                  <c:v>40969</c:v>
                </c:pt>
                <c:pt idx="118">
                  <c:v>41000</c:v>
                </c:pt>
                <c:pt idx="119">
                  <c:v>41030</c:v>
                </c:pt>
                <c:pt idx="120">
                  <c:v>41061</c:v>
                </c:pt>
                <c:pt idx="121">
                  <c:v>41091</c:v>
                </c:pt>
                <c:pt idx="122">
                  <c:v>41122</c:v>
                </c:pt>
                <c:pt idx="123">
                  <c:v>41153</c:v>
                </c:pt>
                <c:pt idx="124">
                  <c:v>41183</c:v>
                </c:pt>
                <c:pt idx="125">
                  <c:v>41214</c:v>
                </c:pt>
                <c:pt idx="126">
                  <c:v>41244</c:v>
                </c:pt>
                <c:pt idx="127">
                  <c:v>41275</c:v>
                </c:pt>
                <c:pt idx="128">
                  <c:v>41306</c:v>
                </c:pt>
                <c:pt idx="129">
                  <c:v>41334</c:v>
                </c:pt>
                <c:pt idx="130">
                  <c:v>41365</c:v>
                </c:pt>
                <c:pt idx="131">
                  <c:v>41395</c:v>
                </c:pt>
                <c:pt idx="132">
                  <c:v>41426</c:v>
                </c:pt>
                <c:pt idx="133">
                  <c:v>41456</c:v>
                </c:pt>
                <c:pt idx="134">
                  <c:v>41487</c:v>
                </c:pt>
                <c:pt idx="135">
                  <c:v>41518</c:v>
                </c:pt>
                <c:pt idx="136">
                  <c:v>41548</c:v>
                </c:pt>
                <c:pt idx="137">
                  <c:v>41579</c:v>
                </c:pt>
                <c:pt idx="138">
                  <c:v>41609</c:v>
                </c:pt>
                <c:pt idx="139">
                  <c:v>41640</c:v>
                </c:pt>
                <c:pt idx="140">
                  <c:v>41671</c:v>
                </c:pt>
                <c:pt idx="141">
                  <c:v>41699</c:v>
                </c:pt>
                <c:pt idx="142">
                  <c:v>41730</c:v>
                </c:pt>
                <c:pt idx="143">
                  <c:v>41760</c:v>
                </c:pt>
                <c:pt idx="144">
                  <c:v>41791</c:v>
                </c:pt>
                <c:pt idx="145">
                  <c:v>41821</c:v>
                </c:pt>
                <c:pt idx="146">
                  <c:v>41852</c:v>
                </c:pt>
                <c:pt idx="147">
                  <c:v>41883</c:v>
                </c:pt>
                <c:pt idx="148">
                  <c:v>41913</c:v>
                </c:pt>
                <c:pt idx="149">
                  <c:v>41944</c:v>
                </c:pt>
                <c:pt idx="150">
                  <c:v>41974</c:v>
                </c:pt>
                <c:pt idx="151">
                  <c:v>42005</c:v>
                </c:pt>
                <c:pt idx="152">
                  <c:v>42036</c:v>
                </c:pt>
                <c:pt idx="153">
                  <c:v>42064</c:v>
                </c:pt>
                <c:pt idx="154">
                  <c:v>42095</c:v>
                </c:pt>
                <c:pt idx="155">
                  <c:v>42125</c:v>
                </c:pt>
                <c:pt idx="156">
                  <c:v>42156</c:v>
                </c:pt>
                <c:pt idx="157">
                  <c:v>42186</c:v>
                </c:pt>
                <c:pt idx="158">
                  <c:v>42217</c:v>
                </c:pt>
                <c:pt idx="159">
                  <c:v>42248</c:v>
                </c:pt>
                <c:pt idx="160">
                  <c:v>42278</c:v>
                </c:pt>
                <c:pt idx="161">
                  <c:v>42309</c:v>
                </c:pt>
                <c:pt idx="162">
                  <c:v>42339</c:v>
                </c:pt>
                <c:pt idx="163">
                  <c:v>42370</c:v>
                </c:pt>
                <c:pt idx="164">
                  <c:v>42401</c:v>
                </c:pt>
              </c:numCache>
            </c:numRef>
          </c:cat>
          <c:val>
            <c:numRef>
              <c:f>work!$T$2:$T$240</c:f>
              <c:numCache>
                <c:formatCode>0.0%</c:formatCode>
                <c:ptCount val="239"/>
                <c:pt idx="0">
                  <c:v>5.9827822454049506E-3</c:v>
                </c:pt>
                <c:pt idx="1">
                  <c:v>5.4199392452896908E-3</c:v>
                </c:pt>
                <c:pt idx="2">
                  <c:v>5.8143303454853152E-3</c:v>
                </c:pt>
                <c:pt idx="3">
                  <c:v>6.068552939289866E-3</c:v>
                </c:pt>
                <c:pt idx="4">
                  <c:v>4.9671087946637372E-3</c:v>
                </c:pt>
                <c:pt idx="5">
                  <c:v>5.4054378942739274E-3</c:v>
                </c:pt>
                <c:pt idx="6">
                  <c:v>4.4038667900230515E-3</c:v>
                </c:pt>
                <c:pt idx="7">
                  <c:v>6.05849164012961E-3</c:v>
                </c:pt>
                <c:pt idx="8">
                  <c:v>6.108433990692645E-3</c:v>
                </c:pt>
                <c:pt idx="9">
                  <c:v>5.2826921376652163E-3</c:v>
                </c:pt>
                <c:pt idx="10">
                  <c:v>6.5791449039460728E-3</c:v>
                </c:pt>
                <c:pt idx="11">
                  <c:v>6.3704415139293914E-3</c:v>
                </c:pt>
                <c:pt idx="12">
                  <c:v>5.8762317421123152E-3</c:v>
                </c:pt>
                <c:pt idx="13">
                  <c:v>4.930080869995657E-3</c:v>
                </c:pt>
                <c:pt idx="14">
                  <c:v>5.9203390811696432E-3</c:v>
                </c:pt>
                <c:pt idx="15">
                  <c:v>6.6478949629888802E-3</c:v>
                </c:pt>
                <c:pt idx="16">
                  <c:v>5.5983101196111495E-3</c:v>
                </c:pt>
                <c:pt idx="17">
                  <c:v>5.434179160538205E-3</c:v>
                </c:pt>
                <c:pt idx="18">
                  <c:v>5.0125124215152249E-3</c:v>
                </c:pt>
                <c:pt idx="19">
                  <c:v>5.1247461452851965E-3</c:v>
                </c:pt>
                <c:pt idx="20">
                  <c:v>5.834887985112021E-3</c:v>
                </c:pt>
                <c:pt idx="21">
                  <c:v>5.5760498374195005E-3</c:v>
                </c:pt>
                <c:pt idx="22">
                  <c:v>5.710004784110826E-3</c:v>
                </c:pt>
                <c:pt idx="23">
                  <c:v>5.4683954816986246E-3</c:v>
                </c:pt>
                <c:pt idx="24">
                  <c:v>5.4503780317215478E-3</c:v>
                </c:pt>
                <c:pt idx="25">
                  <c:v>6.1462614609765279E-3</c:v>
                </c:pt>
                <c:pt idx="26">
                  <c:v>5.1633749164343564E-3</c:v>
                </c:pt>
                <c:pt idx="27">
                  <c:v>1.5432188404584747E-2</c:v>
                </c:pt>
                <c:pt idx="28">
                  <c:v>5.3875823679519026E-3</c:v>
                </c:pt>
                <c:pt idx="29">
                  <c:v>6.8380849207832295E-3</c:v>
                </c:pt>
                <c:pt idx="30">
                  <c:v>4.5823874917996299E-3</c:v>
                </c:pt>
                <c:pt idx="31">
                  <c:v>5.4582647768881163E-3</c:v>
                </c:pt>
                <c:pt idx="32">
                  <c:v>5.5179270851873916E-3</c:v>
                </c:pt>
                <c:pt idx="33">
                  <c:v>7.0187690721845728E-3</c:v>
                </c:pt>
                <c:pt idx="34">
                  <c:v>6.1805303687563207E-3</c:v>
                </c:pt>
                <c:pt idx="35">
                  <c:v>6.1184770998885998E-3</c:v>
                </c:pt>
                <c:pt idx="36">
                  <c:v>5.7218766763929008E-3</c:v>
                </c:pt>
                <c:pt idx="37">
                  <c:v>6.6849863852949274E-3</c:v>
                </c:pt>
                <c:pt idx="38">
                  <c:v>6.1995765661776092E-3</c:v>
                </c:pt>
                <c:pt idx="39">
                  <c:v>5.5567381207326559E-3</c:v>
                </c:pt>
                <c:pt idx="40">
                  <c:v>8.4097447852397155E-3</c:v>
                </c:pt>
                <c:pt idx="41">
                  <c:v>5.0549644043354517E-3</c:v>
                </c:pt>
                <c:pt idx="42">
                  <c:v>4.0759971308416522E-3</c:v>
                </c:pt>
                <c:pt idx="43">
                  <c:v>4.6154429106502522E-3</c:v>
                </c:pt>
                <c:pt idx="44">
                  <c:v>6.5537830544590359E-3</c:v>
                </c:pt>
                <c:pt idx="45">
                  <c:v>6.9808798661959073E-3</c:v>
                </c:pt>
                <c:pt idx="46">
                  <c:v>5.4333144704280219E-3</c:v>
                </c:pt>
                <c:pt idx="47">
                  <c:v>4.0944475853656251E-3</c:v>
                </c:pt>
                <c:pt idx="48">
                  <c:v>4.8767829290456907E-3</c:v>
                </c:pt>
                <c:pt idx="49">
                  <c:v>5.5916784965828852E-3</c:v>
                </c:pt>
                <c:pt idx="50">
                  <c:v>7.1269835430627084E-3</c:v>
                </c:pt>
                <c:pt idx="51">
                  <c:v>5.7387221982952629E-3</c:v>
                </c:pt>
                <c:pt idx="52">
                  <c:v>5.566831663397419E-3</c:v>
                </c:pt>
                <c:pt idx="53">
                  <c:v>5.4161444418352163E-3</c:v>
                </c:pt>
                <c:pt idx="54">
                  <c:v>5.0689103925045057E-3</c:v>
                </c:pt>
                <c:pt idx="55">
                  <c:v>5.5652440965930179E-3</c:v>
                </c:pt>
                <c:pt idx="56">
                  <c:v>8.5618859575767557E-3</c:v>
                </c:pt>
                <c:pt idx="57">
                  <c:v>5.2173507604426064E-3</c:v>
                </c:pt>
                <c:pt idx="58">
                  <c:v>6.2260321362291654E-3</c:v>
                </c:pt>
                <c:pt idx="59">
                  <c:v>6.8325459504259486E-3</c:v>
                </c:pt>
                <c:pt idx="60">
                  <c:v>5.0878299790766846E-3</c:v>
                </c:pt>
                <c:pt idx="61">
                  <c:v>5.6254464224455214E-3</c:v>
                </c:pt>
                <c:pt idx="62">
                  <c:v>6.6034872865604654E-3</c:v>
                </c:pt>
                <c:pt idx="63">
                  <c:v>5.5447186727355458E-3</c:v>
                </c:pt>
                <c:pt idx="64">
                  <c:v>5.2976428511147004E-3</c:v>
                </c:pt>
                <c:pt idx="65">
                  <c:v>5.8321351109201667E-3</c:v>
                </c:pt>
                <c:pt idx="66">
                  <c:v>4.945976660899837E-3</c:v>
                </c:pt>
                <c:pt idx="67">
                  <c:v>5.2649989954295165E-3</c:v>
                </c:pt>
                <c:pt idx="68">
                  <c:v>5.6754029551900282E-3</c:v>
                </c:pt>
                <c:pt idx="69">
                  <c:v>5.9385448312553246E-3</c:v>
                </c:pt>
                <c:pt idx="70">
                  <c:v>5.1030116725470339E-3</c:v>
                </c:pt>
                <c:pt idx="71">
                  <c:v>5.4890161536426041E-3</c:v>
                </c:pt>
                <c:pt idx="72">
                  <c:v>3.559743507432852E-3</c:v>
                </c:pt>
                <c:pt idx="73">
                  <c:v>5.8755110352166195E-3</c:v>
                </c:pt>
                <c:pt idx="74">
                  <c:v>5.3881816560946887E-3</c:v>
                </c:pt>
                <c:pt idx="75">
                  <c:v>5.5541131038230563E-3</c:v>
                </c:pt>
                <c:pt idx="76">
                  <c:v>7.3702749171302697E-3</c:v>
                </c:pt>
                <c:pt idx="77">
                  <c:v>5.0584587869594516E-3</c:v>
                </c:pt>
                <c:pt idx="78">
                  <c:v>3.9327560455081441E-3</c:v>
                </c:pt>
                <c:pt idx="79">
                  <c:v>4.1581114151330346E-3</c:v>
                </c:pt>
                <c:pt idx="80">
                  <c:v>5.1157563855195745E-3</c:v>
                </c:pt>
                <c:pt idx="81">
                  <c:v>4.3914570865686599E-3</c:v>
                </c:pt>
                <c:pt idx="82">
                  <c:v>4.7907468803598504E-3</c:v>
                </c:pt>
                <c:pt idx="83">
                  <c:v>4.1963553387630885E-3</c:v>
                </c:pt>
                <c:pt idx="84">
                  <c:v>4.3681178970421232E-3</c:v>
                </c:pt>
                <c:pt idx="85">
                  <c:v>4.8145229743232817E-3</c:v>
                </c:pt>
                <c:pt idx="86">
                  <c:v>5.5889689430024666E-3</c:v>
                </c:pt>
                <c:pt idx="87">
                  <c:v>4.9727729328624985E-3</c:v>
                </c:pt>
                <c:pt idx="88">
                  <c:v>3.8935514362698959E-3</c:v>
                </c:pt>
                <c:pt idx="89">
                  <c:v>4.4633828849433939E-3</c:v>
                </c:pt>
                <c:pt idx="90">
                  <c:v>4.2131164258229405E-3</c:v>
                </c:pt>
                <c:pt idx="91">
                  <c:v>4.1888269783832959E-3</c:v>
                </c:pt>
                <c:pt idx="92">
                  <c:v>3.6367235958927567E-3</c:v>
                </c:pt>
                <c:pt idx="93">
                  <c:v>3.8337295058761306E-3</c:v>
                </c:pt>
                <c:pt idx="94">
                  <c:v>4.5256187589246483E-3</c:v>
                </c:pt>
                <c:pt idx="95">
                  <c:v>4.5308615089694913E-3</c:v>
                </c:pt>
                <c:pt idx="96">
                  <c:v>4.8292136064874459E-3</c:v>
                </c:pt>
                <c:pt idx="97">
                  <c:v>5.1443186154940795E-3</c:v>
                </c:pt>
                <c:pt idx="98">
                  <c:v>5.284134190482799E-3</c:v>
                </c:pt>
                <c:pt idx="99">
                  <c:v>5.6353541485174687E-3</c:v>
                </c:pt>
                <c:pt idx="100">
                  <c:v>5.4185586543919516E-3</c:v>
                </c:pt>
                <c:pt idx="101">
                  <c:v>4.9253849203596293E-3</c:v>
                </c:pt>
                <c:pt idx="102">
                  <c:v>4.3097335167022301E-3</c:v>
                </c:pt>
                <c:pt idx="103">
                  <c:v>5.1748088723486069E-3</c:v>
                </c:pt>
                <c:pt idx="104">
                  <c:v>4.5543852877516517E-3</c:v>
                </c:pt>
                <c:pt idx="105">
                  <c:v>4.5724961423320191E-3</c:v>
                </c:pt>
                <c:pt idx="106">
                  <c:v>4.694912131837376E-3</c:v>
                </c:pt>
                <c:pt idx="107">
                  <c:v>4.0544796994138755E-3</c:v>
                </c:pt>
                <c:pt idx="108">
                  <c:v>5.3237466733674077E-3</c:v>
                </c:pt>
                <c:pt idx="109">
                  <c:v>5.1991273724550265E-3</c:v>
                </c:pt>
                <c:pt idx="110">
                  <c:v>4.5575730515670689E-3</c:v>
                </c:pt>
                <c:pt idx="111">
                  <c:v>5.2370973785997275E-3</c:v>
                </c:pt>
                <c:pt idx="112">
                  <c:v>6.0709716513939844E-3</c:v>
                </c:pt>
                <c:pt idx="113">
                  <c:v>4.4537924991012541E-3</c:v>
                </c:pt>
                <c:pt idx="114">
                  <c:v>4.16585658911779E-3</c:v>
                </c:pt>
                <c:pt idx="115">
                  <c:v>5.5403013909218644E-3</c:v>
                </c:pt>
                <c:pt idx="116">
                  <c:v>4.3025576670662523E-3</c:v>
                </c:pt>
                <c:pt idx="117">
                  <c:v>4.858066613962023E-3</c:v>
                </c:pt>
                <c:pt idx="118">
                  <c:v>4.016506501437111E-3</c:v>
                </c:pt>
                <c:pt idx="119">
                  <c:v>4.4817999097125022E-3</c:v>
                </c:pt>
                <c:pt idx="120">
                  <c:v>4.0024902848397326E-3</c:v>
                </c:pt>
                <c:pt idx="121">
                  <c:v>5.2763165561348999E-3</c:v>
                </c:pt>
                <c:pt idx="122">
                  <c:v>4.8968414295792401E-3</c:v>
                </c:pt>
                <c:pt idx="123">
                  <c:v>4.3198781436906367E-3</c:v>
                </c:pt>
                <c:pt idx="124">
                  <c:v>5.1076718047942463E-3</c:v>
                </c:pt>
                <c:pt idx="125">
                  <c:v>6.2899652302085933E-3</c:v>
                </c:pt>
                <c:pt idx="126">
                  <c:v>3.3766224698552286E-3</c:v>
                </c:pt>
                <c:pt idx="127">
                  <c:v>3.6455297682237765E-3</c:v>
                </c:pt>
                <c:pt idx="128">
                  <c:v>4.0178590742634725E-3</c:v>
                </c:pt>
                <c:pt idx="129">
                  <c:v>3.2481784538120726E-3</c:v>
                </c:pt>
                <c:pt idx="130">
                  <c:v>3.7838682709064164E-3</c:v>
                </c:pt>
                <c:pt idx="131">
                  <c:v>4.4912194512354347E-3</c:v>
                </c:pt>
                <c:pt idx="132">
                  <c:v>4.8729198100103928E-3</c:v>
                </c:pt>
                <c:pt idx="133">
                  <c:v>3.8129694061624789E-3</c:v>
                </c:pt>
                <c:pt idx="134">
                  <c:v>5.993625028324105E-3</c:v>
                </c:pt>
                <c:pt idx="135">
                  <c:v>6.0041892161739026E-3</c:v>
                </c:pt>
                <c:pt idx="136">
                  <c:v>4.9449746323880729E-3</c:v>
                </c:pt>
                <c:pt idx="137">
                  <c:v>5.4759706100338925E-3</c:v>
                </c:pt>
                <c:pt idx="138">
                  <c:v>2.8610223986905211E-3</c:v>
                </c:pt>
                <c:pt idx="139">
                  <c:v>3.9402280801095349E-3</c:v>
                </c:pt>
                <c:pt idx="140">
                  <c:v>4.3882098157894288E-3</c:v>
                </c:pt>
                <c:pt idx="141">
                  <c:v>4.329487078912393E-3</c:v>
                </c:pt>
                <c:pt idx="142">
                  <c:v>4.2372222821431618E-3</c:v>
                </c:pt>
                <c:pt idx="143">
                  <c:v>4.1334329948424066E-3</c:v>
                </c:pt>
                <c:pt idx="144">
                  <c:v>3.8999190249675748E-3</c:v>
                </c:pt>
                <c:pt idx="145">
                  <c:v>4.5453441483045559E-3</c:v>
                </c:pt>
                <c:pt idx="146">
                  <c:v>4.2756440075099114E-3</c:v>
                </c:pt>
                <c:pt idx="147">
                  <c:v>3.8242472363419367E-3</c:v>
                </c:pt>
                <c:pt idx="148">
                  <c:v>4.3182003577518962E-3</c:v>
                </c:pt>
                <c:pt idx="149">
                  <c:v>3.9669237931786241E-3</c:v>
                </c:pt>
                <c:pt idx="150">
                  <c:v>3.5580499309299154E-3</c:v>
                </c:pt>
                <c:pt idx="151">
                  <c:v>3.2249240099217749E-3</c:v>
                </c:pt>
                <c:pt idx="152">
                  <c:v>3.7253388800870656E-3</c:v>
                </c:pt>
                <c:pt idx="153">
                  <c:v>5.172520585310451E-3</c:v>
                </c:pt>
                <c:pt idx="154">
                  <c:v>3.668261599059708E-3</c:v>
                </c:pt>
                <c:pt idx="155">
                  <c:v>4.292252910167548E-3</c:v>
                </c:pt>
                <c:pt idx="156">
                  <c:v>4.3419030113635874E-3</c:v>
                </c:pt>
                <c:pt idx="157">
                  <c:v>5.1101050797913161E-3</c:v>
                </c:pt>
                <c:pt idx="158">
                  <c:v>3.9921971008334244E-3</c:v>
                </c:pt>
                <c:pt idx="159">
                  <c:v>6.6284891290816564E-3</c:v>
                </c:pt>
                <c:pt idx="160">
                  <c:v>4.7432481918264196E-3</c:v>
                </c:pt>
                <c:pt idx="161">
                  <c:v>6.0930658585306814E-3</c:v>
                </c:pt>
                <c:pt idx="162">
                  <c:v>4.3585523303102556E-3</c:v>
                </c:pt>
                <c:pt idx="163">
                  <c:v>5.470875067965948E-3</c:v>
                </c:pt>
                <c:pt idx="164">
                  <c:v>5.6155610282379058E-3</c:v>
                </c:pt>
              </c:numCache>
            </c:numRef>
          </c:val>
          <c:smooth val="0"/>
          <c:extLst>
            <c:ext xmlns:c16="http://schemas.microsoft.com/office/drawing/2014/chart" uri="{C3380CC4-5D6E-409C-BE32-E72D297353CC}">
              <c16:uniqueId val="{00000002-223A-448F-BDB9-E21E1583BA64}"/>
            </c:ext>
          </c:extLst>
        </c:ser>
        <c:ser>
          <c:idx val="7"/>
          <c:order val="3"/>
          <c:tx>
            <c:strRef>
              <c:f>work!$X$1</c:f>
              <c:strCache>
                <c:ptCount val="1"/>
                <c:pt idx="0">
                  <c:v>Medicine Park</c:v>
                </c:pt>
              </c:strCache>
            </c:strRef>
          </c:tx>
          <c:spPr>
            <a:ln w="25400" cap="rnd">
              <a:solidFill>
                <a:schemeClr val="accent2">
                  <a:lumMod val="60000"/>
                </a:schemeClr>
              </a:solidFill>
              <a:round/>
            </a:ln>
            <a:effectLst/>
          </c:spPr>
          <c:marker>
            <c:symbol val="none"/>
          </c:marker>
          <c:cat>
            <c:numRef>
              <c:f>work!$O$2:$O$240</c:f>
              <c:numCache>
                <c:formatCode>m/d/yyyy</c:formatCode>
                <c:ptCount val="239"/>
                <c:pt idx="0">
                  <c:v>37408</c:v>
                </c:pt>
                <c:pt idx="1">
                  <c:v>37438</c:v>
                </c:pt>
                <c:pt idx="2">
                  <c:v>37469</c:v>
                </c:pt>
                <c:pt idx="3">
                  <c:v>37500</c:v>
                </c:pt>
                <c:pt idx="4">
                  <c:v>37530</c:v>
                </c:pt>
                <c:pt idx="5">
                  <c:v>37561</c:v>
                </c:pt>
                <c:pt idx="6">
                  <c:v>37591</c:v>
                </c:pt>
                <c:pt idx="7">
                  <c:v>37622</c:v>
                </c:pt>
                <c:pt idx="8">
                  <c:v>37653</c:v>
                </c:pt>
                <c:pt idx="9">
                  <c:v>37681</c:v>
                </c:pt>
                <c:pt idx="10">
                  <c:v>37712</c:v>
                </c:pt>
                <c:pt idx="11">
                  <c:v>37742</c:v>
                </c:pt>
                <c:pt idx="12">
                  <c:v>37773</c:v>
                </c:pt>
                <c:pt idx="13">
                  <c:v>37803</c:v>
                </c:pt>
                <c:pt idx="14">
                  <c:v>37834</c:v>
                </c:pt>
                <c:pt idx="15">
                  <c:v>37865</c:v>
                </c:pt>
                <c:pt idx="16">
                  <c:v>37895</c:v>
                </c:pt>
                <c:pt idx="17">
                  <c:v>37926</c:v>
                </c:pt>
                <c:pt idx="18">
                  <c:v>37956</c:v>
                </c:pt>
                <c:pt idx="19">
                  <c:v>37987</c:v>
                </c:pt>
                <c:pt idx="20">
                  <c:v>38018</c:v>
                </c:pt>
                <c:pt idx="21">
                  <c:v>38047</c:v>
                </c:pt>
                <c:pt idx="22">
                  <c:v>38078</c:v>
                </c:pt>
                <c:pt idx="23">
                  <c:v>38108</c:v>
                </c:pt>
                <c:pt idx="24">
                  <c:v>38139</c:v>
                </c:pt>
                <c:pt idx="25">
                  <c:v>38169</c:v>
                </c:pt>
                <c:pt idx="26">
                  <c:v>38200</c:v>
                </c:pt>
                <c:pt idx="27">
                  <c:v>38231</c:v>
                </c:pt>
                <c:pt idx="28">
                  <c:v>38261</c:v>
                </c:pt>
                <c:pt idx="29">
                  <c:v>38292</c:v>
                </c:pt>
                <c:pt idx="30">
                  <c:v>38322</c:v>
                </c:pt>
                <c:pt idx="31">
                  <c:v>38353</c:v>
                </c:pt>
                <c:pt idx="32">
                  <c:v>38384</c:v>
                </c:pt>
                <c:pt idx="33">
                  <c:v>38412</c:v>
                </c:pt>
                <c:pt idx="34">
                  <c:v>38443</c:v>
                </c:pt>
                <c:pt idx="35">
                  <c:v>38473</c:v>
                </c:pt>
                <c:pt idx="36">
                  <c:v>38504</c:v>
                </c:pt>
                <c:pt idx="37">
                  <c:v>38534</c:v>
                </c:pt>
                <c:pt idx="38">
                  <c:v>38565</c:v>
                </c:pt>
                <c:pt idx="39">
                  <c:v>38596</c:v>
                </c:pt>
                <c:pt idx="40">
                  <c:v>38626</c:v>
                </c:pt>
                <c:pt idx="41">
                  <c:v>38657</c:v>
                </c:pt>
                <c:pt idx="42">
                  <c:v>38687</c:v>
                </c:pt>
                <c:pt idx="43">
                  <c:v>38718</c:v>
                </c:pt>
                <c:pt idx="44">
                  <c:v>38749</c:v>
                </c:pt>
                <c:pt idx="45">
                  <c:v>38777</c:v>
                </c:pt>
                <c:pt idx="46">
                  <c:v>38808</c:v>
                </c:pt>
                <c:pt idx="47">
                  <c:v>38838</c:v>
                </c:pt>
                <c:pt idx="48">
                  <c:v>38869</c:v>
                </c:pt>
                <c:pt idx="49">
                  <c:v>38899</c:v>
                </c:pt>
                <c:pt idx="50">
                  <c:v>38930</c:v>
                </c:pt>
                <c:pt idx="51">
                  <c:v>38961</c:v>
                </c:pt>
                <c:pt idx="52">
                  <c:v>38991</c:v>
                </c:pt>
                <c:pt idx="53">
                  <c:v>39022</c:v>
                </c:pt>
                <c:pt idx="54">
                  <c:v>39052</c:v>
                </c:pt>
                <c:pt idx="55">
                  <c:v>39083</c:v>
                </c:pt>
                <c:pt idx="56">
                  <c:v>39114</c:v>
                </c:pt>
                <c:pt idx="57">
                  <c:v>39142</c:v>
                </c:pt>
                <c:pt idx="58">
                  <c:v>39173</c:v>
                </c:pt>
                <c:pt idx="59">
                  <c:v>39203</c:v>
                </c:pt>
                <c:pt idx="60">
                  <c:v>39234</c:v>
                </c:pt>
                <c:pt idx="61">
                  <c:v>39264</c:v>
                </c:pt>
                <c:pt idx="62">
                  <c:v>39295</c:v>
                </c:pt>
                <c:pt idx="63">
                  <c:v>39326</c:v>
                </c:pt>
                <c:pt idx="64">
                  <c:v>39356</c:v>
                </c:pt>
                <c:pt idx="65">
                  <c:v>39387</c:v>
                </c:pt>
                <c:pt idx="66">
                  <c:v>39417</c:v>
                </c:pt>
                <c:pt idx="67">
                  <c:v>39448</c:v>
                </c:pt>
                <c:pt idx="68">
                  <c:v>39479</c:v>
                </c:pt>
                <c:pt idx="69">
                  <c:v>39508</c:v>
                </c:pt>
                <c:pt idx="70">
                  <c:v>39539</c:v>
                </c:pt>
                <c:pt idx="71">
                  <c:v>39569</c:v>
                </c:pt>
                <c:pt idx="72">
                  <c:v>39600</c:v>
                </c:pt>
                <c:pt idx="73">
                  <c:v>39630</c:v>
                </c:pt>
                <c:pt idx="74">
                  <c:v>39661</c:v>
                </c:pt>
                <c:pt idx="75">
                  <c:v>39692</c:v>
                </c:pt>
                <c:pt idx="76">
                  <c:v>39722</c:v>
                </c:pt>
                <c:pt idx="77">
                  <c:v>39753</c:v>
                </c:pt>
                <c:pt idx="78">
                  <c:v>39783</c:v>
                </c:pt>
                <c:pt idx="79">
                  <c:v>39814</c:v>
                </c:pt>
                <c:pt idx="80">
                  <c:v>39845</c:v>
                </c:pt>
                <c:pt idx="81">
                  <c:v>39873</c:v>
                </c:pt>
                <c:pt idx="82">
                  <c:v>39904</c:v>
                </c:pt>
                <c:pt idx="83">
                  <c:v>39934</c:v>
                </c:pt>
                <c:pt idx="84">
                  <c:v>39965</c:v>
                </c:pt>
                <c:pt idx="85">
                  <c:v>39995</c:v>
                </c:pt>
                <c:pt idx="86">
                  <c:v>40026</c:v>
                </c:pt>
                <c:pt idx="87">
                  <c:v>40057</c:v>
                </c:pt>
                <c:pt idx="88">
                  <c:v>40087</c:v>
                </c:pt>
                <c:pt idx="89">
                  <c:v>40118</c:v>
                </c:pt>
                <c:pt idx="90">
                  <c:v>40148</c:v>
                </c:pt>
                <c:pt idx="91">
                  <c:v>40179</c:v>
                </c:pt>
                <c:pt idx="92">
                  <c:v>40210</c:v>
                </c:pt>
                <c:pt idx="93">
                  <c:v>40238</c:v>
                </c:pt>
                <c:pt idx="94">
                  <c:v>40269</c:v>
                </c:pt>
                <c:pt idx="95">
                  <c:v>40299</c:v>
                </c:pt>
                <c:pt idx="96">
                  <c:v>40330</c:v>
                </c:pt>
                <c:pt idx="97">
                  <c:v>40360</c:v>
                </c:pt>
                <c:pt idx="98">
                  <c:v>40391</c:v>
                </c:pt>
                <c:pt idx="99">
                  <c:v>40422</c:v>
                </c:pt>
                <c:pt idx="100">
                  <c:v>40452</c:v>
                </c:pt>
                <c:pt idx="101">
                  <c:v>40483</c:v>
                </c:pt>
                <c:pt idx="102">
                  <c:v>40513</c:v>
                </c:pt>
                <c:pt idx="103">
                  <c:v>40544</c:v>
                </c:pt>
                <c:pt idx="104">
                  <c:v>40575</c:v>
                </c:pt>
                <c:pt idx="105">
                  <c:v>40603</c:v>
                </c:pt>
                <c:pt idx="106">
                  <c:v>40634</c:v>
                </c:pt>
                <c:pt idx="107">
                  <c:v>40664</c:v>
                </c:pt>
                <c:pt idx="108">
                  <c:v>40695</c:v>
                </c:pt>
                <c:pt idx="109">
                  <c:v>40725</c:v>
                </c:pt>
                <c:pt idx="110">
                  <c:v>40756</c:v>
                </c:pt>
                <c:pt idx="111">
                  <c:v>40787</c:v>
                </c:pt>
                <c:pt idx="112">
                  <c:v>40817</c:v>
                </c:pt>
                <c:pt idx="113">
                  <c:v>40848</c:v>
                </c:pt>
                <c:pt idx="114">
                  <c:v>40878</c:v>
                </c:pt>
                <c:pt idx="115">
                  <c:v>40909</c:v>
                </c:pt>
                <c:pt idx="116">
                  <c:v>40940</c:v>
                </c:pt>
                <c:pt idx="117">
                  <c:v>40969</c:v>
                </c:pt>
                <c:pt idx="118">
                  <c:v>41000</c:v>
                </c:pt>
                <c:pt idx="119">
                  <c:v>41030</c:v>
                </c:pt>
                <c:pt idx="120">
                  <c:v>41061</c:v>
                </c:pt>
                <c:pt idx="121">
                  <c:v>41091</c:v>
                </c:pt>
                <c:pt idx="122">
                  <c:v>41122</c:v>
                </c:pt>
                <c:pt idx="123">
                  <c:v>41153</c:v>
                </c:pt>
                <c:pt idx="124">
                  <c:v>41183</c:v>
                </c:pt>
                <c:pt idx="125">
                  <c:v>41214</c:v>
                </c:pt>
                <c:pt idx="126">
                  <c:v>41244</c:v>
                </c:pt>
                <c:pt idx="127">
                  <c:v>41275</c:v>
                </c:pt>
                <c:pt idx="128">
                  <c:v>41306</c:v>
                </c:pt>
                <c:pt idx="129">
                  <c:v>41334</c:v>
                </c:pt>
                <c:pt idx="130">
                  <c:v>41365</c:v>
                </c:pt>
                <c:pt idx="131">
                  <c:v>41395</c:v>
                </c:pt>
                <c:pt idx="132">
                  <c:v>41426</c:v>
                </c:pt>
                <c:pt idx="133">
                  <c:v>41456</c:v>
                </c:pt>
                <c:pt idx="134">
                  <c:v>41487</c:v>
                </c:pt>
                <c:pt idx="135">
                  <c:v>41518</c:v>
                </c:pt>
                <c:pt idx="136">
                  <c:v>41548</c:v>
                </c:pt>
                <c:pt idx="137">
                  <c:v>41579</c:v>
                </c:pt>
                <c:pt idx="138">
                  <c:v>41609</c:v>
                </c:pt>
                <c:pt idx="139">
                  <c:v>41640</c:v>
                </c:pt>
                <c:pt idx="140">
                  <c:v>41671</c:v>
                </c:pt>
                <c:pt idx="141">
                  <c:v>41699</c:v>
                </c:pt>
                <c:pt idx="142">
                  <c:v>41730</c:v>
                </c:pt>
                <c:pt idx="143">
                  <c:v>41760</c:v>
                </c:pt>
                <c:pt idx="144">
                  <c:v>41791</c:v>
                </c:pt>
                <c:pt idx="145">
                  <c:v>41821</c:v>
                </c:pt>
                <c:pt idx="146">
                  <c:v>41852</c:v>
                </c:pt>
                <c:pt idx="147">
                  <c:v>41883</c:v>
                </c:pt>
                <c:pt idx="148">
                  <c:v>41913</c:v>
                </c:pt>
                <c:pt idx="149">
                  <c:v>41944</c:v>
                </c:pt>
                <c:pt idx="150">
                  <c:v>41974</c:v>
                </c:pt>
                <c:pt idx="151">
                  <c:v>42005</c:v>
                </c:pt>
                <c:pt idx="152">
                  <c:v>42036</c:v>
                </c:pt>
                <c:pt idx="153">
                  <c:v>42064</c:v>
                </c:pt>
                <c:pt idx="154">
                  <c:v>42095</c:v>
                </c:pt>
                <c:pt idx="155">
                  <c:v>42125</c:v>
                </c:pt>
                <c:pt idx="156">
                  <c:v>42156</c:v>
                </c:pt>
                <c:pt idx="157">
                  <c:v>42186</c:v>
                </c:pt>
                <c:pt idx="158">
                  <c:v>42217</c:v>
                </c:pt>
                <c:pt idx="159">
                  <c:v>42248</c:v>
                </c:pt>
                <c:pt idx="160">
                  <c:v>42278</c:v>
                </c:pt>
                <c:pt idx="161">
                  <c:v>42309</c:v>
                </c:pt>
                <c:pt idx="162">
                  <c:v>42339</c:v>
                </c:pt>
                <c:pt idx="163">
                  <c:v>42370</c:v>
                </c:pt>
                <c:pt idx="164">
                  <c:v>42401</c:v>
                </c:pt>
              </c:numCache>
            </c:numRef>
          </c:cat>
          <c:val>
            <c:numRef>
              <c:f>work!$X$2:$X$240</c:f>
              <c:numCache>
                <c:formatCode>0.0%</c:formatCode>
                <c:ptCount val="239"/>
                <c:pt idx="0">
                  <c:v>4.1019468414377957E-3</c:v>
                </c:pt>
                <c:pt idx="1">
                  <c:v>5.735415975721473E-3</c:v>
                </c:pt>
                <c:pt idx="2">
                  <c:v>4.5055940493090906E-3</c:v>
                </c:pt>
                <c:pt idx="3">
                  <c:v>4.9173867799354991E-3</c:v>
                </c:pt>
                <c:pt idx="4">
                  <c:v>4.5433018844680696E-3</c:v>
                </c:pt>
                <c:pt idx="5">
                  <c:v>3.6922962967950077E-3</c:v>
                </c:pt>
                <c:pt idx="6">
                  <c:v>3.8477108057134871E-3</c:v>
                </c:pt>
                <c:pt idx="7">
                  <c:v>3.1449528165957787E-3</c:v>
                </c:pt>
                <c:pt idx="8">
                  <c:v>4.1084559335170922E-3</c:v>
                </c:pt>
                <c:pt idx="9">
                  <c:v>3.4600298941465076E-3</c:v>
                </c:pt>
                <c:pt idx="10">
                  <c:v>4.2847928635364047E-3</c:v>
                </c:pt>
                <c:pt idx="11">
                  <c:v>4.3996608193755237E-3</c:v>
                </c:pt>
                <c:pt idx="12">
                  <c:v>4.1093580633094675E-3</c:v>
                </c:pt>
                <c:pt idx="13">
                  <c:v>4.2907425970514813E-3</c:v>
                </c:pt>
                <c:pt idx="14">
                  <c:v>4.458015122107627E-3</c:v>
                </c:pt>
                <c:pt idx="15">
                  <c:v>3.5248390790953285E-3</c:v>
                </c:pt>
                <c:pt idx="16">
                  <c:v>3.9294853576025707E-3</c:v>
                </c:pt>
                <c:pt idx="17">
                  <c:v>3.8651045460125874E-3</c:v>
                </c:pt>
                <c:pt idx="18">
                  <c:v>3.260439259201432E-3</c:v>
                </c:pt>
                <c:pt idx="19">
                  <c:v>2.6643057547689562E-3</c:v>
                </c:pt>
                <c:pt idx="20">
                  <c:v>3.4885695321261135E-3</c:v>
                </c:pt>
                <c:pt idx="21">
                  <c:v>2.9169456541310924E-3</c:v>
                </c:pt>
                <c:pt idx="22">
                  <c:v>4.2263391751897932E-3</c:v>
                </c:pt>
                <c:pt idx="23">
                  <c:v>4.2463113967286664E-3</c:v>
                </c:pt>
                <c:pt idx="24">
                  <c:v>5.3368318941084316E-3</c:v>
                </c:pt>
                <c:pt idx="25">
                  <c:v>4.5268816387267919E-3</c:v>
                </c:pt>
                <c:pt idx="26">
                  <c:v>4.7677800963383376E-3</c:v>
                </c:pt>
                <c:pt idx="27">
                  <c:v>4.498375491063516E-3</c:v>
                </c:pt>
                <c:pt idx="28">
                  <c:v>5.0621037637300905E-3</c:v>
                </c:pt>
                <c:pt idx="29">
                  <c:v>3.4932725361370904E-3</c:v>
                </c:pt>
                <c:pt idx="30">
                  <c:v>3.7613639525226929E-3</c:v>
                </c:pt>
                <c:pt idx="31">
                  <c:v>4.1329930741309164E-3</c:v>
                </c:pt>
                <c:pt idx="32">
                  <c:v>3.0517762661425611E-3</c:v>
                </c:pt>
                <c:pt idx="33">
                  <c:v>3.6998937435373477E-3</c:v>
                </c:pt>
                <c:pt idx="34">
                  <c:v>4.4319320544536763E-3</c:v>
                </c:pt>
                <c:pt idx="35">
                  <c:v>4.4583440362356607E-3</c:v>
                </c:pt>
                <c:pt idx="36">
                  <c:v>5.3264091417517638E-3</c:v>
                </c:pt>
                <c:pt idx="37">
                  <c:v>6.7938031212927625E-3</c:v>
                </c:pt>
                <c:pt idx="38">
                  <c:v>6.7827108051317633E-3</c:v>
                </c:pt>
                <c:pt idx="39">
                  <c:v>6.3235983185610037E-3</c:v>
                </c:pt>
                <c:pt idx="40">
                  <c:v>4.642770230822906E-3</c:v>
                </c:pt>
                <c:pt idx="41">
                  <c:v>6.1361800263007842E-3</c:v>
                </c:pt>
                <c:pt idx="42">
                  <c:v>4.4953584361614209E-3</c:v>
                </c:pt>
                <c:pt idx="43">
                  <c:v>4.9020985198995424E-3</c:v>
                </c:pt>
                <c:pt idx="44">
                  <c:v>3.9084699774083187E-3</c:v>
                </c:pt>
                <c:pt idx="45">
                  <c:v>4.5740934892909866E-3</c:v>
                </c:pt>
                <c:pt idx="46">
                  <c:v>5.4033093866372034E-3</c:v>
                </c:pt>
                <c:pt idx="47">
                  <c:v>5.5100276693924206E-3</c:v>
                </c:pt>
                <c:pt idx="48">
                  <c:v>7.6644456799782297E-3</c:v>
                </c:pt>
                <c:pt idx="49">
                  <c:v>5.7996325438932775E-3</c:v>
                </c:pt>
                <c:pt idx="50">
                  <c:v>6.6583857075290052E-3</c:v>
                </c:pt>
                <c:pt idx="51">
                  <c:v>4.9358913348200775E-3</c:v>
                </c:pt>
                <c:pt idx="52">
                  <c:v>5.8643596910174902E-3</c:v>
                </c:pt>
                <c:pt idx="53">
                  <c:v>6.0670978832179394E-3</c:v>
                </c:pt>
                <c:pt idx="54">
                  <c:v>3.9298288640316542E-3</c:v>
                </c:pt>
                <c:pt idx="55">
                  <c:v>4.2802031407620034E-3</c:v>
                </c:pt>
                <c:pt idx="56">
                  <c:v>3.965944812394177E-3</c:v>
                </c:pt>
                <c:pt idx="57">
                  <c:v>5.1453636180661582E-3</c:v>
                </c:pt>
                <c:pt idx="58">
                  <c:v>5.3703935275261081E-3</c:v>
                </c:pt>
                <c:pt idx="59">
                  <c:v>5.8008466388024798E-3</c:v>
                </c:pt>
                <c:pt idx="60">
                  <c:v>6.0108418652860471E-3</c:v>
                </c:pt>
                <c:pt idx="61">
                  <c:v>6.181214541625092E-3</c:v>
                </c:pt>
                <c:pt idx="62">
                  <c:v>6.1350345506228435E-3</c:v>
                </c:pt>
                <c:pt idx="63">
                  <c:v>5.8119398094734253E-3</c:v>
                </c:pt>
                <c:pt idx="64">
                  <c:v>6.781241464147685E-3</c:v>
                </c:pt>
                <c:pt idx="65">
                  <c:v>6.3908098542834434E-3</c:v>
                </c:pt>
                <c:pt idx="66">
                  <c:v>4.2959776257325485E-3</c:v>
                </c:pt>
                <c:pt idx="67">
                  <c:v>4.2148613951510224E-3</c:v>
                </c:pt>
                <c:pt idx="68">
                  <c:v>5.1354622952691784E-3</c:v>
                </c:pt>
                <c:pt idx="69">
                  <c:v>4.7373373689114122E-3</c:v>
                </c:pt>
                <c:pt idx="70">
                  <c:v>6.1992535179457029E-3</c:v>
                </c:pt>
                <c:pt idx="71">
                  <c:v>8.0596385403097978E-3</c:v>
                </c:pt>
                <c:pt idx="72">
                  <c:v>7.4932647772271051E-3</c:v>
                </c:pt>
                <c:pt idx="73">
                  <c:v>8.9433567195484048E-3</c:v>
                </c:pt>
                <c:pt idx="74">
                  <c:v>8.862375741788716E-3</c:v>
                </c:pt>
                <c:pt idx="75">
                  <c:v>7.358210513589908E-3</c:v>
                </c:pt>
                <c:pt idx="76">
                  <c:v>7.957163707112587E-3</c:v>
                </c:pt>
                <c:pt idx="77">
                  <c:v>6.7314768744100896E-3</c:v>
                </c:pt>
                <c:pt idx="78">
                  <c:v>5.7425405063863972E-3</c:v>
                </c:pt>
                <c:pt idx="79">
                  <c:v>7.5880946035039084E-3</c:v>
                </c:pt>
                <c:pt idx="80">
                  <c:v>4.8825469747077136E-3</c:v>
                </c:pt>
                <c:pt idx="81">
                  <c:v>7.1995134380440405E-3</c:v>
                </c:pt>
                <c:pt idx="82">
                  <c:v>7.6866094119827106E-3</c:v>
                </c:pt>
                <c:pt idx="83">
                  <c:v>6.5484878915034661E-3</c:v>
                </c:pt>
                <c:pt idx="84">
                  <c:v>8.449592092844644E-3</c:v>
                </c:pt>
                <c:pt idx="85">
                  <c:v>8.3575725293348856E-3</c:v>
                </c:pt>
                <c:pt idx="86">
                  <c:v>7.7701694329589781E-3</c:v>
                </c:pt>
                <c:pt idx="87">
                  <c:v>7.944934585276453E-3</c:v>
                </c:pt>
                <c:pt idx="88">
                  <c:v>8.221053352320493E-3</c:v>
                </c:pt>
                <c:pt idx="89">
                  <c:v>7.1030277080848065E-3</c:v>
                </c:pt>
                <c:pt idx="90">
                  <c:v>5.8702867723011672E-3</c:v>
                </c:pt>
                <c:pt idx="91">
                  <c:v>5.8253317301473033E-3</c:v>
                </c:pt>
                <c:pt idx="92">
                  <c:v>5.2315905404349211E-3</c:v>
                </c:pt>
                <c:pt idx="93">
                  <c:v>6.2101552075642281E-3</c:v>
                </c:pt>
                <c:pt idx="94">
                  <c:v>7.3577772234874154E-3</c:v>
                </c:pt>
                <c:pt idx="95">
                  <c:v>6.6656492185112491E-3</c:v>
                </c:pt>
                <c:pt idx="96">
                  <c:v>9.6052457369830736E-3</c:v>
                </c:pt>
                <c:pt idx="97">
                  <c:v>8.7858581458254668E-3</c:v>
                </c:pt>
                <c:pt idx="98">
                  <c:v>8.4297751735869352E-3</c:v>
                </c:pt>
                <c:pt idx="99">
                  <c:v>7.7360674723291317E-3</c:v>
                </c:pt>
                <c:pt idx="100">
                  <c:v>8.331643794052981E-3</c:v>
                </c:pt>
                <c:pt idx="101">
                  <c:v>7.8347233328122795E-3</c:v>
                </c:pt>
                <c:pt idx="102">
                  <c:v>6.5808997113997875E-3</c:v>
                </c:pt>
                <c:pt idx="103">
                  <c:v>7.035203237691052E-3</c:v>
                </c:pt>
                <c:pt idx="104">
                  <c:v>6.234546639502344E-3</c:v>
                </c:pt>
                <c:pt idx="105">
                  <c:v>7.6700577658148283E-3</c:v>
                </c:pt>
                <c:pt idx="106">
                  <c:v>1.025189740983252E-2</c:v>
                </c:pt>
                <c:pt idx="107">
                  <c:v>8.0065430428138632E-3</c:v>
                </c:pt>
                <c:pt idx="108">
                  <c:v>9.4190742464952907E-3</c:v>
                </c:pt>
                <c:pt idx="109">
                  <c:v>1.206772843405818E-2</c:v>
                </c:pt>
                <c:pt idx="110">
                  <c:v>1.1437939549473773E-2</c:v>
                </c:pt>
                <c:pt idx="111">
                  <c:v>1.0513104816797209E-2</c:v>
                </c:pt>
                <c:pt idx="112">
                  <c:v>7.9400265824516782E-3</c:v>
                </c:pt>
                <c:pt idx="113">
                  <c:v>1.3100131620105065E-2</c:v>
                </c:pt>
                <c:pt idx="114">
                  <c:v>6.0749146136306019E-3</c:v>
                </c:pt>
                <c:pt idx="115">
                  <c:v>6.2739829870071167E-3</c:v>
                </c:pt>
                <c:pt idx="116">
                  <c:v>7.5261547124065818E-3</c:v>
                </c:pt>
                <c:pt idx="117">
                  <c:v>7.6926914592117699E-3</c:v>
                </c:pt>
                <c:pt idx="118">
                  <c:v>9.4902083089267019E-3</c:v>
                </c:pt>
                <c:pt idx="119">
                  <c:v>8.5516577570993214E-3</c:v>
                </c:pt>
                <c:pt idx="120">
                  <c:v>1.2051983279128946E-2</c:v>
                </c:pt>
                <c:pt idx="121">
                  <c:v>1.0959480737686569E-2</c:v>
                </c:pt>
                <c:pt idx="122">
                  <c:v>1.1801068673502356E-2</c:v>
                </c:pt>
                <c:pt idx="123">
                  <c:v>9.6265685609122856E-3</c:v>
                </c:pt>
                <c:pt idx="124">
                  <c:v>9.7319492060542623E-3</c:v>
                </c:pt>
                <c:pt idx="125">
                  <c:v>8.7389548191233613E-3</c:v>
                </c:pt>
                <c:pt idx="126">
                  <c:v>7.4639370033801012E-3</c:v>
                </c:pt>
                <c:pt idx="127">
                  <c:v>7.1033601645274962E-3</c:v>
                </c:pt>
                <c:pt idx="128">
                  <c:v>8.7578377127299784E-3</c:v>
                </c:pt>
                <c:pt idx="129">
                  <c:v>7.7813060041893875E-3</c:v>
                </c:pt>
                <c:pt idx="130">
                  <c:v>1.0012041136631854E-2</c:v>
                </c:pt>
                <c:pt idx="131">
                  <c:v>9.2795465952864604E-3</c:v>
                </c:pt>
                <c:pt idx="132">
                  <c:v>1.1859932432136773E-2</c:v>
                </c:pt>
                <c:pt idx="133">
                  <c:v>1.0612420216023793E-2</c:v>
                </c:pt>
                <c:pt idx="134">
                  <c:v>1.0123932872020524E-2</c:v>
                </c:pt>
                <c:pt idx="135">
                  <c:v>1.0723828497507774E-2</c:v>
                </c:pt>
                <c:pt idx="136">
                  <c:v>8.3488348462902942E-3</c:v>
                </c:pt>
                <c:pt idx="137">
                  <c:v>6.9295608200688743E-3</c:v>
                </c:pt>
                <c:pt idx="138">
                  <c:v>7.1036667542855991E-3</c:v>
                </c:pt>
                <c:pt idx="139">
                  <c:v>6.5581421978214904E-3</c:v>
                </c:pt>
                <c:pt idx="140">
                  <c:v>7.4241744990513137E-3</c:v>
                </c:pt>
                <c:pt idx="141">
                  <c:v>9.0018361372524308E-3</c:v>
                </c:pt>
                <c:pt idx="142">
                  <c:v>9.1235438396401261E-3</c:v>
                </c:pt>
                <c:pt idx="143">
                  <c:v>9.6282260871192807E-3</c:v>
                </c:pt>
                <c:pt idx="144">
                  <c:v>1.0378152744558916E-2</c:v>
                </c:pt>
                <c:pt idx="145">
                  <c:v>1.0748004769909362E-2</c:v>
                </c:pt>
                <c:pt idx="146">
                  <c:v>1.0263441334695908E-2</c:v>
                </c:pt>
                <c:pt idx="147">
                  <c:v>9.3748613260873515E-3</c:v>
                </c:pt>
                <c:pt idx="148">
                  <c:v>9.9650091095005479E-3</c:v>
                </c:pt>
                <c:pt idx="149">
                  <c:v>7.8802922575225681E-3</c:v>
                </c:pt>
                <c:pt idx="150">
                  <c:v>6.6315621349396208E-3</c:v>
                </c:pt>
                <c:pt idx="151">
                  <c:v>7.0528404499353228E-3</c:v>
                </c:pt>
                <c:pt idx="152">
                  <c:v>7.1103163654496274E-3</c:v>
                </c:pt>
                <c:pt idx="153">
                  <c:v>6.6005026107006926E-3</c:v>
                </c:pt>
                <c:pt idx="154">
                  <c:v>7.7821153626049635E-3</c:v>
                </c:pt>
                <c:pt idx="155">
                  <c:v>7.406860623793525E-3</c:v>
                </c:pt>
                <c:pt idx="156">
                  <c:v>8.4904362865007611E-3</c:v>
                </c:pt>
                <c:pt idx="157">
                  <c:v>9.063099837704711E-3</c:v>
                </c:pt>
                <c:pt idx="158">
                  <c:v>9.450491341930654E-3</c:v>
                </c:pt>
                <c:pt idx="159">
                  <c:v>9.3591572537861153E-3</c:v>
                </c:pt>
                <c:pt idx="160">
                  <c:v>9.7195881964660894E-3</c:v>
                </c:pt>
                <c:pt idx="161">
                  <c:v>7.9298960286469326E-3</c:v>
                </c:pt>
                <c:pt idx="162">
                  <c:v>6.566103851698952E-3</c:v>
                </c:pt>
                <c:pt idx="163">
                  <c:v>6.9673409106229918E-3</c:v>
                </c:pt>
                <c:pt idx="164">
                  <c:v>7.3160783210744996E-3</c:v>
                </c:pt>
              </c:numCache>
            </c:numRef>
          </c:val>
          <c:smooth val="0"/>
          <c:extLst>
            <c:ext xmlns:c16="http://schemas.microsoft.com/office/drawing/2014/chart" uri="{C3380CC4-5D6E-409C-BE32-E72D297353CC}">
              <c16:uniqueId val="{00000003-223A-448F-BDB9-E21E1583BA64}"/>
            </c:ext>
          </c:extLst>
        </c:ser>
        <c:dLbls>
          <c:showLegendKey val="0"/>
          <c:showVal val="0"/>
          <c:showCatName val="0"/>
          <c:showSerName val="0"/>
          <c:showPercent val="0"/>
          <c:showBubbleSize val="0"/>
        </c:dLbls>
        <c:smooth val="0"/>
        <c:axId val="1149419327"/>
        <c:axId val="1149411423"/>
      </c:lineChart>
      <c:dateAx>
        <c:axId val="1149419327"/>
        <c:scaling>
          <c:orientation val="minMax"/>
          <c:max val="42735"/>
          <c:min val="37257"/>
        </c:scaling>
        <c:delete val="0"/>
        <c:axPos val="b"/>
        <c:numFmt formatCode="yy" sourceLinked="0"/>
        <c:majorTickMark val="cross"/>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49411423"/>
        <c:crosses val="autoZero"/>
        <c:auto val="1"/>
        <c:lblOffset val="100"/>
        <c:baseTimeUnit val="months"/>
        <c:majorUnit val="12"/>
        <c:majorTimeUnit val="months"/>
      </c:dateAx>
      <c:valAx>
        <c:axId val="1149411423"/>
        <c:scaling>
          <c:orientation val="minMax"/>
          <c:max val="3.5000000000000003E-2"/>
        </c:scaling>
        <c:delete val="0"/>
        <c:axPos val="l"/>
        <c:majorGridlines>
          <c:spPr>
            <a:ln w="9525" cap="flat" cmpd="sng" algn="ctr">
              <a:solidFill>
                <a:schemeClr val="tx1">
                  <a:lumMod val="15000"/>
                  <a:lumOff val="85000"/>
                </a:schemeClr>
              </a:solidFill>
              <a:prstDash val="sysDash"/>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49419327"/>
        <c:crosses val="autoZero"/>
        <c:crossBetween val="between"/>
      </c:valAx>
      <c:spPr>
        <a:solidFill>
          <a:schemeClr val="bg1">
            <a:lumMod val="95000"/>
          </a:schemeClr>
        </a:solidFill>
        <a:ln>
          <a:solidFill>
            <a:schemeClr val="bg1">
              <a:lumMod val="65000"/>
            </a:schemeClr>
          </a:solidFill>
        </a:ln>
        <a:effectLst/>
      </c:spPr>
    </c:plotArea>
    <c:legend>
      <c:legendPos val="b"/>
      <c:layout>
        <c:manualLayout>
          <c:xMode val="edge"/>
          <c:yMode val="edge"/>
          <c:x val="0.2132460103051218"/>
          <c:y val="6.3770529401571102E-2"/>
          <c:w val="0.26734335754659078"/>
          <c:h val="0.2823764692456921"/>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61592300962382E-2"/>
          <c:y val="3.6514876199915565E-2"/>
          <c:w val="0.87094686359123152"/>
          <c:h val="0.86441311968871026"/>
        </c:manualLayout>
      </c:layout>
      <c:lineChart>
        <c:grouping val="standard"/>
        <c:varyColors val="0"/>
        <c:ser>
          <c:idx val="1"/>
          <c:order val="0"/>
          <c:tx>
            <c:strRef>
              <c:f>work!$Q$1</c:f>
              <c:strCache>
                <c:ptCount val="1"/>
                <c:pt idx="0">
                  <c:v>Chattanooga</c:v>
                </c:pt>
              </c:strCache>
            </c:strRef>
          </c:tx>
          <c:spPr>
            <a:ln w="25400" cap="rnd">
              <a:solidFill>
                <a:schemeClr val="accent5"/>
              </a:solidFill>
              <a:round/>
            </a:ln>
            <a:effectLst/>
          </c:spPr>
          <c:marker>
            <c:symbol val="none"/>
          </c:marker>
          <c:cat>
            <c:numRef>
              <c:f>work!$O$2:$O$240</c:f>
              <c:numCache>
                <c:formatCode>m/d/yyyy</c:formatCode>
                <c:ptCount val="239"/>
                <c:pt idx="0">
                  <c:v>37408</c:v>
                </c:pt>
                <c:pt idx="1">
                  <c:v>37438</c:v>
                </c:pt>
                <c:pt idx="2">
                  <c:v>37469</c:v>
                </c:pt>
                <c:pt idx="3">
                  <c:v>37500</c:v>
                </c:pt>
                <c:pt idx="4">
                  <c:v>37530</c:v>
                </c:pt>
                <c:pt idx="5">
                  <c:v>37561</c:v>
                </c:pt>
                <c:pt idx="6">
                  <c:v>37591</c:v>
                </c:pt>
                <c:pt idx="7">
                  <c:v>37622</c:v>
                </c:pt>
                <c:pt idx="8">
                  <c:v>37653</c:v>
                </c:pt>
                <c:pt idx="9">
                  <c:v>37681</c:v>
                </c:pt>
                <c:pt idx="10">
                  <c:v>37712</c:v>
                </c:pt>
                <c:pt idx="11">
                  <c:v>37742</c:v>
                </c:pt>
                <c:pt idx="12">
                  <c:v>37773</c:v>
                </c:pt>
                <c:pt idx="13">
                  <c:v>37803</c:v>
                </c:pt>
                <c:pt idx="14">
                  <c:v>37834</c:v>
                </c:pt>
                <c:pt idx="15">
                  <c:v>37865</c:v>
                </c:pt>
                <c:pt idx="16">
                  <c:v>37895</c:v>
                </c:pt>
                <c:pt idx="17">
                  <c:v>37926</c:v>
                </c:pt>
                <c:pt idx="18">
                  <c:v>37956</c:v>
                </c:pt>
                <c:pt idx="19">
                  <c:v>37987</c:v>
                </c:pt>
                <c:pt idx="20">
                  <c:v>38018</c:v>
                </c:pt>
                <c:pt idx="21">
                  <c:v>38047</c:v>
                </c:pt>
                <c:pt idx="22">
                  <c:v>38078</c:v>
                </c:pt>
                <c:pt idx="23">
                  <c:v>38108</c:v>
                </c:pt>
                <c:pt idx="24">
                  <c:v>38139</c:v>
                </c:pt>
                <c:pt idx="25">
                  <c:v>38169</c:v>
                </c:pt>
                <c:pt idx="26">
                  <c:v>38200</c:v>
                </c:pt>
                <c:pt idx="27">
                  <c:v>38231</c:v>
                </c:pt>
                <c:pt idx="28">
                  <c:v>38261</c:v>
                </c:pt>
                <c:pt idx="29">
                  <c:v>38292</c:v>
                </c:pt>
                <c:pt idx="30">
                  <c:v>38322</c:v>
                </c:pt>
                <c:pt idx="31">
                  <c:v>38353</c:v>
                </c:pt>
                <c:pt idx="32">
                  <c:v>38384</c:v>
                </c:pt>
                <c:pt idx="33">
                  <c:v>38412</c:v>
                </c:pt>
                <c:pt idx="34">
                  <c:v>38443</c:v>
                </c:pt>
                <c:pt idx="35">
                  <c:v>38473</c:v>
                </c:pt>
                <c:pt idx="36">
                  <c:v>38504</c:v>
                </c:pt>
                <c:pt idx="37">
                  <c:v>38534</c:v>
                </c:pt>
                <c:pt idx="38">
                  <c:v>38565</c:v>
                </c:pt>
                <c:pt idx="39">
                  <c:v>38596</c:v>
                </c:pt>
                <c:pt idx="40">
                  <c:v>38626</c:v>
                </c:pt>
                <c:pt idx="41">
                  <c:v>38657</c:v>
                </c:pt>
                <c:pt idx="42">
                  <c:v>38687</c:v>
                </c:pt>
                <c:pt idx="43">
                  <c:v>38718</c:v>
                </c:pt>
                <c:pt idx="44">
                  <c:v>38749</c:v>
                </c:pt>
                <c:pt idx="45">
                  <c:v>38777</c:v>
                </c:pt>
                <c:pt idx="46">
                  <c:v>38808</c:v>
                </c:pt>
                <c:pt idx="47">
                  <c:v>38838</c:v>
                </c:pt>
                <c:pt idx="48">
                  <c:v>38869</c:v>
                </c:pt>
                <c:pt idx="49">
                  <c:v>38899</c:v>
                </c:pt>
                <c:pt idx="50">
                  <c:v>38930</c:v>
                </c:pt>
                <c:pt idx="51">
                  <c:v>38961</c:v>
                </c:pt>
                <c:pt idx="52">
                  <c:v>38991</c:v>
                </c:pt>
                <c:pt idx="53">
                  <c:v>39022</c:v>
                </c:pt>
                <c:pt idx="54">
                  <c:v>39052</c:v>
                </c:pt>
                <c:pt idx="55">
                  <c:v>39083</c:v>
                </c:pt>
                <c:pt idx="56">
                  <c:v>39114</c:v>
                </c:pt>
                <c:pt idx="57">
                  <c:v>39142</c:v>
                </c:pt>
                <c:pt idx="58">
                  <c:v>39173</c:v>
                </c:pt>
                <c:pt idx="59">
                  <c:v>39203</c:v>
                </c:pt>
                <c:pt idx="60">
                  <c:v>39234</c:v>
                </c:pt>
                <c:pt idx="61">
                  <c:v>39264</c:v>
                </c:pt>
                <c:pt idx="62">
                  <c:v>39295</c:v>
                </c:pt>
                <c:pt idx="63">
                  <c:v>39326</c:v>
                </c:pt>
                <c:pt idx="64">
                  <c:v>39356</c:v>
                </c:pt>
                <c:pt idx="65">
                  <c:v>39387</c:v>
                </c:pt>
                <c:pt idx="66">
                  <c:v>39417</c:v>
                </c:pt>
                <c:pt idx="67">
                  <c:v>39448</c:v>
                </c:pt>
                <c:pt idx="68">
                  <c:v>39479</c:v>
                </c:pt>
                <c:pt idx="69">
                  <c:v>39508</c:v>
                </c:pt>
                <c:pt idx="70">
                  <c:v>39539</c:v>
                </c:pt>
                <c:pt idx="71">
                  <c:v>39569</c:v>
                </c:pt>
                <c:pt idx="72">
                  <c:v>39600</c:v>
                </c:pt>
                <c:pt idx="73">
                  <c:v>39630</c:v>
                </c:pt>
                <c:pt idx="74">
                  <c:v>39661</c:v>
                </c:pt>
                <c:pt idx="75">
                  <c:v>39692</c:v>
                </c:pt>
                <c:pt idx="76">
                  <c:v>39722</c:v>
                </c:pt>
                <c:pt idx="77">
                  <c:v>39753</c:v>
                </c:pt>
                <c:pt idx="78">
                  <c:v>39783</c:v>
                </c:pt>
                <c:pt idx="79">
                  <c:v>39814</c:v>
                </c:pt>
                <c:pt idx="80">
                  <c:v>39845</c:v>
                </c:pt>
                <c:pt idx="81">
                  <c:v>39873</c:v>
                </c:pt>
                <c:pt idx="82">
                  <c:v>39904</c:v>
                </c:pt>
                <c:pt idx="83">
                  <c:v>39934</c:v>
                </c:pt>
                <c:pt idx="84">
                  <c:v>39965</c:v>
                </c:pt>
                <c:pt idx="85">
                  <c:v>39995</c:v>
                </c:pt>
                <c:pt idx="86">
                  <c:v>40026</c:v>
                </c:pt>
                <c:pt idx="87">
                  <c:v>40057</c:v>
                </c:pt>
                <c:pt idx="88">
                  <c:v>40087</c:v>
                </c:pt>
                <c:pt idx="89">
                  <c:v>40118</c:v>
                </c:pt>
                <c:pt idx="90">
                  <c:v>40148</c:v>
                </c:pt>
                <c:pt idx="91">
                  <c:v>40179</c:v>
                </c:pt>
                <c:pt idx="92">
                  <c:v>40210</c:v>
                </c:pt>
                <c:pt idx="93">
                  <c:v>40238</c:v>
                </c:pt>
                <c:pt idx="94">
                  <c:v>40269</c:v>
                </c:pt>
                <c:pt idx="95">
                  <c:v>40299</c:v>
                </c:pt>
                <c:pt idx="96">
                  <c:v>40330</c:v>
                </c:pt>
                <c:pt idx="97">
                  <c:v>40360</c:v>
                </c:pt>
                <c:pt idx="98">
                  <c:v>40391</c:v>
                </c:pt>
                <c:pt idx="99">
                  <c:v>40422</c:v>
                </c:pt>
                <c:pt idx="100">
                  <c:v>40452</c:v>
                </c:pt>
                <c:pt idx="101">
                  <c:v>40483</c:v>
                </c:pt>
                <c:pt idx="102">
                  <c:v>40513</c:v>
                </c:pt>
                <c:pt idx="103">
                  <c:v>40544</c:v>
                </c:pt>
                <c:pt idx="104">
                  <c:v>40575</c:v>
                </c:pt>
                <c:pt idx="105">
                  <c:v>40603</c:v>
                </c:pt>
                <c:pt idx="106">
                  <c:v>40634</c:v>
                </c:pt>
                <c:pt idx="107">
                  <c:v>40664</c:v>
                </c:pt>
                <c:pt idx="108">
                  <c:v>40695</c:v>
                </c:pt>
                <c:pt idx="109">
                  <c:v>40725</c:v>
                </c:pt>
                <c:pt idx="110">
                  <c:v>40756</c:v>
                </c:pt>
                <c:pt idx="111">
                  <c:v>40787</c:v>
                </c:pt>
                <c:pt idx="112">
                  <c:v>40817</c:v>
                </c:pt>
                <c:pt idx="113">
                  <c:v>40848</c:v>
                </c:pt>
                <c:pt idx="114">
                  <c:v>40878</c:v>
                </c:pt>
                <c:pt idx="115">
                  <c:v>40909</c:v>
                </c:pt>
                <c:pt idx="116">
                  <c:v>40940</c:v>
                </c:pt>
                <c:pt idx="117">
                  <c:v>40969</c:v>
                </c:pt>
                <c:pt idx="118">
                  <c:v>41000</c:v>
                </c:pt>
                <c:pt idx="119">
                  <c:v>41030</c:v>
                </c:pt>
                <c:pt idx="120">
                  <c:v>41061</c:v>
                </c:pt>
                <c:pt idx="121">
                  <c:v>41091</c:v>
                </c:pt>
                <c:pt idx="122">
                  <c:v>41122</c:v>
                </c:pt>
                <c:pt idx="123">
                  <c:v>41153</c:v>
                </c:pt>
                <c:pt idx="124">
                  <c:v>41183</c:v>
                </c:pt>
                <c:pt idx="125">
                  <c:v>41214</c:v>
                </c:pt>
                <c:pt idx="126">
                  <c:v>41244</c:v>
                </c:pt>
                <c:pt idx="127">
                  <c:v>41275</c:v>
                </c:pt>
                <c:pt idx="128">
                  <c:v>41306</c:v>
                </c:pt>
                <c:pt idx="129">
                  <c:v>41334</c:v>
                </c:pt>
                <c:pt idx="130">
                  <c:v>41365</c:v>
                </c:pt>
                <c:pt idx="131">
                  <c:v>41395</c:v>
                </c:pt>
                <c:pt idx="132">
                  <c:v>41426</c:v>
                </c:pt>
                <c:pt idx="133">
                  <c:v>41456</c:v>
                </c:pt>
                <c:pt idx="134">
                  <c:v>41487</c:v>
                </c:pt>
                <c:pt idx="135">
                  <c:v>41518</c:v>
                </c:pt>
                <c:pt idx="136">
                  <c:v>41548</c:v>
                </c:pt>
                <c:pt idx="137">
                  <c:v>41579</c:v>
                </c:pt>
                <c:pt idx="138">
                  <c:v>41609</c:v>
                </c:pt>
                <c:pt idx="139">
                  <c:v>41640</c:v>
                </c:pt>
                <c:pt idx="140">
                  <c:v>41671</c:v>
                </c:pt>
                <c:pt idx="141">
                  <c:v>41699</c:v>
                </c:pt>
                <c:pt idx="142">
                  <c:v>41730</c:v>
                </c:pt>
                <c:pt idx="143">
                  <c:v>41760</c:v>
                </c:pt>
                <c:pt idx="144">
                  <c:v>41791</c:v>
                </c:pt>
                <c:pt idx="145">
                  <c:v>41821</c:v>
                </c:pt>
                <c:pt idx="146">
                  <c:v>41852</c:v>
                </c:pt>
                <c:pt idx="147">
                  <c:v>41883</c:v>
                </c:pt>
                <c:pt idx="148">
                  <c:v>41913</c:v>
                </c:pt>
                <c:pt idx="149">
                  <c:v>41944</c:v>
                </c:pt>
                <c:pt idx="150">
                  <c:v>41974</c:v>
                </c:pt>
                <c:pt idx="151">
                  <c:v>42005</c:v>
                </c:pt>
                <c:pt idx="152">
                  <c:v>42036</c:v>
                </c:pt>
                <c:pt idx="153">
                  <c:v>42064</c:v>
                </c:pt>
                <c:pt idx="154">
                  <c:v>42095</c:v>
                </c:pt>
                <c:pt idx="155">
                  <c:v>42125</c:v>
                </c:pt>
                <c:pt idx="156">
                  <c:v>42156</c:v>
                </c:pt>
                <c:pt idx="157">
                  <c:v>42186</c:v>
                </c:pt>
                <c:pt idx="158">
                  <c:v>42217</c:v>
                </c:pt>
                <c:pt idx="159">
                  <c:v>42248</c:v>
                </c:pt>
                <c:pt idx="160">
                  <c:v>42278</c:v>
                </c:pt>
                <c:pt idx="161">
                  <c:v>42309</c:v>
                </c:pt>
                <c:pt idx="162">
                  <c:v>42339</c:v>
                </c:pt>
                <c:pt idx="163">
                  <c:v>42370</c:v>
                </c:pt>
                <c:pt idx="164">
                  <c:v>42401</c:v>
                </c:pt>
              </c:numCache>
            </c:numRef>
          </c:cat>
          <c:val>
            <c:numRef>
              <c:f>work!$Q$2:$Q$240</c:f>
              <c:numCache>
                <c:formatCode>0.0%</c:formatCode>
                <c:ptCount val="239"/>
                <c:pt idx="0">
                  <c:v>1.9842982979102718E-3</c:v>
                </c:pt>
                <c:pt idx="1">
                  <c:v>2.096637583346364E-3</c:v>
                </c:pt>
                <c:pt idx="2">
                  <c:v>1.9814245369869968E-3</c:v>
                </c:pt>
                <c:pt idx="3">
                  <c:v>1.7203235703842164E-3</c:v>
                </c:pt>
                <c:pt idx="4">
                  <c:v>1.8602334321646962E-3</c:v>
                </c:pt>
                <c:pt idx="5">
                  <c:v>1.9234741262170627E-3</c:v>
                </c:pt>
                <c:pt idx="6">
                  <c:v>1.6721606105502616E-3</c:v>
                </c:pt>
                <c:pt idx="7">
                  <c:v>1.2834990128385943E-3</c:v>
                </c:pt>
                <c:pt idx="8">
                  <c:v>1.9172888753144685E-3</c:v>
                </c:pt>
                <c:pt idx="9">
                  <c:v>9.1929310527743993E-4</c:v>
                </c:pt>
                <c:pt idx="10">
                  <c:v>1.5983021739610721E-3</c:v>
                </c:pt>
                <c:pt idx="11">
                  <c:v>1.51997621522265E-3</c:v>
                </c:pt>
                <c:pt idx="12">
                  <c:v>1.5472522487408786E-3</c:v>
                </c:pt>
                <c:pt idx="13">
                  <c:v>1.6389114459007259E-3</c:v>
                </c:pt>
                <c:pt idx="14">
                  <c:v>1.5368942347869466E-3</c:v>
                </c:pt>
                <c:pt idx="15">
                  <c:v>1.3967041036807551E-3</c:v>
                </c:pt>
                <c:pt idx="16">
                  <c:v>1.8753679767533617E-3</c:v>
                </c:pt>
                <c:pt idx="17">
                  <c:v>1.5271572734640092E-3</c:v>
                </c:pt>
                <c:pt idx="18">
                  <c:v>1.5877584308530857E-3</c:v>
                </c:pt>
                <c:pt idx="19">
                  <c:v>1.2841939978292705E-3</c:v>
                </c:pt>
                <c:pt idx="20">
                  <c:v>1.0063028531311418E-3</c:v>
                </c:pt>
                <c:pt idx="21">
                  <c:v>1.2379906425340676E-3</c:v>
                </c:pt>
                <c:pt idx="22">
                  <c:v>1.6429243325492377E-3</c:v>
                </c:pt>
                <c:pt idx="23">
                  <c:v>1.7880734067020059E-3</c:v>
                </c:pt>
                <c:pt idx="24">
                  <c:v>1.6856870082853559E-3</c:v>
                </c:pt>
                <c:pt idx="25">
                  <c:v>1.6365139109263324E-3</c:v>
                </c:pt>
                <c:pt idx="26">
                  <c:v>1.2004936732794252E-3</c:v>
                </c:pt>
                <c:pt idx="27">
                  <c:v>1.3664783217897584E-3</c:v>
                </c:pt>
                <c:pt idx="28">
                  <c:v>1.8095853358889875E-3</c:v>
                </c:pt>
                <c:pt idx="29">
                  <c:v>1.3170852358169096E-3</c:v>
                </c:pt>
                <c:pt idx="30">
                  <c:v>1.9743517860840807E-3</c:v>
                </c:pt>
                <c:pt idx="31">
                  <c:v>1.2299900485650678E-3</c:v>
                </c:pt>
                <c:pt idx="32">
                  <c:v>1.5891006637709683E-3</c:v>
                </c:pt>
                <c:pt idx="33">
                  <c:v>1.550293404621983E-3</c:v>
                </c:pt>
                <c:pt idx="34">
                  <c:v>2.371570296115978E-3</c:v>
                </c:pt>
                <c:pt idx="35">
                  <c:v>2.1512100061106382E-3</c:v>
                </c:pt>
                <c:pt idx="36">
                  <c:v>1.9179378709224921E-3</c:v>
                </c:pt>
                <c:pt idx="37">
                  <c:v>1.8250573114014859E-3</c:v>
                </c:pt>
                <c:pt idx="38">
                  <c:v>1.1712711098968722E-3</c:v>
                </c:pt>
                <c:pt idx="39">
                  <c:v>2.2601038835178746E-3</c:v>
                </c:pt>
                <c:pt idx="40">
                  <c:v>1.8155883152684671E-3</c:v>
                </c:pt>
                <c:pt idx="41">
                  <c:v>1.4264995399828591E-3</c:v>
                </c:pt>
                <c:pt idx="42">
                  <c:v>1.8719039808316835E-3</c:v>
                </c:pt>
                <c:pt idx="43">
                  <c:v>1.5272788927836922E-3</c:v>
                </c:pt>
                <c:pt idx="44">
                  <c:v>1.3231047688667913E-3</c:v>
                </c:pt>
                <c:pt idx="45">
                  <c:v>2.2554724608833164E-3</c:v>
                </c:pt>
                <c:pt idx="46">
                  <c:v>1.7726890913333543E-3</c:v>
                </c:pt>
                <c:pt idx="47">
                  <c:v>1.8422023569626259E-3</c:v>
                </c:pt>
                <c:pt idx="48">
                  <c:v>1.7713817606796248E-3</c:v>
                </c:pt>
                <c:pt idx="49">
                  <c:v>1.6717764851954544E-3</c:v>
                </c:pt>
                <c:pt idx="50">
                  <c:v>1.7512379980645573E-3</c:v>
                </c:pt>
                <c:pt idx="51">
                  <c:v>1.9031426108491898E-3</c:v>
                </c:pt>
                <c:pt idx="52">
                  <c:v>1.8077441927624213E-3</c:v>
                </c:pt>
                <c:pt idx="53">
                  <c:v>1.8307360741661879E-3</c:v>
                </c:pt>
                <c:pt idx="54">
                  <c:v>1.2180363501808366E-3</c:v>
                </c:pt>
                <c:pt idx="55">
                  <c:v>1.5577192024727594E-3</c:v>
                </c:pt>
                <c:pt idx="56">
                  <c:v>1.5967333284393976E-3</c:v>
                </c:pt>
                <c:pt idx="57">
                  <c:v>1.3394647828731284E-3</c:v>
                </c:pt>
                <c:pt idx="58">
                  <c:v>1.2686715234893156E-3</c:v>
                </c:pt>
                <c:pt idx="59">
                  <c:v>1.5376872371495797E-3</c:v>
                </c:pt>
                <c:pt idx="60">
                  <c:v>1.5862881773503787E-3</c:v>
                </c:pt>
                <c:pt idx="61">
                  <c:v>1.4259481117215366E-3</c:v>
                </c:pt>
                <c:pt idx="62">
                  <c:v>1.5412448310119938E-3</c:v>
                </c:pt>
                <c:pt idx="63">
                  <c:v>1.6270188835653069E-3</c:v>
                </c:pt>
                <c:pt idx="64">
                  <c:v>1.3900382581578581E-3</c:v>
                </c:pt>
                <c:pt idx="65">
                  <c:v>1.5221027017392832E-3</c:v>
                </c:pt>
                <c:pt idx="66">
                  <c:v>1.1519599136759688E-3</c:v>
                </c:pt>
                <c:pt idx="67">
                  <c:v>1.5590465971387359E-3</c:v>
                </c:pt>
                <c:pt idx="68">
                  <c:v>1.3005928478318452E-3</c:v>
                </c:pt>
                <c:pt idx="69">
                  <c:v>1.6698243869123391E-3</c:v>
                </c:pt>
                <c:pt idx="70">
                  <c:v>1.5507400035252466E-3</c:v>
                </c:pt>
                <c:pt idx="71">
                  <c:v>1.5737137792728596E-3</c:v>
                </c:pt>
                <c:pt idx="72">
                  <c:v>1.3266071879618779E-3</c:v>
                </c:pt>
                <c:pt idx="73">
                  <c:v>1.3950004593458491E-3</c:v>
                </c:pt>
                <c:pt idx="74">
                  <c:v>1.3419366819733237E-3</c:v>
                </c:pt>
                <c:pt idx="75">
                  <c:v>1.1852620269023726E-3</c:v>
                </c:pt>
                <c:pt idx="76">
                  <c:v>1.8048648903103658E-3</c:v>
                </c:pt>
                <c:pt idx="77">
                  <c:v>1.4654178955991091E-3</c:v>
                </c:pt>
                <c:pt idx="78">
                  <c:v>1.10123483489557E-3</c:v>
                </c:pt>
                <c:pt idx="79">
                  <c:v>1.3602021194493816E-3</c:v>
                </c:pt>
                <c:pt idx="80">
                  <c:v>1.1852511694369361E-3</c:v>
                </c:pt>
                <c:pt idx="81">
                  <c:v>1.2018348626381028E-3</c:v>
                </c:pt>
                <c:pt idx="82">
                  <c:v>1.295520387266238E-3</c:v>
                </c:pt>
                <c:pt idx="83">
                  <c:v>1.188955435986217E-3</c:v>
                </c:pt>
                <c:pt idx="84">
                  <c:v>1.3140255737928259E-3</c:v>
                </c:pt>
                <c:pt idx="85">
                  <c:v>1.5606510818056475E-3</c:v>
                </c:pt>
                <c:pt idx="86">
                  <c:v>1.2681802499337194E-3</c:v>
                </c:pt>
                <c:pt idx="87">
                  <c:v>8.6872796722730142E-4</c:v>
                </c:pt>
                <c:pt idx="88">
                  <c:v>1.2695153201302926E-3</c:v>
                </c:pt>
                <c:pt idx="89">
                  <c:v>1.3097988418738244E-3</c:v>
                </c:pt>
                <c:pt idx="90">
                  <c:v>8.9406250539865884E-4</c:v>
                </c:pt>
                <c:pt idx="91">
                  <c:v>1.6043820776606536E-3</c:v>
                </c:pt>
                <c:pt idx="92">
                  <c:v>1.1061824949216246E-3</c:v>
                </c:pt>
                <c:pt idx="93">
                  <c:v>9.9525882881923173E-4</c:v>
                </c:pt>
                <c:pt idx="94">
                  <c:v>9.7924204236511853E-4</c:v>
                </c:pt>
                <c:pt idx="95">
                  <c:v>1.1135518679965381E-3</c:v>
                </c:pt>
                <c:pt idx="96">
                  <c:v>1.4199359651225448E-3</c:v>
                </c:pt>
                <c:pt idx="97">
                  <c:v>1.13725201215379E-3</c:v>
                </c:pt>
                <c:pt idx="98">
                  <c:v>1.1427998255015936E-3</c:v>
                </c:pt>
                <c:pt idx="99">
                  <c:v>1.2765017673632589E-3</c:v>
                </c:pt>
                <c:pt idx="100">
                  <c:v>1.2029296481540896E-3</c:v>
                </c:pt>
                <c:pt idx="101">
                  <c:v>1.3196110565121713E-3</c:v>
                </c:pt>
                <c:pt idx="102">
                  <c:v>1.1801801723628459E-3</c:v>
                </c:pt>
                <c:pt idx="103">
                  <c:v>1.4504971248744797E-3</c:v>
                </c:pt>
                <c:pt idx="104">
                  <c:v>1.3761074925866259E-3</c:v>
                </c:pt>
                <c:pt idx="105">
                  <c:v>1.1302340043040306E-3</c:v>
                </c:pt>
                <c:pt idx="106">
                  <c:v>1.488241929152862E-3</c:v>
                </c:pt>
                <c:pt idx="107">
                  <c:v>1.2229233776808932E-3</c:v>
                </c:pt>
                <c:pt idx="108">
                  <c:v>1.5986771785437572E-3</c:v>
                </c:pt>
                <c:pt idx="109">
                  <c:v>1.4859801217713886E-3</c:v>
                </c:pt>
                <c:pt idx="110">
                  <c:v>1.3420032198993297E-3</c:v>
                </c:pt>
                <c:pt idx="111">
                  <c:v>1.1261305759584354E-3</c:v>
                </c:pt>
                <c:pt idx="112">
                  <c:v>1.5081590019866884E-3</c:v>
                </c:pt>
                <c:pt idx="113">
                  <c:v>1.2670527970657409E-3</c:v>
                </c:pt>
                <c:pt idx="114">
                  <c:v>1.0268423575464933E-3</c:v>
                </c:pt>
                <c:pt idx="115">
                  <c:v>1.140296892273467E-3</c:v>
                </c:pt>
                <c:pt idx="116">
                  <c:v>1.4639820056313929E-3</c:v>
                </c:pt>
                <c:pt idx="117">
                  <c:v>1.3783398932893699E-3</c:v>
                </c:pt>
                <c:pt idx="118">
                  <c:v>1.4140631160230793E-3</c:v>
                </c:pt>
                <c:pt idx="119">
                  <c:v>1.8539014354123809E-3</c:v>
                </c:pt>
                <c:pt idx="120">
                  <c:v>1.4372364157825353E-3</c:v>
                </c:pt>
                <c:pt idx="121">
                  <c:v>1.6441837061341878E-3</c:v>
                </c:pt>
                <c:pt idx="122">
                  <c:v>1.7368217840858309E-3</c:v>
                </c:pt>
                <c:pt idx="123">
                  <c:v>1.4845287153561549E-3</c:v>
                </c:pt>
                <c:pt idx="124">
                  <c:v>1.5220484572391632E-3</c:v>
                </c:pt>
                <c:pt idx="125">
                  <c:v>2.1784693038311991E-3</c:v>
                </c:pt>
                <c:pt idx="126">
                  <c:v>1.6042079210424373E-3</c:v>
                </c:pt>
                <c:pt idx="127">
                  <c:v>1.3741951522276339E-3</c:v>
                </c:pt>
                <c:pt idx="128">
                  <c:v>1.7771223472977456E-3</c:v>
                </c:pt>
                <c:pt idx="129">
                  <c:v>1.5575788232088203E-3</c:v>
                </c:pt>
                <c:pt idx="130">
                  <c:v>1.2554102026291209E-3</c:v>
                </c:pt>
                <c:pt idx="131">
                  <c:v>1.5789757384622883E-3</c:v>
                </c:pt>
                <c:pt idx="132">
                  <c:v>1.4015421142538648E-3</c:v>
                </c:pt>
                <c:pt idx="133">
                  <c:v>1.2686495869101983E-3</c:v>
                </c:pt>
                <c:pt idx="134">
                  <c:v>1.6458088170300247E-3</c:v>
                </c:pt>
                <c:pt idx="135">
                  <c:v>1.6996926072325995E-3</c:v>
                </c:pt>
                <c:pt idx="136">
                  <c:v>1.6848848266722781E-3</c:v>
                </c:pt>
                <c:pt idx="137">
                  <c:v>1.3821210967095399E-3</c:v>
                </c:pt>
                <c:pt idx="138">
                  <c:v>1.4656665960978148E-3</c:v>
                </c:pt>
                <c:pt idx="139">
                  <c:v>1.5464223442228791E-3</c:v>
                </c:pt>
                <c:pt idx="140">
                  <c:v>1.6178739146306643E-3</c:v>
                </c:pt>
                <c:pt idx="141">
                  <c:v>1.2509781220317222E-3</c:v>
                </c:pt>
                <c:pt idx="142">
                  <c:v>1.4155532589548079E-3</c:v>
                </c:pt>
                <c:pt idx="143">
                  <c:v>1.2594573244286622E-3</c:v>
                </c:pt>
                <c:pt idx="144">
                  <c:v>1.8629046916437907E-3</c:v>
                </c:pt>
                <c:pt idx="145">
                  <c:v>1.941424692368179E-3</c:v>
                </c:pt>
                <c:pt idx="146">
                  <c:v>1.5458810792376653E-3</c:v>
                </c:pt>
                <c:pt idx="147">
                  <c:v>1.6268093885321666E-3</c:v>
                </c:pt>
                <c:pt idx="148">
                  <c:v>1.3720363702381876E-3</c:v>
                </c:pt>
                <c:pt idx="149">
                  <c:v>1.7466272071088229E-3</c:v>
                </c:pt>
                <c:pt idx="150">
                  <c:v>1.3240098196053241E-3</c:v>
                </c:pt>
                <c:pt idx="151">
                  <c:v>1.2362805500059184E-3</c:v>
                </c:pt>
                <c:pt idx="152">
                  <c:v>1.4632855932792612E-3</c:v>
                </c:pt>
                <c:pt idx="153">
                  <c:v>1.6516525438705165E-3</c:v>
                </c:pt>
                <c:pt idx="154">
                  <c:v>1.1159235922394344E-3</c:v>
                </c:pt>
                <c:pt idx="155">
                  <c:v>1.8071807093172983E-3</c:v>
                </c:pt>
                <c:pt idx="156">
                  <c:v>1.1221448616471664E-3</c:v>
                </c:pt>
                <c:pt idx="157">
                  <c:v>1.2690060305517892E-3</c:v>
                </c:pt>
                <c:pt idx="158">
                  <c:v>1.5204137836003623E-3</c:v>
                </c:pt>
                <c:pt idx="159">
                  <c:v>8.3402438376159482E-4</c:v>
                </c:pt>
                <c:pt idx="160">
                  <c:v>1.0709668045286859E-3</c:v>
                </c:pt>
                <c:pt idx="161">
                  <c:v>1.2166647016965725E-3</c:v>
                </c:pt>
                <c:pt idx="162">
                  <c:v>1.1770517331906349E-3</c:v>
                </c:pt>
                <c:pt idx="163">
                  <c:v>2.1822610038768884E-3</c:v>
                </c:pt>
                <c:pt idx="164">
                  <c:v>1.0951273874985651E-3</c:v>
                </c:pt>
              </c:numCache>
            </c:numRef>
          </c:val>
          <c:smooth val="0"/>
          <c:extLst>
            <c:ext xmlns:c16="http://schemas.microsoft.com/office/drawing/2014/chart" uri="{C3380CC4-5D6E-409C-BE32-E72D297353CC}">
              <c16:uniqueId val="{00000000-3EC9-4369-833B-5614EEE99629}"/>
            </c:ext>
          </c:extLst>
        </c:ser>
        <c:ser>
          <c:idx val="3"/>
          <c:order val="1"/>
          <c:tx>
            <c:strRef>
              <c:f>work!$S$1</c:f>
              <c:strCache>
                <c:ptCount val="1"/>
                <c:pt idx="0">
                  <c:v>Faxon</c:v>
                </c:pt>
              </c:strCache>
            </c:strRef>
          </c:tx>
          <c:spPr>
            <a:ln w="25400" cap="rnd">
              <a:solidFill>
                <a:schemeClr val="tx1"/>
              </a:solidFill>
              <a:round/>
            </a:ln>
            <a:effectLst/>
          </c:spPr>
          <c:marker>
            <c:symbol val="none"/>
          </c:marker>
          <c:cat>
            <c:numRef>
              <c:f>work!$O$2:$O$240</c:f>
              <c:numCache>
                <c:formatCode>m/d/yyyy</c:formatCode>
                <c:ptCount val="239"/>
                <c:pt idx="0">
                  <c:v>37408</c:v>
                </c:pt>
                <c:pt idx="1">
                  <c:v>37438</c:v>
                </c:pt>
                <c:pt idx="2">
                  <c:v>37469</c:v>
                </c:pt>
                <c:pt idx="3">
                  <c:v>37500</c:v>
                </c:pt>
                <c:pt idx="4">
                  <c:v>37530</c:v>
                </c:pt>
                <c:pt idx="5">
                  <c:v>37561</c:v>
                </c:pt>
                <c:pt idx="6">
                  <c:v>37591</c:v>
                </c:pt>
                <c:pt idx="7">
                  <c:v>37622</c:v>
                </c:pt>
                <c:pt idx="8">
                  <c:v>37653</c:v>
                </c:pt>
                <c:pt idx="9">
                  <c:v>37681</c:v>
                </c:pt>
                <c:pt idx="10">
                  <c:v>37712</c:v>
                </c:pt>
                <c:pt idx="11">
                  <c:v>37742</c:v>
                </c:pt>
                <c:pt idx="12">
                  <c:v>37773</c:v>
                </c:pt>
                <c:pt idx="13">
                  <c:v>37803</c:v>
                </c:pt>
                <c:pt idx="14">
                  <c:v>37834</c:v>
                </c:pt>
                <c:pt idx="15">
                  <c:v>37865</c:v>
                </c:pt>
                <c:pt idx="16">
                  <c:v>37895</c:v>
                </c:pt>
                <c:pt idx="17">
                  <c:v>37926</c:v>
                </c:pt>
                <c:pt idx="18">
                  <c:v>37956</c:v>
                </c:pt>
                <c:pt idx="19">
                  <c:v>37987</c:v>
                </c:pt>
                <c:pt idx="20">
                  <c:v>38018</c:v>
                </c:pt>
                <c:pt idx="21">
                  <c:v>38047</c:v>
                </c:pt>
                <c:pt idx="22">
                  <c:v>38078</c:v>
                </c:pt>
                <c:pt idx="23">
                  <c:v>38108</c:v>
                </c:pt>
                <c:pt idx="24">
                  <c:v>38139</c:v>
                </c:pt>
                <c:pt idx="25">
                  <c:v>38169</c:v>
                </c:pt>
                <c:pt idx="26">
                  <c:v>38200</c:v>
                </c:pt>
                <c:pt idx="27">
                  <c:v>38231</c:v>
                </c:pt>
                <c:pt idx="28">
                  <c:v>38261</c:v>
                </c:pt>
                <c:pt idx="29">
                  <c:v>38292</c:v>
                </c:pt>
                <c:pt idx="30">
                  <c:v>38322</c:v>
                </c:pt>
                <c:pt idx="31">
                  <c:v>38353</c:v>
                </c:pt>
                <c:pt idx="32">
                  <c:v>38384</c:v>
                </c:pt>
                <c:pt idx="33">
                  <c:v>38412</c:v>
                </c:pt>
                <c:pt idx="34">
                  <c:v>38443</c:v>
                </c:pt>
                <c:pt idx="35">
                  <c:v>38473</c:v>
                </c:pt>
                <c:pt idx="36">
                  <c:v>38504</c:v>
                </c:pt>
                <c:pt idx="37">
                  <c:v>38534</c:v>
                </c:pt>
                <c:pt idx="38">
                  <c:v>38565</c:v>
                </c:pt>
                <c:pt idx="39">
                  <c:v>38596</c:v>
                </c:pt>
                <c:pt idx="40">
                  <c:v>38626</c:v>
                </c:pt>
                <c:pt idx="41">
                  <c:v>38657</c:v>
                </c:pt>
                <c:pt idx="42">
                  <c:v>38687</c:v>
                </c:pt>
                <c:pt idx="43">
                  <c:v>38718</c:v>
                </c:pt>
                <c:pt idx="44">
                  <c:v>38749</c:v>
                </c:pt>
                <c:pt idx="45">
                  <c:v>38777</c:v>
                </c:pt>
                <c:pt idx="46">
                  <c:v>38808</c:v>
                </c:pt>
                <c:pt idx="47">
                  <c:v>38838</c:v>
                </c:pt>
                <c:pt idx="48">
                  <c:v>38869</c:v>
                </c:pt>
                <c:pt idx="49">
                  <c:v>38899</c:v>
                </c:pt>
                <c:pt idx="50">
                  <c:v>38930</c:v>
                </c:pt>
                <c:pt idx="51">
                  <c:v>38961</c:v>
                </c:pt>
                <c:pt idx="52">
                  <c:v>38991</c:v>
                </c:pt>
                <c:pt idx="53">
                  <c:v>39022</c:v>
                </c:pt>
                <c:pt idx="54">
                  <c:v>39052</c:v>
                </c:pt>
                <c:pt idx="55">
                  <c:v>39083</c:v>
                </c:pt>
                <c:pt idx="56">
                  <c:v>39114</c:v>
                </c:pt>
                <c:pt idx="57">
                  <c:v>39142</c:v>
                </c:pt>
                <c:pt idx="58">
                  <c:v>39173</c:v>
                </c:pt>
                <c:pt idx="59">
                  <c:v>39203</c:v>
                </c:pt>
                <c:pt idx="60">
                  <c:v>39234</c:v>
                </c:pt>
                <c:pt idx="61">
                  <c:v>39264</c:v>
                </c:pt>
                <c:pt idx="62">
                  <c:v>39295</c:v>
                </c:pt>
                <c:pt idx="63">
                  <c:v>39326</c:v>
                </c:pt>
                <c:pt idx="64">
                  <c:v>39356</c:v>
                </c:pt>
                <c:pt idx="65">
                  <c:v>39387</c:v>
                </c:pt>
                <c:pt idx="66">
                  <c:v>39417</c:v>
                </c:pt>
                <c:pt idx="67">
                  <c:v>39448</c:v>
                </c:pt>
                <c:pt idx="68">
                  <c:v>39479</c:v>
                </c:pt>
                <c:pt idx="69">
                  <c:v>39508</c:v>
                </c:pt>
                <c:pt idx="70">
                  <c:v>39539</c:v>
                </c:pt>
                <c:pt idx="71">
                  <c:v>39569</c:v>
                </c:pt>
                <c:pt idx="72">
                  <c:v>39600</c:v>
                </c:pt>
                <c:pt idx="73">
                  <c:v>39630</c:v>
                </c:pt>
                <c:pt idx="74">
                  <c:v>39661</c:v>
                </c:pt>
                <c:pt idx="75">
                  <c:v>39692</c:v>
                </c:pt>
                <c:pt idx="76">
                  <c:v>39722</c:v>
                </c:pt>
                <c:pt idx="77">
                  <c:v>39753</c:v>
                </c:pt>
                <c:pt idx="78">
                  <c:v>39783</c:v>
                </c:pt>
                <c:pt idx="79">
                  <c:v>39814</c:v>
                </c:pt>
                <c:pt idx="80">
                  <c:v>39845</c:v>
                </c:pt>
                <c:pt idx="81">
                  <c:v>39873</c:v>
                </c:pt>
                <c:pt idx="82">
                  <c:v>39904</c:v>
                </c:pt>
                <c:pt idx="83">
                  <c:v>39934</c:v>
                </c:pt>
                <c:pt idx="84">
                  <c:v>39965</c:v>
                </c:pt>
                <c:pt idx="85">
                  <c:v>39995</c:v>
                </c:pt>
                <c:pt idx="86">
                  <c:v>40026</c:v>
                </c:pt>
                <c:pt idx="87">
                  <c:v>40057</c:v>
                </c:pt>
                <c:pt idx="88">
                  <c:v>40087</c:v>
                </c:pt>
                <c:pt idx="89">
                  <c:v>40118</c:v>
                </c:pt>
                <c:pt idx="90">
                  <c:v>40148</c:v>
                </c:pt>
                <c:pt idx="91">
                  <c:v>40179</c:v>
                </c:pt>
                <c:pt idx="92">
                  <c:v>40210</c:v>
                </c:pt>
                <c:pt idx="93">
                  <c:v>40238</c:v>
                </c:pt>
                <c:pt idx="94">
                  <c:v>40269</c:v>
                </c:pt>
                <c:pt idx="95">
                  <c:v>40299</c:v>
                </c:pt>
                <c:pt idx="96">
                  <c:v>40330</c:v>
                </c:pt>
                <c:pt idx="97">
                  <c:v>40360</c:v>
                </c:pt>
                <c:pt idx="98">
                  <c:v>40391</c:v>
                </c:pt>
                <c:pt idx="99">
                  <c:v>40422</c:v>
                </c:pt>
                <c:pt idx="100">
                  <c:v>40452</c:v>
                </c:pt>
                <c:pt idx="101">
                  <c:v>40483</c:v>
                </c:pt>
                <c:pt idx="102">
                  <c:v>40513</c:v>
                </c:pt>
                <c:pt idx="103">
                  <c:v>40544</c:v>
                </c:pt>
                <c:pt idx="104">
                  <c:v>40575</c:v>
                </c:pt>
                <c:pt idx="105">
                  <c:v>40603</c:v>
                </c:pt>
                <c:pt idx="106">
                  <c:v>40634</c:v>
                </c:pt>
                <c:pt idx="107">
                  <c:v>40664</c:v>
                </c:pt>
                <c:pt idx="108">
                  <c:v>40695</c:v>
                </c:pt>
                <c:pt idx="109">
                  <c:v>40725</c:v>
                </c:pt>
                <c:pt idx="110">
                  <c:v>40756</c:v>
                </c:pt>
                <c:pt idx="111">
                  <c:v>40787</c:v>
                </c:pt>
                <c:pt idx="112">
                  <c:v>40817</c:v>
                </c:pt>
                <c:pt idx="113">
                  <c:v>40848</c:v>
                </c:pt>
                <c:pt idx="114">
                  <c:v>40878</c:v>
                </c:pt>
                <c:pt idx="115">
                  <c:v>40909</c:v>
                </c:pt>
                <c:pt idx="116">
                  <c:v>40940</c:v>
                </c:pt>
                <c:pt idx="117">
                  <c:v>40969</c:v>
                </c:pt>
                <c:pt idx="118">
                  <c:v>41000</c:v>
                </c:pt>
                <c:pt idx="119">
                  <c:v>41030</c:v>
                </c:pt>
                <c:pt idx="120">
                  <c:v>41061</c:v>
                </c:pt>
                <c:pt idx="121">
                  <c:v>41091</c:v>
                </c:pt>
                <c:pt idx="122">
                  <c:v>41122</c:v>
                </c:pt>
                <c:pt idx="123">
                  <c:v>41153</c:v>
                </c:pt>
                <c:pt idx="124">
                  <c:v>41183</c:v>
                </c:pt>
                <c:pt idx="125">
                  <c:v>41214</c:v>
                </c:pt>
                <c:pt idx="126">
                  <c:v>41244</c:v>
                </c:pt>
                <c:pt idx="127">
                  <c:v>41275</c:v>
                </c:pt>
                <c:pt idx="128">
                  <c:v>41306</c:v>
                </c:pt>
                <c:pt idx="129">
                  <c:v>41334</c:v>
                </c:pt>
                <c:pt idx="130">
                  <c:v>41365</c:v>
                </c:pt>
                <c:pt idx="131">
                  <c:v>41395</c:v>
                </c:pt>
                <c:pt idx="132">
                  <c:v>41426</c:v>
                </c:pt>
                <c:pt idx="133">
                  <c:v>41456</c:v>
                </c:pt>
                <c:pt idx="134">
                  <c:v>41487</c:v>
                </c:pt>
                <c:pt idx="135">
                  <c:v>41518</c:v>
                </c:pt>
                <c:pt idx="136">
                  <c:v>41548</c:v>
                </c:pt>
                <c:pt idx="137">
                  <c:v>41579</c:v>
                </c:pt>
                <c:pt idx="138">
                  <c:v>41609</c:v>
                </c:pt>
                <c:pt idx="139">
                  <c:v>41640</c:v>
                </c:pt>
                <c:pt idx="140">
                  <c:v>41671</c:v>
                </c:pt>
                <c:pt idx="141">
                  <c:v>41699</c:v>
                </c:pt>
                <c:pt idx="142">
                  <c:v>41730</c:v>
                </c:pt>
                <c:pt idx="143">
                  <c:v>41760</c:v>
                </c:pt>
                <c:pt idx="144">
                  <c:v>41791</c:v>
                </c:pt>
                <c:pt idx="145">
                  <c:v>41821</c:v>
                </c:pt>
                <c:pt idx="146">
                  <c:v>41852</c:v>
                </c:pt>
                <c:pt idx="147">
                  <c:v>41883</c:v>
                </c:pt>
                <c:pt idx="148">
                  <c:v>41913</c:v>
                </c:pt>
                <c:pt idx="149">
                  <c:v>41944</c:v>
                </c:pt>
                <c:pt idx="150">
                  <c:v>41974</c:v>
                </c:pt>
                <c:pt idx="151">
                  <c:v>42005</c:v>
                </c:pt>
                <c:pt idx="152">
                  <c:v>42036</c:v>
                </c:pt>
                <c:pt idx="153">
                  <c:v>42064</c:v>
                </c:pt>
                <c:pt idx="154">
                  <c:v>42095</c:v>
                </c:pt>
                <c:pt idx="155">
                  <c:v>42125</c:v>
                </c:pt>
                <c:pt idx="156">
                  <c:v>42156</c:v>
                </c:pt>
                <c:pt idx="157">
                  <c:v>42186</c:v>
                </c:pt>
                <c:pt idx="158">
                  <c:v>42217</c:v>
                </c:pt>
                <c:pt idx="159">
                  <c:v>42248</c:v>
                </c:pt>
                <c:pt idx="160">
                  <c:v>42278</c:v>
                </c:pt>
                <c:pt idx="161">
                  <c:v>42309</c:v>
                </c:pt>
                <c:pt idx="162">
                  <c:v>42339</c:v>
                </c:pt>
                <c:pt idx="163">
                  <c:v>42370</c:v>
                </c:pt>
                <c:pt idx="164">
                  <c:v>42401</c:v>
                </c:pt>
              </c:numCache>
            </c:numRef>
          </c:cat>
          <c:val>
            <c:numRef>
              <c:f>work!$S$2:$S$240</c:f>
              <c:numCache>
                <c:formatCode>0.0%</c:formatCode>
                <c:ptCount val="23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1.4554174958940358E-4</c:v>
                </c:pt>
                <c:pt idx="105">
                  <c:v>4.6776027412661965E-5</c:v>
                </c:pt>
                <c:pt idx="106">
                  <c:v>1.3653060245176769E-4</c:v>
                </c:pt>
                <c:pt idx="107">
                  <c:v>6.5306448220623961E-5</c:v>
                </c:pt>
                <c:pt idx="108">
                  <c:v>1.2402247060705343E-4</c:v>
                </c:pt>
                <c:pt idx="109">
                  <c:v>1.0188628239837451E-4</c:v>
                </c:pt>
                <c:pt idx="110">
                  <c:v>2.7555703884944482E-4</c:v>
                </c:pt>
                <c:pt idx="111">
                  <c:v>1.2809997023634361E-4</c:v>
                </c:pt>
                <c:pt idx="112">
                  <c:v>5.3252561750764379E-5</c:v>
                </c:pt>
                <c:pt idx="113">
                  <c:v>3.5739806323486367E-4</c:v>
                </c:pt>
                <c:pt idx="114">
                  <c:v>1.0548415737803214E-4</c:v>
                </c:pt>
                <c:pt idx="115">
                  <c:v>1.7917736024947262E-4</c:v>
                </c:pt>
                <c:pt idx="116">
                  <c:v>1.8705978998739855E-4</c:v>
                </c:pt>
                <c:pt idx="117">
                  <c:v>7.2577235126506759E-5</c:v>
                </c:pt>
                <c:pt idx="118">
                  <c:v>1.6675041305063779E-4</c:v>
                </c:pt>
                <c:pt idx="119">
                  <c:v>2.1489132663364991E-4</c:v>
                </c:pt>
                <c:pt idx="120">
                  <c:v>1.1540262008760625E-4</c:v>
                </c:pt>
                <c:pt idx="121">
                  <c:v>5.2402377624948181E-5</c:v>
                </c:pt>
                <c:pt idx="122">
                  <c:v>1.6429747724148341E-4</c:v>
                </c:pt>
                <c:pt idx="123">
                  <c:v>3.4821683453094518E-5</c:v>
                </c:pt>
                <c:pt idx="124">
                  <c:v>1.0787328182692149E-4</c:v>
                </c:pt>
                <c:pt idx="125">
                  <c:v>2.227087540704867E-4</c:v>
                </c:pt>
                <c:pt idx="126">
                  <c:v>1.0799441936028106E-4</c:v>
                </c:pt>
                <c:pt idx="127">
                  <c:v>1.9026579680800397E-4</c:v>
                </c:pt>
                <c:pt idx="128">
                  <c:v>3.9765127811326452E-4</c:v>
                </c:pt>
                <c:pt idx="129">
                  <c:v>6.7222422468307476E-5</c:v>
                </c:pt>
                <c:pt idx="130">
                  <c:v>8.6349887470021404E-5</c:v>
                </c:pt>
                <c:pt idx="131">
                  <c:v>8.9773967092195058E-5</c:v>
                </c:pt>
                <c:pt idx="132">
                  <c:v>1.1176220283337888E-4</c:v>
                </c:pt>
                <c:pt idx="133">
                  <c:v>4.6708731493972363E-5</c:v>
                </c:pt>
                <c:pt idx="134">
                  <c:v>6.8042139085608226E-4</c:v>
                </c:pt>
                <c:pt idx="135">
                  <c:v>7.8326135980094083E-5</c:v>
                </c:pt>
                <c:pt idx="136">
                  <c:v>9.3342610373037304E-4</c:v>
                </c:pt>
                <c:pt idx="137">
                  <c:v>5.041290356428776E-5</c:v>
                </c:pt>
                <c:pt idx="138">
                  <c:v>2.7181072028192059E-3</c:v>
                </c:pt>
                <c:pt idx="139">
                  <c:v>1.6413020102734675E-4</c:v>
                </c:pt>
                <c:pt idx="140">
                  <c:v>1.3444203313657256E-4</c:v>
                </c:pt>
                <c:pt idx="141">
                  <c:v>2.3034766942045236E-4</c:v>
                </c:pt>
                <c:pt idx="142">
                  <c:v>1.1906590405730054E-4</c:v>
                </c:pt>
                <c:pt idx="143">
                  <c:v>2.7992613333520562E-4</c:v>
                </c:pt>
                <c:pt idx="144">
                  <c:v>1.2254752302630277E-4</c:v>
                </c:pt>
                <c:pt idx="145">
                  <c:v>6.9508451784896792E-5</c:v>
                </c:pt>
                <c:pt idx="146">
                  <c:v>1.6103486184699793E-4</c:v>
                </c:pt>
                <c:pt idx="147">
                  <c:v>1.2957114993484675E-4</c:v>
                </c:pt>
                <c:pt idx="148">
                  <c:v>1.4200467241375778E-4</c:v>
                </c:pt>
                <c:pt idx="149">
                  <c:v>3.6786099399698626E-5</c:v>
                </c:pt>
                <c:pt idx="150">
                  <c:v>1.1168847380811254E-4</c:v>
                </c:pt>
                <c:pt idx="151">
                  <c:v>1.1536512145071359E-4</c:v>
                </c:pt>
                <c:pt idx="152">
                  <c:v>8.5401766797059921E-5</c:v>
                </c:pt>
                <c:pt idx="153">
                  <c:v>1.7189797824492179E-4</c:v>
                </c:pt>
                <c:pt idx="154">
                  <c:v>1.7155805995344123E-4</c:v>
                </c:pt>
                <c:pt idx="155">
                  <c:v>7.8332539291699061E-5</c:v>
                </c:pt>
                <c:pt idx="156">
                  <c:v>2.4754654108888324E-4</c:v>
                </c:pt>
                <c:pt idx="157">
                  <c:v>1.6140136748100335E-4</c:v>
                </c:pt>
                <c:pt idx="158">
                  <c:v>2.074196272257624E-4</c:v>
                </c:pt>
                <c:pt idx="159">
                  <c:v>1.2141805758306589E-4</c:v>
                </c:pt>
                <c:pt idx="160">
                  <c:v>3.6984608734629611E-4</c:v>
                </c:pt>
                <c:pt idx="161">
                  <c:v>1.1038011874561147E-4</c:v>
                </c:pt>
                <c:pt idx="162">
                  <c:v>1.9144747168448937E-4</c:v>
                </c:pt>
                <c:pt idx="163">
                  <c:v>8.4918939687961384E-5</c:v>
                </c:pt>
                <c:pt idx="164">
                  <c:v>2.3355529544421241E-5</c:v>
                </c:pt>
              </c:numCache>
            </c:numRef>
          </c:val>
          <c:smooth val="0"/>
          <c:extLst>
            <c:ext xmlns:c16="http://schemas.microsoft.com/office/drawing/2014/chart" uri="{C3380CC4-5D6E-409C-BE32-E72D297353CC}">
              <c16:uniqueId val="{00000001-3EC9-4369-833B-5614EEE99629}"/>
            </c:ext>
          </c:extLst>
        </c:ser>
        <c:ser>
          <c:idx val="5"/>
          <c:order val="2"/>
          <c:tx>
            <c:strRef>
              <c:f>work!$U$1</c:f>
              <c:strCache>
                <c:ptCount val="1"/>
                <c:pt idx="0">
                  <c:v>Geronimo</c:v>
                </c:pt>
              </c:strCache>
            </c:strRef>
          </c:tx>
          <c:spPr>
            <a:ln w="25400" cap="rnd">
              <a:solidFill>
                <a:schemeClr val="accent1"/>
              </a:solidFill>
              <a:round/>
            </a:ln>
            <a:effectLst/>
          </c:spPr>
          <c:marker>
            <c:symbol val="none"/>
          </c:marker>
          <c:cat>
            <c:numRef>
              <c:f>work!$O$2:$O$240</c:f>
              <c:numCache>
                <c:formatCode>m/d/yyyy</c:formatCode>
                <c:ptCount val="239"/>
                <c:pt idx="0">
                  <c:v>37408</c:v>
                </c:pt>
                <c:pt idx="1">
                  <c:v>37438</c:v>
                </c:pt>
                <c:pt idx="2">
                  <c:v>37469</c:v>
                </c:pt>
                <c:pt idx="3">
                  <c:v>37500</c:v>
                </c:pt>
                <c:pt idx="4">
                  <c:v>37530</c:v>
                </c:pt>
                <c:pt idx="5">
                  <c:v>37561</c:v>
                </c:pt>
                <c:pt idx="6">
                  <c:v>37591</c:v>
                </c:pt>
                <c:pt idx="7">
                  <c:v>37622</c:v>
                </c:pt>
                <c:pt idx="8">
                  <c:v>37653</c:v>
                </c:pt>
                <c:pt idx="9">
                  <c:v>37681</c:v>
                </c:pt>
                <c:pt idx="10">
                  <c:v>37712</c:v>
                </c:pt>
                <c:pt idx="11">
                  <c:v>37742</c:v>
                </c:pt>
                <c:pt idx="12">
                  <c:v>37773</c:v>
                </c:pt>
                <c:pt idx="13">
                  <c:v>37803</c:v>
                </c:pt>
                <c:pt idx="14">
                  <c:v>37834</c:v>
                </c:pt>
                <c:pt idx="15">
                  <c:v>37865</c:v>
                </c:pt>
                <c:pt idx="16">
                  <c:v>37895</c:v>
                </c:pt>
                <c:pt idx="17">
                  <c:v>37926</c:v>
                </c:pt>
                <c:pt idx="18">
                  <c:v>37956</c:v>
                </c:pt>
                <c:pt idx="19">
                  <c:v>37987</c:v>
                </c:pt>
                <c:pt idx="20">
                  <c:v>38018</c:v>
                </c:pt>
                <c:pt idx="21">
                  <c:v>38047</c:v>
                </c:pt>
                <c:pt idx="22">
                  <c:v>38078</c:v>
                </c:pt>
                <c:pt idx="23">
                  <c:v>38108</c:v>
                </c:pt>
                <c:pt idx="24">
                  <c:v>38139</c:v>
                </c:pt>
                <c:pt idx="25">
                  <c:v>38169</c:v>
                </c:pt>
                <c:pt idx="26">
                  <c:v>38200</c:v>
                </c:pt>
                <c:pt idx="27">
                  <c:v>38231</c:v>
                </c:pt>
                <c:pt idx="28">
                  <c:v>38261</c:v>
                </c:pt>
                <c:pt idx="29">
                  <c:v>38292</c:v>
                </c:pt>
                <c:pt idx="30">
                  <c:v>38322</c:v>
                </c:pt>
                <c:pt idx="31">
                  <c:v>38353</c:v>
                </c:pt>
                <c:pt idx="32">
                  <c:v>38384</c:v>
                </c:pt>
                <c:pt idx="33">
                  <c:v>38412</c:v>
                </c:pt>
                <c:pt idx="34">
                  <c:v>38443</c:v>
                </c:pt>
                <c:pt idx="35">
                  <c:v>38473</c:v>
                </c:pt>
                <c:pt idx="36">
                  <c:v>38504</c:v>
                </c:pt>
                <c:pt idx="37">
                  <c:v>38534</c:v>
                </c:pt>
                <c:pt idx="38">
                  <c:v>38565</c:v>
                </c:pt>
                <c:pt idx="39">
                  <c:v>38596</c:v>
                </c:pt>
                <c:pt idx="40">
                  <c:v>38626</c:v>
                </c:pt>
                <c:pt idx="41">
                  <c:v>38657</c:v>
                </c:pt>
                <c:pt idx="42">
                  <c:v>38687</c:v>
                </c:pt>
                <c:pt idx="43">
                  <c:v>38718</c:v>
                </c:pt>
                <c:pt idx="44">
                  <c:v>38749</c:v>
                </c:pt>
                <c:pt idx="45">
                  <c:v>38777</c:v>
                </c:pt>
                <c:pt idx="46">
                  <c:v>38808</c:v>
                </c:pt>
                <c:pt idx="47">
                  <c:v>38838</c:v>
                </c:pt>
                <c:pt idx="48">
                  <c:v>38869</c:v>
                </c:pt>
                <c:pt idx="49">
                  <c:v>38899</c:v>
                </c:pt>
                <c:pt idx="50">
                  <c:v>38930</c:v>
                </c:pt>
                <c:pt idx="51">
                  <c:v>38961</c:v>
                </c:pt>
                <c:pt idx="52">
                  <c:v>38991</c:v>
                </c:pt>
                <c:pt idx="53">
                  <c:v>39022</c:v>
                </c:pt>
                <c:pt idx="54">
                  <c:v>39052</c:v>
                </c:pt>
                <c:pt idx="55">
                  <c:v>39083</c:v>
                </c:pt>
                <c:pt idx="56">
                  <c:v>39114</c:v>
                </c:pt>
                <c:pt idx="57">
                  <c:v>39142</c:v>
                </c:pt>
                <c:pt idx="58">
                  <c:v>39173</c:v>
                </c:pt>
                <c:pt idx="59">
                  <c:v>39203</c:v>
                </c:pt>
                <c:pt idx="60">
                  <c:v>39234</c:v>
                </c:pt>
                <c:pt idx="61">
                  <c:v>39264</c:v>
                </c:pt>
                <c:pt idx="62">
                  <c:v>39295</c:v>
                </c:pt>
                <c:pt idx="63">
                  <c:v>39326</c:v>
                </c:pt>
                <c:pt idx="64">
                  <c:v>39356</c:v>
                </c:pt>
                <c:pt idx="65">
                  <c:v>39387</c:v>
                </c:pt>
                <c:pt idx="66">
                  <c:v>39417</c:v>
                </c:pt>
                <c:pt idx="67">
                  <c:v>39448</c:v>
                </c:pt>
                <c:pt idx="68">
                  <c:v>39479</c:v>
                </c:pt>
                <c:pt idx="69">
                  <c:v>39508</c:v>
                </c:pt>
                <c:pt idx="70">
                  <c:v>39539</c:v>
                </c:pt>
                <c:pt idx="71">
                  <c:v>39569</c:v>
                </c:pt>
                <c:pt idx="72">
                  <c:v>39600</c:v>
                </c:pt>
                <c:pt idx="73">
                  <c:v>39630</c:v>
                </c:pt>
                <c:pt idx="74">
                  <c:v>39661</c:v>
                </c:pt>
                <c:pt idx="75">
                  <c:v>39692</c:v>
                </c:pt>
                <c:pt idx="76">
                  <c:v>39722</c:v>
                </c:pt>
                <c:pt idx="77">
                  <c:v>39753</c:v>
                </c:pt>
                <c:pt idx="78">
                  <c:v>39783</c:v>
                </c:pt>
                <c:pt idx="79">
                  <c:v>39814</c:v>
                </c:pt>
                <c:pt idx="80">
                  <c:v>39845</c:v>
                </c:pt>
                <c:pt idx="81">
                  <c:v>39873</c:v>
                </c:pt>
                <c:pt idx="82">
                  <c:v>39904</c:v>
                </c:pt>
                <c:pt idx="83">
                  <c:v>39934</c:v>
                </c:pt>
                <c:pt idx="84">
                  <c:v>39965</c:v>
                </c:pt>
                <c:pt idx="85">
                  <c:v>39995</c:v>
                </c:pt>
                <c:pt idx="86">
                  <c:v>40026</c:v>
                </c:pt>
                <c:pt idx="87">
                  <c:v>40057</c:v>
                </c:pt>
                <c:pt idx="88">
                  <c:v>40087</c:v>
                </c:pt>
                <c:pt idx="89">
                  <c:v>40118</c:v>
                </c:pt>
                <c:pt idx="90">
                  <c:v>40148</c:v>
                </c:pt>
                <c:pt idx="91">
                  <c:v>40179</c:v>
                </c:pt>
                <c:pt idx="92">
                  <c:v>40210</c:v>
                </c:pt>
                <c:pt idx="93">
                  <c:v>40238</c:v>
                </c:pt>
                <c:pt idx="94">
                  <c:v>40269</c:v>
                </c:pt>
                <c:pt idx="95">
                  <c:v>40299</c:v>
                </c:pt>
                <c:pt idx="96">
                  <c:v>40330</c:v>
                </c:pt>
                <c:pt idx="97">
                  <c:v>40360</c:v>
                </c:pt>
                <c:pt idx="98">
                  <c:v>40391</c:v>
                </c:pt>
                <c:pt idx="99">
                  <c:v>40422</c:v>
                </c:pt>
                <c:pt idx="100">
                  <c:v>40452</c:v>
                </c:pt>
                <c:pt idx="101">
                  <c:v>40483</c:v>
                </c:pt>
                <c:pt idx="102">
                  <c:v>40513</c:v>
                </c:pt>
                <c:pt idx="103">
                  <c:v>40544</c:v>
                </c:pt>
                <c:pt idx="104">
                  <c:v>40575</c:v>
                </c:pt>
                <c:pt idx="105">
                  <c:v>40603</c:v>
                </c:pt>
                <c:pt idx="106">
                  <c:v>40634</c:v>
                </c:pt>
                <c:pt idx="107">
                  <c:v>40664</c:v>
                </c:pt>
                <c:pt idx="108">
                  <c:v>40695</c:v>
                </c:pt>
                <c:pt idx="109">
                  <c:v>40725</c:v>
                </c:pt>
                <c:pt idx="110">
                  <c:v>40756</c:v>
                </c:pt>
                <c:pt idx="111">
                  <c:v>40787</c:v>
                </c:pt>
                <c:pt idx="112">
                  <c:v>40817</c:v>
                </c:pt>
                <c:pt idx="113">
                  <c:v>40848</c:v>
                </c:pt>
                <c:pt idx="114">
                  <c:v>40878</c:v>
                </c:pt>
                <c:pt idx="115">
                  <c:v>40909</c:v>
                </c:pt>
                <c:pt idx="116">
                  <c:v>40940</c:v>
                </c:pt>
                <c:pt idx="117">
                  <c:v>40969</c:v>
                </c:pt>
                <c:pt idx="118">
                  <c:v>41000</c:v>
                </c:pt>
                <c:pt idx="119">
                  <c:v>41030</c:v>
                </c:pt>
                <c:pt idx="120">
                  <c:v>41061</c:v>
                </c:pt>
                <c:pt idx="121">
                  <c:v>41091</c:v>
                </c:pt>
                <c:pt idx="122">
                  <c:v>41122</c:v>
                </c:pt>
                <c:pt idx="123">
                  <c:v>41153</c:v>
                </c:pt>
                <c:pt idx="124">
                  <c:v>41183</c:v>
                </c:pt>
                <c:pt idx="125">
                  <c:v>41214</c:v>
                </c:pt>
                <c:pt idx="126">
                  <c:v>41244</c:v>
                </c:pt>
                <c:pt idx="127">
                  <c:v>41275</c:v>
                </c:pt>
                <c:pt idx="128">
                  <c:v>41306</c:v>
                </c:pt>
                <c:pt idx="129">
                  <c:v>41334</c:v>
                </c:pt>
                <c:pt idx="130">
                  <c:v>41365</c:v>
                </c:pt>
                <c:pt idx="131">
                  <c:v>41395</c:v>
                </c:pt>
                <c:pt idx="132">
                  <c:v>41426</c:v>
                </c:pt>
                <c:pt idx="133">
                  <c:v>41456</c:v>
                </c:pt>
                <c:pt idx="134">
                  <c:v>41487</c:v>
                </c:pt>
                <c:pt idx="135">
                  <c:v>41518</c:v>
                </c:pt>
                <c:pt idx="136">
                  <c:v>41548</c:v>
                </c:pt>
                <c:pt idx="137">
                  <c:v>41579</c:v>
                </c:pt>
                <c:pt idx="138">
                  <c:v>41609</c:v>
                </c:pt>
                <c:pt idx="139">
                  <c:v>41640</c:v>
                </c:pt>
                <c:pt idx="140">
                  <c:v>41671</c:v>
                </c:pt>
                <c:pt idx="141">
                  <c:v>41699</c:v>
                </c:pt>
                <c:pt idx="142">
                  <c:v>41730</c:v>
                </c:pt>
                <c:pt idx="143">
                  <c:v>41760</c:v>
                </c:pt>
                <c:pt idx="144">
                  <c:v>41791</c:v>
                </c:pt>
                <c:pt idx="145">
                  <c:v>41821</c:v>
                </c:pt>
                <c:pt idx="146">
                  <c:v>41852</c:v>
                </c:pt>
                <c:pt idx="147">
                  <c:v>41883</c:v>
                </c:pt>
                <c:pt idx="148">
                  <c:v>41913</c:v>
                </c:pt>
                <c:pt idx="149">
                  <c:v>41944</c:v>
                </c:pt>
                <c:pt idx="150">
                  <c:v>41974</c:v>
                </c:pt>
                <c:pt idx="151">
                  <c:v>42005</c:v>
                </c:pt>
                <c:pt idx="152">
                  <c:v>42036</c:v>
                </c:pt>
                <c:pt idx="153">
                  <c:v>42064</c:v>
                </c:pt>
                <c:pt idx="154">
                  <c:v>42095</c:v>
                </c:pt>
                <c:pt idx="155">
                  <c:v>42125</c:v>
                </c:pt>
                <c:pt idx="156">
                  <c:v>42156</c:v>
                </c:pt>
                <c:pt idx="157">
                  <c:v>42186</c:v>
                </c:pt>
                <c:pt idx="158">
                  <c:v>42217</c:v>
                </c:pt>
                <c:pt idx="159">
                  <c:v>42248</c:v>
                </c:pt>
                <c:pt idx="160">
                  <c:v>42278</c:v>
                </c:pt>
                <c:pt idx="161">
                  <c:v>42309</c:v>
                </c:pt>
                <c:pt idx="162">
                  <c:v>42339</c:v>
                </c:pt>
                <c:pt idx="163">
                  <c:v>42370</c:v>
                </c:pt>
                <c:pt idx="164">
                  <c:v>42401</c:v>
                </c:pt>
              </c:numCache>
            </c:numRef>
          </c:cat>
          <c:val>
            <c:numRef>
              <c:f>work!$U$2:$U$240</c:f>
              <c:numCache>
                <c:formatCode>0.0%</c:formatCode>
                <c:ptCount val="239"/>
                <c:pt idx="0">
                  <c:v>1.6646502842433174E-3</c:v>
                </c:pt>
                <c:pt idx="1">
                  <c:v>1.021481891686064E-3</c:v>
                </c:pt>
                <c:pt idx="2">
                  <c:v>2.5393979292859434E-3</c:v>
                </c:pt>
                <c:pt idx="3">
                  <c:v>1.6824099583775233E-3</c:v>
                </c:pt>
                <c:pt idx="4">
                  <c:v>2.3732628340050305E-3</c:v>
                </c:pt>
                <c:pt idx="5">
                  <c:v>2.0967080498481617E-3</c:v>
                </c:pt>
                <c:pt idx="6">
                  <c:v>2.1457879975642674E-3</c:v>
                </c:pt>
                <c:pt idx="7">
                  <c:v>1.7593327393186308E-3</c:v>
                </c:pt>
                <c:pt idx="8">
                  <c:v>1.2304201835692417E-3</c:v>
                </c:pt>
                <c:pt idx="9">
                  <c:v>1.9736704761000481E-3</c:v>
                </c:pt>
                <c:pt idx="10">
                  <c:v>1.627839670273647E-3</c:v>
                </c:pt>
                <c:pt idx="11">
                  <c:v>1.7297134220398932E-3</c:v>
                </c:pt>
                <c:pt idx="12">
                  <c:v>1.6040308089057729E-3</c:v>
                </c:pt>
                <c:pt idx="13">
                  <c:v>3.0550350821567551E-3</c:v>
                </c:pt>
                <c:pt idx="14">
                  <c:v>1.7930062868341192E-3</c:v>
                </c:pt>
                <c:pt idx="15">
                  <c:v>1.6853891860531742E-3</c:v>
                </c:pt>
                <c:pt idx="16">
                  <c:v>2.0104210674802576E-3</c:v>
                </c:pt>
                <c:pt idx="17">
                  <c:v>1.3520650690799305E-3</c:v>
                </c:pt>
                <c:pt idx="18">
                  <c:v>1.6994057052053609E-3</c:v>
                </c:pt>
                <c:pt idx="19">
                  <c:v>1.1586553686168742E-3</c:v>
                </c:pt>
                <c:pt idx="20">
                  <c:v>2.1843348070785741E-3</c:v>
                </c:pt>
                <c:pt idx="21">
                  <c:v>1.6989484789362076E-3</c:v>
                </c:pt>
                <c:pt idx="22">
                  <c:v>1.5472051242463984E-3</c:v>
                </c:pt>
                <c:pt idx="23">
                  <c:v>2.0670731116271945E-3</c:v>
                </c:pt>
                <c:pt idx="24">
                  <c:v>2.0884641627965991E-3</c:v>
                </c:pt>
                <c:pt idx="25">
                  <c:v>1.8629994853331944E-3</c:v>
                </c:pt>
                <c:pt idx="26">
                  <c:v>2.3264551674998762E-3</c:v>
                </c:pt>
                <c:pt idx="27">
                  <c:v>2.2320143933778091E-3</c:v>
                </c:pt>
                <c:pt idx="28">
                  <c:v>2.2501765635898085E-3</c:v>
                </c:pt>
                <c:pt idx="29">
                  <c:v>1.7990197577470663E-3</c:v>
                </c:pt>
                <c:pt idx="30">
                  <c:v>1.7316521206904246E-3</c:v>
                </c:pt>
                <c:pt idx="31">
                  <c:v>1.9189312928080677E-3</c:v>
                </c:pt>
                <c:pt idx="32">
                  <c:v>2.2758983066787811E-3</c:v>
                </c:pt>
                <c:pt idx="33">
                  <c:v>1.7426129847723849E-3</c:v>
                </c:pt>
                <c:pt idx="34">
                  <c:v>2.3309259993415849E-3</c:v>
                </c:pt>
                <c:pt idx="35">
                  <c:v>2.9704011584460233E-3</c:v>
                </c:pt>
                <c:pt idx="36">
                  <c:v>1.688604168827686E-3</c:v>
                </c:pt>
                <c:pt idx="37">
                  <c:v>1.3740590054540315E-3</c:v>
                </c:pt>
                <c:pt idx="38">
                  <c:v>2.151672353479257E-3</c:v>
                </c:pt>
                <c:pt idx="39">
                  <c:v>2.3299179322616133E-3</c:v>
                </c:pt>
                <c:pt idx="40">
                  <c:v>1.7881110409372959E-3</c:v>
                </c:pt>
                <c:pt idx="41">
                  <c:v>1.8397270013241849E-3</c:v>
                </c:pt>
                <c:pt idx="42">
                  <c:v>1.6550408062790001E-3</c:v>
                </c:pt>
                <c:pt idx="43">
                  <c:v>1.4092281606066701E-3</c:v>
                </c:pt>
                <c:pt idx="44">
                  <c:v>3.1642329572185322E-3</c:v>
                </c:pt>
                <c:pt idx="45">
                  <c:v>2.5011461349106804E-3</c:v>
                </c:pt>
                <c:pt idx="46">
                  <c:v>3.0345253091844794E-3</c:v>
                </c:pt>
                <c:pt idx="47">
                  <c:v>2.4074799818546663E-3</c:v>
                </c:pt>
                <c:pt idx="48">
                  <c:v>2.3088151775198366E-3</c:v>
                </c:pt>
                <c:pt idx="49">
                  <c:v>2.8831477276563501E-3</c:v>
                </c:pt>
                <c:pt idx="50">
                  <c:v>2.4343207335247672E-3</c:v>
                </c:pt>
                <c:pt idx="51">
                  <c:v>1.9419006168568133E-3</c:v>
                </c:pt>
                <c:pt idx="52">
                  <c:v>1.7001207680603773E-3</c:v>
                </c:pt>
                <c:pt idx="53">
                  <c:v>1.5290981819078709E-3</c:v>
                </c:pt>
                <c:pt idx="54">
                  <c:v>1.6196579848707523E-3</c:v>
                </c:pt>
                <c:pt idx="55">
                  <c:v>1.9076601967586585E-3</c:v>
                </c:pt>
                <c:pt idx="56">
                  <c:v>2.240110780659328E-3</c:v>
                </c:pt>
                <c:pt idx="57">
                  <c:v>1.7784727910512819E-3</c:v>
                </c:pt>
                <c:pt idx="58">
                  <c:v>2.3536522493232434E-3</c:v>
                </c:pt>
                <c:pt idx="59">
                  <c:v>1.7904723767269539E-3</c:v>
                </c:pt>
                <c:pt idx="60">
                  <c:v>1.7472982751394752E-3</c:v>
                </c:pt>
                <c:pt idx="61">
                  <c:v>1.6512802296829608E-3</c:v>
                </c:pt>
                <c:pt idx="62">
                  <c:v>1.6443859481338795E-3</c:v>
                </c:pt>
                <c:pt idx="63">
                  <c:v>1.7573285846938596E-3</c:v>
                </c:pt>
                <c:pt idx="64">
                  <c:v>1.5213919312537017E-3</c:v>
                </c:pt>
                <c:pt idx="65">
                  <c:v>2.1603865245270089E-3</c:v>
                </c:pt>
                <c:pt idx="66">
                  <c:v>1.4965617350956603E-3</c:v>
                </c:pt>
                <c:pt idx="67">
                  <c:v>1.5761811354040815E-3</c:v>
                </c:pt>
                <c:pt idx="68">
                  <c:v>1.8773814601222253E-3</c:v>
                </c:pt>
                <c:pt idx="69">
                  <c:v>1.7360321026036764E-3</c:v>
                </c:pt>
                <c:pt idx="70">
                  <c:v>1.5020584348422405E-3</c:v>
                </c:pt>
                <c:pt idx="71">
                  <c:v>1.5091618042875421E-3</c:v>
                </c:pt>
                <c:pt idx="72">
                  <c:v>2.242406959445109E-3</c:v>
                </c:pt>
                <c:pt idx="73">
                  <c:v>1.9755823684105764E-3</c:v>
                </c:pt>
                <c:pt idx="74">
                  <c:v>1.3303810268281782E-3</c:v>
                </c:pt>
                <c:pt idx="75">
                  <c:v>1.3186074663307642E-3</c:v>
                </c:pt>
                <c:pt idx="76">
                  <c:v>1.567116680133085E-3</c:v>
                </c:pt>
                <c:pt idx="77">
                  <c:v>1.8628810199005684E-3</c:v>
                </c:pt>
                <c:pt idx="78">
                  <c:v>1.9959877944009208E-3</c:v>
                </c:pt>
                <c:pt idx="79">
                  <c:v>1.05890782582053E-3</c:v>
                </c:pt>
                <c:pt idx="80">
                  <c:v>1.5124672223904986E-3</c:v>
                </c:pt>
                <c:pt idx="81">
                  <c:v>1.5913363825645172E-3</c:v>
                </c:pt>
                <c:pt idx="82">
                  <c:v>2.0747477468475704E-3</c:v>
                </c:pt>
                <c:pt idx="83">
                  <c:v>1.9129350699777239E-3</c:v>
                </c:pt>
                <c:pt idx="84">
                  <c:v>1.2845568868109969E-3</c:v>
                </c:pt>
                <c:pt idx="85">
                  <c:v>1.8714086143192263E-3</c:v>
                </c:pt>
                <c:pt idx="86">
                  <c:v>1.61214743609282E-3</c:v>
                </c:pt>
                <c:pt idx="87">
                  <c:v>2.045877251156934E-3</c:v>
                </c:pt>
                <c:pt idx="88">
                  <c:v>1.4410432906679601E-3</c:v>
                </c:pt>
                <c:pt idx="89">
                  <c:v>1.4992706885269195E-3</c:v>
                </c:pt>
                <c:pt idx="90">
                  <c:v>3.066111602782519E-3</c:v>
                </c:pt>
                <c:pt idx="91">
                  <c:v>1.460324384838411E-3</c:v>
                </c:pt>
                <c:pt idx="92">
                  <c:v>1.7463820633203237E-3</c:v>
                </c:pt>
                <c:pt idx="93">
                  <c:v>1.4971349931188788E-3</c:v>
                </c:pt>
                <c:pt idx="94">
                  <c:v>1.1627381849764649E-3</c:v>
                </c:pt>
                <c:pt idx="95">
                  <c:v>1.4366064210916533E-3</c:v>
                </c:pt>
                <c:pt idx="96">
                  <c:v>1.1821174245751633E-3</c:v>
                </c:pt>
                <c:pt idx="97">
                  <c:v>1.5697315046232501E-3</c:v>
                </c:pt>
                <c:pt idx="98">
                  <c:v>1.1620356949088387E-3</c:v>
                </c:pt>
                <c:pt idx="99">
                  <c:v>1.3756257477928276E-3</c:v>
                </c:pt>
                <c:pt idx="100">
                  <c:v>1.6262935862739977E-3</c:v>
                </c:pt>
                <c:pt idx="101">
                  <c:v>1.2750012274186338E-3</c:v>
                </c:pt>
                <c:pt idx="102">
                  <c:v>1.39465117989294E-3</c:v>
                </c:pt>
                <c:pt idx="103">
                  <c:v>1.0022439089944029E-3</c:v>
                </c:pt>
                <c:pt idx="104">
                  <c:v>1.2711823912183106E-3</c:v>
                </c:pt>
                <c:pt idx="105">
                  <c:v>1.669249282395325E-3</c:v>
                </c:pt>
                <c:pt idx="106">
                  <c:v>1.488784539108251E-3</c:v>
                </c:pt>
                <c:pt idx="107">
                  <c:v>1.1003613853517095E-3</c:v>
                </c:pt>
                <c:pt idx="108">
                  <c:v>1.5050353080343745E-3</c:v>
                </c:pt>
                <c:pt idx="109">
                  <c:v>8.3803134540749876E-4</c:v>
                </c:pt>
                <c:pt idx="110">
                  <c:v>1.0874101522876268E-3</c:v>
                </c:pt>
                <c:pt idx="111">
                  <c:v>1.3705185431711361E-3</c:v>
                </c:pt>
                <c:pt idx="112">
                  <c:v>1.283838215478949E-3</c:v>
                </c:pt>
                <c:pt idx="113">
                  <c:v>1.1519034440696228E-3</c:v>
                </c:pt>
                <c:pt idx="114">
                  <c:v>1.2809889136852232E-3</c:v>
                </c:pt>
                <c:pt idx="115">
                  <c:v>1.3590017229648179E-3</c:v>
                </c:pt>
                <c:pt idx="116">
                  <c:v>1.4292558789568653E-3</c:v>
                </c:pt>
                <c:pt idx="117">
                  <c:v>1.2778635404031824E-3</c:v>
                </c:pt>
                <c:pt idx="118">
                  <c:v>1.3947590417410158E-3</c:v>
                </c:pt>
                <c:pt idx="119">
                  <c:v>1.2745807759142469E-3</c:v>
                </c:pt>
                <c:pt idx="120">
                  <c:v>1.2118898444486302E-3</c:v>
                </c:pt>
                <c:pt idx="121">
                  <c:v>1.2320273791674385E-3</c:v>
                </c:pt>
                <c:pt idx="122">
                  <c:v>1.3757720234809972E-3</c:v>
                </c:pt>
                <c:pt idx="123">
                  <c:v>1.0772572520191951E-3</c:v>
                </c:pt>
                <c:pt idx="124">
                  <c:v>1.1597420305930607E-3</c:v>
                </c:pt>
                <c:pt idx="125">
                  <c:v>1.0378536347168247E-3</c:v>
                </c:pt>
                <c:pt idx="126">
                  <c:v>1.3290262563150962E-3</c:v>
                </c:pt>
                <c:pt idx="127">
                  <c:v>1.425564440426912E-3</c:v>
                </c:pt>
                <c:pt idx="128">
                  <c:v>1.2599427932060696E-3</c:v>
                </c:pt>
                <c:pt idx="129">
                  <c:v>1.3208536447381896E-3</c:v>
                </c:pt>
                <c:pt idx="130">
                  <c:v>9.7807369622202284E-4</c:v>
                </c:pt>
                <c:pt idx="131">
                  <c:v>1.3787925229584133E-3</c:v>
                </c:pt>
                <c:pt idx="132">
                  <c:v>1.59820748871895E-3</c:v>
                </c:pt>
                <c:pt idx="133">
                  <c:v>1.4311815298185405E-3</c:v>
                </c:pt>
                <c:pt idx="134">
                  <c:v>1.4225795890300448E-3</c:v>
                </c:pt>
                <c:pt idx="135">
                  <c:v>1.3484360193569479E-3</c:v>
                </c:pt>
                <c:pt idx="136">
                  <c:v>1.3323277626940027E-3</c:v>
                </c:pt>
                <c:pt idx="137">
                  <c:v>1.1769864669204488E-3</c:v>
                </c:pt>
                <c:pt idx="138">
                  <c:v>1.4442890196504758E-3</c:v>
                </c:pt>
                <c:pt idx="139">
                  <c:v>1.0766585754555277E-3</c:v>
                </c:pt>
                <c:pt idx="140">
                  <c:v>1.1602894366852742E-3</c:v>
                </c:pt>
                <c:pt idx="141">
                  <c:v>1.57742969075894E-3</c:v>
                </c:pt>
                <c:pt idx="142">
                  <c:v>1.2569683196993436E-3</c:v>
                </c:pt>
                <c:pt idx="143">
                  <c:v>1.2472455158325613E-3</c:v>
                </c:pt>
                <c:pt idx="144">
                  <c:v>1.0017798952444759E-3</c:v>
                </c:pt>
                <c:pt idx="145">
                  <c:v>1.1510661263873176E-3</c:v>
                </c:pt>
                <c:pt idx="146">
                  <c:v>8.5887941052283339E-4</c:v>
                </c:pt>
                <c:pt idx="147">
                  <c:v>1.3436418556791155E-3</c:v>
                </c:pt>
                <c:pt idx="148">
                  <c:v>9.5214374837342597E-4</c:v>
                </c:pt>
                <c:pt idx="149">
                  <c:v>9.3357705167170966E-4</c:v>
                </c:pt>
                <c:pt idx="150">
                  <c:v>1.219611276345726E-3</c:v>
                </c:pt>
                <c:pt idx="151">
                  <c:v>1.0284176294848416E-3</c:v>
                </c:pt>
                <c:pt idx="152">
                  <c:v>1.1010181782308676E-3</c:v>
                </c:pt>
                <c:pt idx="153">
                  <c:v>1.0496383889949073E-3</c:v>
                </c:pt>
                <c:pt idx="154">
                  <c:v>9.4044585799021375E-4</c:v>
                </c:pt>
                <c:pt idx="155">
                  <c:v>1.119449822870688E-3</c:v>
                </c:pt>
                <c:pt idx="156">
                  <c:v>8.6842668913077994E-4</c:v>
                </c:pt>
                <c:pt idx="157">
                  <c:v>9.5427689175241821E-4</c:v>
                </c:pt>
                <c:pt idx="158">
                  <c:v>1.1939039507406434E-3</c:v>
                </c:pt>
                <c:pt idx="159">
                  <c:v>1.2353866880462484E-3</c:v>
                </c:pt>
                <c:pt idx="160">
                  <c:v>1.6042687092557833E-3</c:v>
                </c:pt>
                <c:pt idx="161">
                  <c:v>9.1944658485775682E-4</c:v>
                </c:pt>
                <c:pt idx="162">
                  <c:v>1.2658706230991763E-3</c:v>
                </c:pt>
                <c:pt idx="163">
                  <c:v>2.1314505578206816E-3</c:v>
                </c:pt>
                <c:pt idx="164">
                  <c:v>1.7962340508223624E-3</c:v>
                </c:pt>
              </c:numCache>
            </c:numRef>
          </c:val>
          <c:smooth val="0"/>
          <c:extLst>
            <c:ext xmlns:c16="http://schemas.microsoft.com/office/drawing/2014/chart" uri="{C3380CC4-5D6E-409C-BE32-E72D297353CC}">
              <c16:uniqueId val="{00000002-3EC9-4369-833B-5614EEE99629}"/>
            </c:ext>
          </c:extLst>
        </c:ser>
        <c:ser>
          <c:idx val="6"/>
          <c:order val="3"/>
          <c:tx>
            <c:strRef>
              <c:f>work!$V$1</c:f>
              <c:strCache>
                <c:ptCount val="1"/>
                <c:pt idx="0">
                  <c:v>Indiahoma</c:v>
                </c:pt>
              </c:strCache>
            </c:strRef>
          </c:tx>
          <c:spPr>
            <a:ln w="25400" cap="rnd">
              <a:solidFill>
                <a:schemeClr val="accent2"/>
              </a:solidFill>
              <a:round/>
            </a:ln>
            <a:effectLst/>
          </c:spPr>
          <c:marker>
            <c:symbol val="none"/>
          </c:marker>
          <c:cat>
            <c:numRef>
              <c:f>work!$O$2:$O$240</c:f>
              <c:numCache>
                <c:formatCode>m/d/yyyy</c:formatCode>
                <c:ptCount val="239"/>
                <c:pt idx="0">
                  <c:v>37408</c:v>
                </c:pt>
                <c:pt idx="1">
                  <c:v>37438</c:v>
                </c:pt>
                <c:pt idx="2">
                  <c:v>37469</c:v>
                </c:pt>
                <c:pt idx="3">
                  <c:v>37500</c:v>
                </c:pt>
                <c:pt idx="4">
                  <c:v>37530</c:v>
                </c:pt>
                <c:pt idx="5">
                  <c:v>37561</c:v>
                </c:pt>
                <c:pt idx="6">
                  <c:v>37591</c:v>
                </c:pt>
                <c:pt idx="7">
                  <c:v>37622</c:v>
                </c:pt>
                <c:pt idx="8">
                  <c:v>37653</c:v>
                </c:pt>
                <c:pt idx="9">
                  <c:v>37681</c:v>
                </c:pt>
                <c:pt idx="10">
                  <c:v>37712</c:v>
                </c:pt>
                <c:pt idx="11">
                  <c:v>37742</c:v>
                </c:pt>
                <c:pt idx="12">
                  <c:v>37773</c:v>
                </c:pt>
                <c:pt idx="13">
                  <c:v>37803</c:v>
                </c:pt>
                <c:pt idx="14">
                  <c:v>37834</c:v>
                </c:pt>
                <c:pt idx="15">
                  <c:v>37865</c:v>
                </c:pt>
                <c:pt idx="16">
                  <c:v>37895</c:v>
                </c:pt>
                <c:pt idx="17">
                  <c:v>37926</c:v>
                </c:pt>
                <c:pt idx="18">
                  <c:v>37956</c:v>
                </c:pt>
                <c:pt idx="19">
                  <c:v>37987</c:v>
                </c:pt>
                <c:pt idx="20">
                  <c:v>38018</c:v>
                </c:pt>
                <c:pt idx="21">
                  <c:v>38047</c:v>
                </c:pt>
                <c:pt idx="22">
                  <c:v>38078</c:v>
                </c:pt>
                <c:pt idx="23">
                  <c:v>38108</c:v>
                </c:pt>
                <c:pt idx="24">
                  <c:v>38139</c:v>
                </c:pt>
                <c:pt idx="25">
                  <c:v>38169</c:v>
                </c:pt>
                <c:pt idx="26">
                  <c:v>38200</c:v>
                </c:pt>
                <c:pt idx="27">
                  <c:v>38231</c:v>
                </c:pt>
                <c:pt idx="28">
                  <c:v>38261</c:v>
                </c:pt>
                <c:pt idx="29">
                  <c:v>38292</c:v>
                </c:pt>
                <c:pt idx="30">
                  <c:v>38322</c:v>
                </c:pt>
                <c:pt idx="31">
                  <c:v>38353</c:v>
                </c:pt>
                <c:pt idx="32">
                  <c:v>38384</c:v>
                </c:pt>
                <c:pt idx="33">
                  <c:v>38412</c:v>
                </c:pt>
                <c:pt idx="34">
                  <c:v>38443</c:v>
                </c:pt>
                <c:pt idx="35">
                  <c:v>38473</c:v>
                </c:pt>
                <c:pt idx="36">
                  <c:v>38504</c:v>
                </c:pt>
                <c:pt idx="37">
                  <c:v>38534</c:v>
                </c:pt>
                <c:pt idx="38">
                  <c:v>38565</c:v>
                </c:pt>
                <c:pt idx="39">
                  <c:v>38596</c:v>
                </c:pt>
                <c:pt idx="40">
                  <c:v>38626</c:v>
                </c:pt>
                <c:pt idx="41">
                  <c:v>38657</c:v>
                </c:pt>
                <c:pt idx="42">
                  <c:v>38687</c:v>
                </c:pt>
                <c:pt idx="43">
                  <c:v>38718</c:v>
                </c:pt>
                <c:pt idx="44">
                  <c:v>38749</c:v>
                </c:pt>
                <c:pt idx="45">
                  <c:v>38777</c:v>
                </c:pt>
                <c:pt idx="46">
                  <c:v>38808</c:v>
                </c:pt>
                <c:pt idx="47">
                  <c:v>38838</c:v>
                </c:pt>
                <c:pt idx="48">
                  <c:v>38869</c:v>
                </c:pt>
                <c:pt idx="49">
                  <c:v>38899</c:v>
                </c:pt>
                <c:pt idx="50">
                  <c:v>38930</c:v>
                </c:pt>
                <c:pt idx="51">
                  <c:v>38961</c:v>
                </c:pt>
                <c:pt idx="52">
                  <c:v>38991</c:v>
                </c:pt>
                <c:pt idx="53">
                  <c:v>39022</c:v>
                </c:pt>
                <c:pt idx="54">
                  <c:v>39052</c:v>
                </c:pt>
                <c:pt idx="55">
                  <c:v>39083</c:v>
                </c:pt>
                <c:pt idx="56">
                  <c:v>39114</c:v>
                </c:pt>
                <c:pt idx="57">
                  <c:v>39142</c:v>
                </c:pt>
                <c:pt idx="58">
                  <c:v>39173</c:v>
                </c:pt>
                <c:pt idx="59">
                  <c:v>39203</c:v>
                </c:pt>
                <c:pt idx="60">
                  <c:v>39234</c:v>
                </c:pt>
                <c:pt idx="61">
                  <c:v>39264</c:v>
                </c:pt>
                <c:pt idx="62">
                  <c:v>39295</c:v>
                </c:pt>
                <c:pt idx="63">
                  <c:v>39326</c:v>
                </c:pt>
                <c:pt idx="64">
                  <c:v>39356</c:v>
                </c:pt>
                <c:pt idx="65">
                  <c:v>39387</c:v>
                </c:pt>
                <c:pt idx="66">
                  <c:v>39417</c:v>
                </c:pt>
                <c:pt idx="67">
                  <c:v>39448</c:v>
                </c:pt>
                <c:pt idx="68">
                  <c:v>39479</c:v>
                </c:pt>
                <c:pt idx="69">
                  <c:v>39508</c:v>
                </c:pt>
                <c:pt idx="70">
                  <c:v>39539</c:v>
                </c:pt>
                <c:pt idx="71">
                  <c:v>39569</c:v>
                </c:pt>
                <c:pt idx="72">
                  <c:v>39600</c:v>
                </c:pt>
                <c:pt idx="73">
                  <c:v>39630</c:v>
                </c:pt>
                <c:pt idx="74">
                  <c:v>39661</c:v>
                </c:pt>
                <c:pt idx="75">
                  <c:v>39692</c:v>
                </c:pt>
                <c:pt idx="76">
                  <c:v>39722</c:v>
                </c:pt>
                <c:pt idx="77">
                  <c:v>39753</c:v>
                </c:pt>
                <c:pt idx="78">
                  <c:v>39783</c:v>
                </c:pt>
                <c:pt idx="79">
                  <c:v>39814</c:v>
                </c:pt>
                <c:pt idx="80">
                  <c:v>39845</c:v>
                </c:pt>
                <c:pt idx="81">
                  <c:v>39873</c:v>
                </c:pt>
                <c:pt idx="82">
                  <c:v>39904</c:v>
                </c:pt>
                <c:pt idx="83">
                  <c:v>39934</c:v>
                </c:pt>
                <c:pt idx="84">
                  <c:v>39965</c:v>
                </c:pt>
                <c:pt idx="85">
                  <c:v>39995</c:v>
                </c:pt>
                <c:pt idx="86">
                  <c:v>40026</c:v>
                </c:pt>
                <c:pt idx="87">
                  <c:v>40057</c:v>
                </c:pt>
                <c:pt idx="88">
                  <c:v>40087</c:v>
                </c:pt>
                <c:pt idx="89">
                  <c:v>40118</c:v>
                </c:pt>
                <c:pt idx="90">
                  <c:v>40148</c:v>
                </c:pt>
                <c:pt idx="91">
                  <c:v>40179</c:v>
                </c:pt>
                <c:pt idx="92">
                  <c:v>40210</c:v>
                </c:pt>
                <c:pt idx="93">
                  <c:v>40238</c:v>
                </c:pt>
                <c:pt idx="94">
                  <c:v>40269</c:v>
                </c:pt>
                <c:pt idx="95">
                  <c:v>40299</c:v>
                </c:pt>
                <c:pt idx="96">
                  <c:v>40330</c:v>
                </c:pt>
                <c:pt idx="97">
                  <c:v>40360</c:v>
                </c:pt>
                <c:pt idx="98">
                  <c:v>40391</c:v>
                </c:pt>
                <c:pt idx="99">
                  <c:v>40422</c:v>
                </c:pt>
                <c:pt idx="100">
                  <c:v>40452</c:v>
                </c:pt>
                <c:pt idx="101">
                  <c:v>40483</c:v>
                </c:pt>
                <c:pt idx="102">
                  <c:v>40513</c:v>
                </c:pt>
                <c:pt idx="103">
                  <c:v>40544</c:v>
                </c:pt>
                <c:pt idx="104">
                  <c:v>40575</c:v>
                </c:pt>
                <c:pt idx="105">
                  <c:v>40603</c:v>
                </c:pt>
                <c:pt idx="106">
                  <c:v>40634</c:v>
                </c:pt>
                <c:pt idx="107">
                  <c:v>40664</c:v>
                </c:pt>
                <c:pt idx="108">
                  <c:v>40695</c:v>
                </c:pt>
                <c:pt idx="109">
                  <c:v>40725</c:v>
                </c:pt>
                <c:pt idx="110">
                  <c:v>40756</c:v>
                </c:pt>
                <c:pt idx="111">
                  <c:v>40787</c:v>
                </c:pt>
                <c:pt idx="112">
                  <c:v>40817</c:v>
                </c:pt>
                <c:pt idx="113">
                  <c:v>40848</c:v>
                </c:pt>
                <c:pt idx="114">
                  <c:v>40878</c:v>
                </c:pt>
                <c:pt idx="115">
                  <c:v>40909</c:v>
                </c:pt>
                <c:pt idx="116">
                  <c:v>40940</c:v>
                </c:pt>
                <c:pt idx="117">
                  <c:v>40969</c:v>
                </c:pt>
                <c:pt idx="118">
                  <c:v>41000</c:v>
                </c:pt>
                <c:pt idx="119">
                  <c:v>41030</c:v>
                </c:pt>
                <c:pt idx="120">
                  <c:v>41061</c:v>
                </c:pt>
                <c:pt idx="121">
                  <c:v>41091</c:v>
                </c:pt>
                <c:pt idx="122">
                  <c:v>41122</c:v>
                </c:pt>
                <c:pt idx="123">
                  <c:v>41153</c:v>
                </c:pt>
                <c:pt idx="124">
                  <c:v>41183</c:v>
                </c:pt>
                <c:pt idx="125">
                  <c:v>41214</c:v>
                </c:pt>
                <c:pt idx="126">
                  <c:v>41244</c:v>
                </c:pt>
                <c:pt idx="127">
                  <c:v>41275</c:v>
                </c:pt>
                <c:pt idx="128">
                  <c:v>41306</c:v>
                </c:pt>
                <c:pt idx="129">
                  <c:v>41334</c:v>
                </c:pt>
                <c:pt idx="130">
                  <c:v>41365</c:v>
                </c:pt>
                <c:pt idx="131">
                  <c:v>41395</c:v>
                </c:pt>
                <c:pt idx="132">
                  <c:v>41426</c:v>
                </c:pt>
                <c:pt idx="133">
                  <c:v>41456</c:v>
                </c:pt>
                <c:pt idx="134">
                  <c:v>41487</c:v>
                </c:pt>
                <c:pt idx="135">
                  <c:v>41518</c:v>
                </c:pt>
                <c:pt idx="136">
                  <c:v>41548</c:v>
                </c:pt>
                <c:pt idx="137">
                  <c:v>41579</c:v>
                </c:pt>
                <c:pt idx="138">
                  <c:v>41609</c:v>
                </c:pt>
                <c:pt idx="139">
                  <c:v>41640</c:v>
                </c:pt>
                <c:pt idx="140">
                  <c:v>41671</c:v>
                </c:pt>
                <c:pt idx="141">
                  <c:v>41699</c:v>
                </c:pt>
                <c:pt idx="142">
                  <c:v>41730</c:v>
                </c:pt>
                <c:pt idx="143">
                  <c:v>41760</c:v>
                </c:pt>
                <c:pt idx="144">
                  <c:v>41791</c:v>
                </c:pt>
                <c:pt idx="145">
                  <c:v>41821</c:v>
                </c:pt>
                <c:pt idx="146">
                  <c:v>41852</c:v>
                </c:pt>
                <c:pt idx="147">
                  <c:v>41883</c:v>
                </c:pt>
                <c:pt idx="148">
                  <c:v>41913</c:v>
                </c:pt>
                <c:pt idx="149">
                  <c:v>41944</c:v>
                </c:pt>
                <c:pt idx="150">
                  <c:v>41974</c:v>
                </c:pt>
                <c:pt idx="151">
                  <c:v>42005</c:v>
                </c:pt>
                <c:pt idx="152">
                  <c:v>42036</c:v>
                </c:pt>
                <c:pt idx="153">
                  <c:v>42064</c:v>
                </c:pt>
                <c:pt idx="154">
                  <c:v>42095</c:v>
                </c:pt>
                <c:pt idx="155">
                  <c:v>42125</c:v>
                </c:pt>
                <c:pt idx="156">
                  <c:v>42156</c:v>
                </c:pt>
                <c:pt idx="157">
                  <c:v>42186</c:v>
                </c:pt>
                <c:pt idx="158">
                  <c:v>42217</c:v>
                </c:pt>
                <c:pt idx="159">
                  <c:v>42248</c:v>
                </c:pt>
                <c:pt idx="160">
                  <c:v>42278</c:v>
                </c:pt>
                <c:pt idx="161">
                  <c:v>42309</c:v>
                </c:pt>
                <c:pt idx="162">
                  <c:v>42339</c:v>
                </c:pt>
                <c:pt idx="163">
                  <c:v>42370</c:v>
                </c:pt>
                <c:pt idx="164">
                  <c:v>42401</c:v>
                </c:pt>
              </c:numCache>
            </c:numRef>
          </c:cat>
          <c:val>
            <c:numRef>
              <c:f>work!$V$2:$V$240</c:f>
              <c:numCache>
                <c:formatCode>0.0%</c:formatCode>
                <c:ptCount val="239"/>
                <c:pt idx="0">
                  <c:v>9.6069459285290208E-4</c:v>
                </c:pt>
                <c:pt idx="1">
                  <c:v>7.7410904400964221E-4</c:v>
                </c:pt>
                <c:pt idx="2">
                  <c:v>7.6915116118152747E-4</c:v>
                </c:pt>
                <c:pt idx="3">
                  <c:v>7.7852879784964942E-4</c:v>
                </c:pt>
                <c:pt idx="4">
                  <c:v>9.3685997522187684E-4</c:v>
                </c:pt>
                <c:pt idx="5">
                  <c:v>9.2737715284184634E-4</c:v>
                </c:pt>
                <c:pt idx="6">
                  <c:v>7.8385860203592753E-4</c:v>
                </c:pt>
                <c:pt idx="7">
                  <c:v>1.1703260656844158E-3</c:v>
                </c:pt>
                <c:pt idx="8">
                  <c:v>1.1217400587958774E-3</c:v>
                </c:pt>
                <c:pt idx="9">
                  <c:v>1.4133265989349417E-3</c:v>
                </c:pt>
                <c:pt idx="10">
                  <c:v>9.2321474227948777E-4</c:v>
                </c:pt>
                <c:pt idx="11">
                  <c:v>1.0665405248563218E-3</c:v>
                </c:pt>
                <c:pt idx="12">
                  <c:v>8.9992365064916167E-4</c:v>
                </c:pt>
                <c:pt idx="13">
                  <c:v>1.0681980310299011E-3</c:v>
                </c:pt>
                <c:pt idx="14">
                  <c:v>9.9569185146377941E-4</c:v>
                </c:pt>
                <c:pt idx="15">
                  <c:v>1.2680889351716839E-3</c:v>
                </c:pt>
                <c:pt idx="16">
                  <c:v>9.9843388524663507E-4</c:v>
                </c:pt>
                <c:pt idx="17">
                  <c:v>8.8215933726651472E-4</c:v>
                </c:pt>
                <c:pt idx="18">
                  <c:v>1.0522298143280109E-3</c:v>
                </c:pt>
                <c:pt idx="19">
                  <c:v>1.4436344166629509E-3</c:v>
                </c:pt>
                <c:pt idx="20">
                  <c:v>9.8782795969950231E-4</c:v>
                </c:pt>
                <c:pt idx="21">
                  <c:v>9.841743150396094E-4</c:v>
                </c:pt>
                <c:pt idx="22">
                  <c:v>9.6693058469901009E-4</c:v>
                </c:pt>
                <c:pt idx="23">
                  <c:v>9.2136953730713401E-4</c:v>
                </c:pt>
                <c:pt idx="24">
                  <c:v>1.4042478177509542E-3</c:v>
                </c:pt>
                <c:pt idx="25">
                  <c:v>8.525486560866046E-4</c:v>
                </c:pt>
                <c:pt idx="26">
                  <c:v>9.560217112082411E-4</c:v>
                </c:pt>
                <c:pt idx="27">
                  <c:v>1.0198041685390157E-3</c:v>
                </c:pt>
                <c:pt idx="28">
                  <c:v>1.0504186704151156E-3</c:v>
                </c:pt>
                <c:pt idx="29">
                  <c:v>8.5799876561906306E-4</c:v>
                </c:pt>
                <c:pt idx="30">
                  <c:v>1.0024216029340261E-3</c:v>
                </c:pt>
                <c:pt idx="31">
                  <c:v>9.1497972551935044E-4</c:v>
                </c:pt>
                <c:pt idx="32">
                  <c:v>9.3560646746199193E-4</c:v>
                </c:pt>
                <c:pt idx="33">
                  <c:v>1.0070729192844907E-3</c:v>
                </c:pt>
                <c:pt idx="34">
                  <c:v>8.8442758423397415E-4</c:v>
                </c:pt>
                <c:pt idx="35">
                  <c:v>1.2609652631473652E-3</c:v>
                </c:pt>
                <c:pt idx="36">
                  <c:v>1.0152830626271423E-3</c:v>
                </c:pt>
                <c:pt idx="37">
                  <c:v>1.2634073736923544E-3</c:v>
                </c:pt>
                <c:pt idx="38">
                  <c:v>1.108782688046117E-3</c:v>
                </c:pt>
                <c:pt idx="39">
                  <c:v>1.3615346553188859E-3</c:v>
                </c:pt>
                <c:pt idx="40">
                  <c:v>9.9440951749434742E-4</c:v>
                </c:pt>
                <c:pt idx="41">
                  <c:v>5.7946611999558926E-4</c:v>
                </c:pt>
                <c:pt idx="42">
                  <c:v>1.214241613897326E-3</c:v>
                </c:pt>
                <c:pt idx="43">
                  <c:v>9.7424431878949131E-4</c:v>
                </c:pt>
                <c:pt idx="44">
                  <c:v>8.1535310592100536E-4</c:v>
                </c:pt>
                <c:pt idx="45">
                  <c:v>1.0933055799114996E-3</c:v>
                </c:pt>
                <c:pt idx="46">
                  <c:v>9.8492600327066662E-4</c:v>
                </c:pt>
                <c:pt idx="47">
                  <c:v>1.1312287288021601E-3</c:v>
                </c:pt>
                <c:pt idx="48">
                  <c:v>1.3957225287712367E-3</c:v>
                </c:pt>
                <c:pt idx="49">
                  <c:v>8.5846796784146964E-4</c:v>
                </c:pt>
                <c:pt idx="50">
                  <c:v>1.1710814485031821E-3</c:v>
                </c:pt>
                <c:pt idx="51">
                  <c:v>1.2373810250228153E-3</c:v>
                </c:pt>
                <c:pt idx="52">
                  <c:v>9.1324175522729061E-4</c:v>
                </c:pt>
                <c:pt idx="53">
                  <c:v>1.0209224456915588E-3</c:v>
                </c:pt>
                <c:pt idx="54">
                  <c:v>8.9831314117442022E-4</c:v>
                </c:pt>
                <c:pt idx="55">
                  <c:v>2.2663935792295344E-3</c:v>
                </c:pt>
                <c:pt idx="56">
                  <c:v>1.3282293584163055E-3</c:v>
                </c:pt>
                <c:pt idx="57">
                  <c:v>7.8303253656052238E-4</c:v>
                </c:pt>
                <c:pt idx="58">
                  <c:v>8.5371582048378747E-4</c:v>
                </c:pt>
                <c:pt idx="59">
                  <c:v>9.7286946665952072E-4</c:v>
                </c:pt>
                <c:pt idx="60">
                  <c:v>6.9283848193072231E-4</c:v>
                </c:pt>
                <c:pt idx="61">
                  <c:v>6.9053673117872364E-4</c:v>
                </c:pt>
                <c:pt idx="62">
                  <c:v>7.3466280511619774E-4</c:v>
                </c:pt>
                <c:pt idx="63">
                  <c:v>6.9448188231677047E-4</c:v>
                </c:pt>
                <c:pt idx="64">
                  <c:v>1.0360274509590966E-3</c:v>
                </c:pt>
                <c:pt idx="65">
                  <c:v>9.6545002890098606E-4</c:v>
                </c:pt>
                <c:pt idx="66">
                  <c:v>1.0553308798486934E-3</c:v>
                </c:pt>
                <c:pt idx="67">
                  <c:v>2.2109383670284068E-3</c:v>
                </c:pt>
                <c:pt idx="68">
                  <c:v>8.4864089624883394E-4</c:v>
                </c:pt>
                <c:pt idx="69">
                  <c:v>7.170560795295238E-4</c:v>
                </c:pt>
                <c:pt idx="70">
                  <c:v>6.5474302117597314E-4</c:v>
                </c:pt>
                <c:pt idx="71">
                  <c:v>3.6113161762216098E-4</c:v>
                </c:pt>
                <c:pt idx="72">
                  <c:v>1.0528563750202729E-3</c:v>
                </c:pt>
                <c:pt idx="73">
                  <c:v>7.9395140177773726E-4</c:v>
                </c:pt>
                <c:pt idx="74">
                  <c:v>6.6856501759950517E-4</c:v>
                </c:pt>
                <c:pt idx="75">
                  <c:v>1.0152234327490163E-3</c:v>
                </c:pt>
                <c:pt idx="76">
                  <c:v>1.0949935524608443E-3</c:v>
                </c:pt>
                <c:pt idx="77">
                  <c:v>8.0499607918988673E-4</c:v>
                </c:pt>
                <c:pt idx="78">
                  <c:v>5.0663443570186223E-4</c:v>
                </c:pt>
                <c:pt idx="79">
                  <c:v>9.0846809674119487E-4</c:v>
                </c:pt>
                <c:pt idx="80">
                  <c:v>1.018396007352087E-3</c:v>
                </c:pt>
                <c:pt idx="81">
                  <c:v>4.8179481912087184E-4</c:v>
                </c:pt>
                <c:pt idx="82">
                  <c:v>6.4436231742720387E-4</c:v>
                </c:pt>
                <c:pt idx="83">
                  <c:v>6.0383515493280427E-4</c:v>
                </c:pt>
                <c:pt idx="84">
                  <c:v>7.1987934404946685E-4</c:v>
                </c:pt>
                <c:pt idx="85">
                  <c:v>1.3219610750234043E-3</c:v>
                </c:pt>
                <c:pt idx="86">
                  <c:v>4.0342106956564849E-4</c:v>
                </c:pt>
                <c:pt idx="87">
                  <c:v>7.4587431947190541E-4</c:v>
                </c:pt>
                <c:pt idx="88">
                  <c:v>5.4171599289895404E-4</c:v>
                </c:pt>
                <c:pt idx="89">
                  <c:v>5.2030935618923918E-4</c:v>
                </c:pt>
                <c:pt idx="90">
                  <c:v>6.732650417956501E-4</c:v>
                </c:pt>
                <c:pt idx="91">
                  <c:v>7.2349045536357663E-4</c:v>
                </c:pt>
                <c:pt idx="92">
                  <c:v>7.8462882558298554E-4</c:v>
                </c:pt>
                <c:pt idx="93">
                  <c:v>4.9175556778392087E-4</c:v>
                </c:pt>
                <c:pt idx="94">
                  <c:v>5.9389904663884475E-4</c:v>
                </c:pt>
                <c:pt idx="95">
                  <c:v>5.7474438133848214E-4</c:v>
                </c:pt>
                <c:pt idx="96">
                  <c:v>6.9972667702587635E-4</c:v>
                </c:pt>
                <c:pt idx="97">
                  <c:v>5.8510172574956763E-4</c:v>
                </c:pt>
                <c:pt idx="98">
                  <c:v>5.7309022375184675E-4</c:v>
                </c:pt>
                <c:pt idx="99">
                  <c:v>9.0751042659692482E-4</c:v>
                </c:pt>
                <c:pt idx="100">
                  <c:v>9.5005820494442237E-4</c:v>
                </c:pt>
                <c:pt idx="101">
                  <c:v>9.1321039357948077E-4</c:v>
                </c:pt>
                <c:pt idx="102">
                  <c:v>7.9601869453607439E-4</c:v>
                </c:pt>
                <c:pt idx="103">
                  <c:v>7.330837952705336E-4</c:v>
                </c:pt>
                <c:pt idx="104">
                  <c:v>6.7698294209398628E-4</c:v>
                </c:pt>
                <c:pt idx="105">
                  <c:v>6.3808585300462899E-4</c:v>
                </c:pt>
                <c:pt idx="106">
                  <c:v>5.5415393667783636E-4</c:v>
                </c:pt>
                <c:pt idx="107">
                  <c:v>7.3012003911895646E-4</c:v>
                </c:pt>
                <c:pt idx="108">
                  <c:v>6.622812589000027E-4</c:v>
                </c:pt>
                <c:pt idx="109">
                  <c:v>3.5011323187447994E-4</c:v>
                </c:pt>
                <c:pt idx="110">
                  <c:v>4.7830043998879271E-4</c:v>
                </c:pt>
                <c:pt idx="111">
                  <c:v>5.2866257247928528E-4</c:v>
                </c:pt>
                <c:pt idx="112">
                  <c:v>7.482855243641244E-4</c:v>
                </c:pt>
                <c:pt idx="113">
                  <c:v>4.0026824707577277E-4</c:v>
                </c:pt>
                <c:pt idx="114">
                  <c:v>5.2597726193640535E-4</c:v>
                </c:pt>
                <c:pt idx="115">
                  <c:v>5.935373470854023E-4</c:v>
                </c:pt>
                <c:pt idx="116">
                  <c:v>8.4426352218744784E-4</c:v>
                </c:pt>
                <c:pt idx="117">
                  <c:v>1.4590109932728684E-3</c:v>
                </c:pt>
                <c:pt idx="118">
                  <c:v>5.4539622323975239E-4</c:v>
                </c:pt>
                <c:pt idx="119">
                  <c:v>1.0546971163250404E-3</c:v>
                </c:pt>
                <c:pt idx="120">
                  <c:v>3.2835066225721498E-4</c:v>
                </c:pt>
                <c:pt idx="121">
                  <c:v>3.8483841049900667E-4</c:v>
                </c:pt>
                <c:pt idx="122">
                  <c:v>1.2231031554281271E-3</c:v>
                </c:pt>
                <c:pt idx="123">
                  <c:v>5.0006178309677806E-4</c:v>
                </c:pt>
                <c:pt idx="124">
                  <c:v>4.9067720188949125E-4</c:v>
                </c:pt>
                <c:pt idx="125">
                  <c:v>4.5190783348710137E-4</c:v>
                </c:pt>
                <c:pt idx="126">
                  <c:v>6.4292962033380937E-4</c:v>
                </c:pt>
                <c:pt idx="127">
                  <c:v>5.3954579983399266E-4</c:v>
                </c:pt>
                <c:pt idx="128">
                  <c:v>5.3256996206597494E-4</c:v>
                </c:pt>
                <c:pt idx="129">
                  <c:v>7.2583300872748353E-4</c:v>
                </c:pt>
                <c:pt idx="130">
                  <c:v>4.5595044129577038E-4</c:v>
                </c:pt>
                <c:pt idx="131">
                  <c:v>5.3627424541588965E-4</c:v>
                </c:pt>
                <c:pt idx="132">
                  <c:v>6.1064095618449028E-4</c:v>
                </c:pt>
                <c:pt idx="133">
                  <c:v>4.6912533906927047E-4</c:v>
                </c:pt>
                <c:pt idx="134">
                  <c:v>4.3295306663226841E-4</c:v>
                </c:pt>
                <c:pt idx="135">
                  <c:v>6.5483469982307197E-4</c:v>
                </c:pt>
                <c:pt idx="136">
                  <c:v>2.9392043622034303E-4</c:v>
                </c:pt>
                <c:pt idx="137">
                  <c:v>6.3965411741836705E-4</c:v>
                </c:pt>
                <c:pt idx="138">
                  <c:v>6.5698401238479089E-4</c:v>
                </c:pt>
                <c:pt idx="139">
                  <c:v>4.8194976344610702E-4</c:v>
                </c:pt>
                <c:pt idx="140">
                  <c:v>6.9119187304188918E-4</c:v>
                </c:pt>
                <c:pt idx="141">
                  <c:v>9.7030930449206354E-4</c:v>
                </c:pt>
                <c:pt idx="142">
                  <c:v>7.6664127711436627E-4</c:v>
                </c:pt>
                <c:pt idx="143">
                  <c:v>9.4921892678731241E-4</c:v>
                </c:pt>
                <c:pt idx="144">
                  <c:v>7.2955900723849579E-4</c:v>
                </c:pt>
                <c:pt idx="145">
                  <c:v>8.9533358969845001E-4</c:v>
                </c:pt>
                <c:pt idx="146">
                  <c:v>4.2833362753408793E-4</c:v>
                </c:pt>
                <c:pt idx="147">
                  <c:v>3.6228732637277829E-4</c:v>
                </c:pt>
                <c:pt idx="148">
                  <c:v>5.5938438436070744E-4</c:v>
                </c:pt>
                <c:pt idx="149">
                  <c:v>5.4300466191225031E-4</c:v>
                </c:pt>
                <c:pt idx="150">
                  <c:v>5.197350837629083E-4</c:v>
                </c:pt>
                <c:pt idx="151">
                  <c:v>5.4738903659048575E-4</c:v>
                </c:pt>
                <c:pt idx="152">
                  <c:v>3.8568813826499166E-4</c:v>
                </c:pt>
                <c:pt idx="153">
                  <c:v>5.1647070408447724E-4</c:v>
                </c:pt>
                <c:pt idx="154">
                  <c:v>5.3192623231102226E-4</c:v>
                </c:pt>
                <c:pt idx="155">
                  <c:v>5.0696085345449066E-4</c:v>
                </c:pt>
                <c:pt idx="156">
                  <c:v>6.8290203822364884E-4</c:v>
                </c:pt>
                <c:pt idx="157">
                  <c:v>7.7673085179513323E-4</c:v>
                </c:pt>
                <c:pt idx="158">
                  <c:v>4.571014451294607E-4</c:v>
                </c:pt>
                <c:pt idx="159">
                  <c:v>6.7099111986783919E-4</c:v>
                </c:pt>
                <c:pt idx="160">
                  <c:v>7.41843953324953E-4</c:v>
                </c:pt>
                <c:pt idx="161">
                  <c:v>5.0705015673727484E-4</c:v>
                </c:pt>
                <c:pt idx="162">
                  <c:v>4.569236290174194E-4</c:v>
                </c:pt>
                <c:pt idx="163">
                  <c:v>5.0335938947428105E-4</c:v>
                </c:pt>
                <c:pt idx="164">
                  <c:v>5.8711495222530589E-4</c:v>
                </c:pt>
              </c:numCache>
            </c:numRef>
          </c:val>
          <c:smooth val="0"/>
          <c:extLst>
            <c:ext xmlns:c16="http://schemas.microsoft.com/office/drawing/2014/chart" uri="{C3380CC4-5D6E-409C-BE32-E72D297353CC}">
              <c16:uniqueId val="{00000003-3EC9-4369-833B-5614EEE99629}"/>
            </c:ext>
          </c:extLst>
        </c:ser>
        <c:ser>
          <c:idx val="8"/>
          <c:order val="4"/>
          <c:tx>
            <c:strRef>
              <c:f>work!$Y$1</c:f>
              <c:strCache>
                <c:ptCount val="1"/>
                <c:pt idx="0">
                  <c:v>Sterling</c:v>
                </c:pt>
              </c:strCache>
            </c:strRef>
          </c:tx>
          <c:spPr>
            <a:ln w="25400" cap="rnd">
              <a:solidFill>
                <a:schemeClr val="accent3"/>
              </a:solidFill>
              <a:round/>
            </a:ln>
            <a:effectLst/>
          </c:spPr>
          <c:marker>
            <c:symbol val="none"/>
          </c:marker>
          <c:cat>
            <c:numRef>
              <c:f>work!$O$2:$O$240</c:f>
              <c:numCache>
                <c:formatCode>m/d/yyyy</c:formatCode>
                <c:ptCount val="239"/>
                <c:pt idx="0">
                  <c:v>37408</c:v>
                </c:pt>
                <c:pt idx="1">
                  <c:v>37438</c:v>
                </c:pt>
                <c:pt idx="2">
                  <c:v>37469</c:v>
                </c:pt>
                <c:pt idx="3">
                  <c:v>37500</c:v>
                </c:pt>
                <c:pt idx="4">
                  <c:v>37530</c:v>
                </c:pt>
                <c:pt idx="5">
                  <c:v>37561</c:v>
                </c:pt>
                <c:pt idx="6">
                  <c:v>37591</c:v>
                </c:pt>
                <c:pt idx="7">
                  <c:v>37622</c:v>
                </c:pt>
                <c:pt idx="8">
                  <c:v>37653</c:v>
                </c:pt>
                <c:pt idx="9">
                  <c:v>37681</c:v>
                </c:pt>
                <c:pt idx="10">
                  <c:v>37712</c:v>
                </c:pt>
                <c:pt idx="11">
                  <c:v>37742</c:v>
                </c:pt>
                <c:pt idx="12">
                  <c:v>37773</c:v>
                </c:pt>
                <c:pt idx="13">
                  <c:v>37803</c:v>
                </c:pt>
                <c:pt idx="14">
                  <c:v>37834</c:v>
                </c:pt>
                <c:pt idx="15">
                  <c:v>37865</c:v>
                </c:pt>
                <c:pt idx="16">
                  <c:v>37895</c:v>
                </c:pt>
                <c:pt idx="17">
                  <c:v>37926</c:v>
                </c:pt>
                <c:pt idx="18">
                  <c:v>37956</c:v>
                </c:pt>
                <c:pt idx="19">
                  <c:v>37987</c:v>
                </c:pt>
                <c:pt idx="20">
                  <c:v>38018</c:v>
                </c:pt>
                <c:pt idx="21">
                  <c:v>38047</c:v>
                </c:pt>
                <c:pt idx="22">
                  <c:v>38078</c:v>
                </c:pt>
                <c:pt idx="23">
                  <c:v>38108</c:v>
                </c:pt>
                <c:pt idx="24">
                  <c:v>38139</c:v>
                </c:pt>
                <c:pt idx="25">
                  <c:v>38169</c:v>
                </c:pt>
                <c:pt idx="26">
                  <c:v>38200</c:v>
                </c:pt>
                <c:pt idx="27">
                  <c:v>38231</c:v>
                </c:pt>
                <c:pt idx="28">
                  <c:v>38261</c:v>
                </c:pt>
                <c:pt idx="29">
                  <c:v>38292</c:v>
                </c:pt>
                <c:pt idx="30">
                  <c:v>38322</c:v>
                </c:pt>
                <c:pt idx="31">
                  <c:v>38353</c:v>
                </c:pt>
                <c:pt idx="32">
                  <c:v>38384</c:v>
                </c:pt>
                <c:pt idx="33">
                  <c:v>38412</c:v>
                </c:pt>
                <c:pt idx="34">
                  <c:v>38443</c:v>
                </c:pt>
                <c:pt idx="35">
                  <c:v>38473</c:v>
                </c:pt>
                <c:pt idx="36">
                  <c:v>38504</c:v>
                </c:pt>
                <c:pt idx="37">
                  <c:v>38534</c:v>
                </c:pt>
                <c:pt idx="38">
                  <c:v>38565</c:v>
                </c:pt>
                <c:pt idx="39">
                  <c:v>38596</c:v>
                </c:pt>
                <c:pt idx="40">
                  <c:v>38626</c:v>
                </c:pt>
                <c:pt idx="41">
                  <c:v>38657</c:v>
                </c:pt>
                <c:pt idx="42">
                  <c:v>38687</c:v>
                </c:pt>
                <c:pt idx="43">
                  <c:v>38718</c:v>
                </c:pt>
                <c:pt idx="44">
                  <c:v>38749</c:v>
                </c:pt>
                <c:pt idx="45">
                  <c:v>38777</c:v>
                </c:pt>
                <c:pt idx="46">
                  <c:v>38808</c:v>
                </c:pt>
                <c:pt idx="47">
                  <c:v>38838</c:v>
                </c:pt>
                <c:pt idx="48">
                  <c:v>38869</c:v>
                </c:pt>
                <c:pt idx="49">
                  <c:v>38899</c:v>
                </c:pt>
                <c:pt idx="50">
                  <c:v>38930</c:v>
                </c:pt>
                <c:pt idx="51">
                  <c:v>38961</c:v>
                </c:pt>
                <c:pt idx="52">
                  <c:v>38991</c:v>
                </c:pt>
                <c:pt idx="53">
                  <c:v>39022</c:v>
                </c:pt>
                <c:pt idx="54">
                  <c:v>39052</c:v>
                </c:pt>
                <c:pt idx="55">
                  <c:v>39083</c:v>
                </c:pt>
                <c:pt idx="56">
                  <c:v>39114</c:v>
                </c:pt>
                <c:pt idx="57">
                  <c:v>39142</c:v>
                </c:pt>
                <c:pt idx="58">
                  <c:v>39173</c:v>
                </c:pt>
                <c:pt idx="59">
                  <c:v>39203</c:v>
                </c:pt>
                <c:pt idx="60">
                  <c:v>39234</c:v>
                </c:pt>
                <c:pt idx="61">
                  <c:v>39264</c:v>
                </c:pt>
                <c:pt idx="62">
                  <c:v>39295</c:v>
                </c:pt>
                <c:pt idx="63">
                  <c:v>39326</c:v>
                </c:pt>
                <c:pt idx="64">
                  <c:v>39356</c:v>
                </c:pt>
                <c:pt idx="65">
                  <c:v>39387</c:v>
                </c:pt>
                <c:pt idx="66">
                  <c:v>39417</c:v>
                </c:pt>
                <c:pt idx="67">
                  <c:v>39448</c:v>
                </c:pt>
                <c:pt idx="68">
                  <c:v>39479</c:v>
                </c:pt>
                <c:pt idx="69">
                  <c:v>39508</c:v>
                </c:pt>
                <c:pt idx="70">
                  <c:v>39539</c:v>
                </c:pt>
                <c:pt idx="71">
                  <c:v>39569</c:v>
                </c:pt>
                <c:pt idx="72">
                  <c:v>39600</c:v>
                </c:pt>
                <c:pt idx="73">
                  <c:v>39630</c:v>
                </c:pt>
                <c:pt idx="74">
                  <c:v>39661</c:v>
                </c:pt>
                <c:pt idx="75">
                  <c:v>39692</c:v>
                </c:pt>
                <c:pt idx="76">
                  <c:v>39722</c:v>
                </c:pt>
                <c:pt idx="77">
                  <c:v>39753</c:v>
                </c:pt>
                <c:pt idx="78">
                  <c:v>39783</c:v>
                </c:pt>
                <c:pt idx="79">
                  <c:v>39814</c:v>
                </c:pt>
                <c:pt idx="80">
                  <c:v>39845</c:v>
                </c:pt>
                <c:pt idx="81">
                  <c:v>39873</c:v>
                </c:pt>
                <c:pt idx="82">
                  <c:v>39904</c:v>
                </c:pt>
                <c:pt idx="83">
                  <c:v>39934</c:v>
                </c:pt>
                <c:pt idx="84">
                  <c:v>39965</c:v>
                </c:pt>
                <c:pt idx="85">
                  <c:v>39995</c:v>
                </c:pt>
                <c:pt idx="86">
                  <c:v>40026</c:v>
                </c:pt>
                <c:pt idx="87">
                  <c:v>40057</c:v>
                </c:pt>
                <c:pt idx="88">
                  <c:v>40087</c:v>
                </c:pt>
                <c:pt idx="89">
                  <c:v>40118</c:v>
                </c:pt>
                <c:pt idx="90">
                  <c:v>40148</c:v>
                </c:pt>
                <c:pt idx="91">
                  <c:v>40179</c:v>
                </c:pt>
                <c:pt idx="92">
                  <c:v>40210</c:v>
                </c:pt>
                <c:pt idx="93">
                  <c:v>40238</c:v>
                </c:pt>
                <c:pt idx="94">
                  <c:v>40269</c:v>
                </c:pt>
                <c:pt idx="95">
                  <c:v>40299</c:v>
                </c:pt>
                <c:pt idx="96">
                  <c:v>40330</c:v>
                </c:pt>
                <c:pt idx="97">
                  <c:v>40360</c:v>
                </c:pt>
                <c:pt idx="98">
                  <c:v>40391</c:v>
                </c:pt>
                <c:pt idx="99">
                  <c:v>40422</c:v>
                </c:pt>
                <c:pt idx="100">
                  <c:v>40452</c:v>
                </c:pt>
                <c:pt idx="101">
                  <c:v>40483</c:v>
                </c:pt>
                <c:pt idx="102">
                  <c:v>40513</c:v>
                </c:pt>
                <c:pt idx="103">
                  <c:v>40544</c:v>
                </c:pt>
                <c:pt idx="104">
                  <c:v>40575</c:v>
                </c:pt>
                <c:pt idx="105">
                  <c:v>40603</c:v>
                </c:pt>
                <c:pt idx="106">
                  <c:v>40634</c:v>
                </c:pt>
                <c:pt idx="107">
                  <c:v>40664</c:v>
                </c:pt>
                <c:pt idx="108">
                  <c:v>40695</c:v>
                </c:pt>
                <c:pt idx="109">
                  <c:v>40725</c:v>
                </c:pt>
                <c:pt idx="110">
                  <c:v>40756</c:v>
                </c:pt>
                <c:pt idx="111">
                  <c:v>40787</c:v>
                </c:pt>
                <c:pt idx="112">
                  <c:v>40817</c:v>
                </c:pt>
                <c:pt idx="113">
                  <c:v>40848</c:v>
                </c:pt>
                <c:pt idx="114">
                  <c:v>40878</c:v>
                </c:pt>
                <c:pt idx="115">
                  <c:v>40909</c:v>
                </c:pt>
                <c:pt idx="116">
                  <c:v>40940</c:v>
                </c:pt>
                <c:pt idx="117">
                  <c:v>40969</c:v>
                </c:pt>
                <c:pt idx="118">
                  <c:v>41000</c:v>
                </c:pt>
                <c:pt idx="119">
                  <c:v>41030</c:v>
                </c:pt>
                <c:pt idx="120">
                  <c:v>41061</c:v>
                </c:pt>
                <c:pt idx="121">
                  <c:v>41091</c:v>
                </c:pt>
                <c:pt idx="122">
                  <c:v>41122</c:v>
                </c:pt>
                <c:pt idx="123">
                  <c:v>41153</c:v>
                </c:pt>
                <c:pt idx="124">
                  <c:v>41183</c:v>
                </c:pt>
                <c:pt idx="125">
                  <c:v>41214</c:v>
                </c:pt>
                <c:pt idx="126">
                  <c:v>41244</c:v>
                </c:pt>
                <c:pt idx="127">
                  <c:v>41275</c:v>
                </c:pt>
                <c:pt idx="128">
                  <c:v>41306</c:v>
                </c:pt>
                <c:pt idx="129">
                  <c:v>41334</c:v>
                </c:pt>
                <c:pt idx="130">
                  <c:v>41365</c:v>
                </c:pt>
                <c:pt idx="131">
                  <c:v>41395</c:v>
                </c:pt>
                <c:pt idx="132">
                  <c:v>41426</c:v>
                </c:pt>
                <c:pt idx="133">
                  <c:v>41456</c:v>
                </c:pt>
                <c:pt idx="134">
                  <c:v>41487</c:v>
                </c:pt>
                <c:pt idx="135">
                  <c:v>41518</c:v>
                </c:pt>
                <c:pt idx="136">
                  <c:v>41548</c:v>
                </c:pt>
                <c:pt idx="137">
                  <c:v>41579</c:v>
                </c:pt>
                <c:pt idx="138">
                  <c:v>41609</c:v>
                </c:pt>
                <c:pt idx="139">
                  <c:v>41640</c:v>
                </c:pt>
                <c:pt idx="140">
                  <c:v>41671</c:v>
                </c:pt>
                <c:pt idx="141">
                  <c:v>41699</c:v>
                </c:pt>
                <c:pt idx="142">
                  <c:v>41730</c:v>
                </c:pt>
                <c:pt idx="143">
                  <c:v>41760</c:v>
                </c:pt>
                <c:pt idx="144">
                  <c:v>41791</c:v>
                </c:pt>
                <c:pt idx="145">
                  <c:v>41821</c:v>
                </c:pt>
                <c:pt idx="146">
                  <c:v>41852</c:v>
                </c:pt>
                <c:pt idx="147">
                  <c:v>41883</c:v>
                </c:pt>
                <c:pt idx="148">
                  <c:v>41913</c:v>
                </c:pt>
                <c:pt idx="149">
                  <c:v>41944</c:v>
                </c:pt>
                <c:pt idx="150">
                  <c:v>41974</c:v>
                </c:pt>
                <c:pt idx="151">
                  <c:v>42005</c:v>
                </c:pt>
                <c:pt idx="152">
                  <c:v>42036</c:v>
                </c:pt>
                <c:pt idx="153">
                  <c:v>42064</c:v>
                </c:pt>
                <c:pt idx="154">
                  <c:v>42095</c:v>
                </c:pt>
                <c:pt idx="155">
                  <c:v>42125</c:v>
                </c:pt>
                <c:pt idx="156">
                  <c:v>42156</c:v>
                </c:pt>
                <c:pt idx="157">
                  <c:v>42186</c:v>
                </c:pt>
                <c:pt idx="158">
                  <c:v>42217</c:v>
                </c:pt>
                <c:pt idx="159">
                  <c:v>42248</c:v>
                </c:pt>
                <c:pt idx="160">
                  <c:v>42278</c:v>
                </c:pt>
                <c:pt idx="161">
                  <c:v>42309</c:v>
                </c:pt>
                <c:pt idx="162">
                  <c:v>42339</c:v>
                </c:pt>
                <c:pt idx="163">
                  <c:v>42370</c:v>
                </c:pt>
                <c:pt idx="164">
                  <c:v>42401</c:v>
                </c:pt>
              </c:numCache>
            </c:numRef>
          </c:cat>
          <c:val>
            <c:numRef>
              <c:f>work!$Y$2:$Y$240</c:f>
              <c:numCache>
                <c:formatCode>0.0%</c:formatCode>
                <c:ptCount val="239"/>
                <c:pt idx="0">
                  <c:v>2.0637967653727818E-3</c:v>
                </c:pt>
                <c:pt idx="1">
                  <c:v>2.3156847129709485E-3</c:v>
                </c:pt>
                <c:pt idx="2">
                  <c:v>2.8896988601309378E-3</c:v>
                </c:pt>
                <c:pt idx="3">
                  <c:v>1.7111023410428382E-3</c:v>
                </c:pt>
                <c:pt idx="4">
                  <c:v>4.259987652058375E-3</c:v>
                </c:pt>
                <c:pt idx="5">
                  <c:v>2.727995111517226E-3</c:v>
                </c:pt>
                <c:pt idx="6">
                  <c:v>2.2952580079533022E-3</c:v>
                </c:pt>
                <c:pt idx="7">
                  <c:v>1.4492158028237959E-3</c:v>
                </c:pt>
                <c:pt idx="8">
                  <c:v>2.3603696670602054E-3</c:v>
                </c:pt>
                <c:pt idx="9">
                  <c:v>2.2707237934551493E-3</c:v>
                </c:pt>
                <c:pt idx="10">
                  <c:v>1.84936636737479E-3</c:v>
                </c:pt>
                <c:pt idx="11">
                  <c:v>2.2061960531792953E-3</c:v>
                </c:pt>
                <c:pt idx="12">
                  <c:v>2.3057289396457431E-3</c:v>
                </c:pt>
                <c:pt idx="13">
                  <c:v>2.6713569497090941E-3</c:v>
                </c:pt>
                <c:pt idx="14">
                  <c:v>2.1726294028108039E-3</c:v>
                </c:pt>
                <c:pt idx="15">
                  <c:v>2.347257497884751E-3</c:v>
                </c:pt>
                <c:pt idx="16">
                  <c:v>2.9854269555444355E-3</c:v>
                </c:pt>
                <c:pt idx="17">
                  <c:v>2.2254889280429917E-3</c:v>
                </c:pt>
                <c:pt idx="18">
                  <c:v>2.1149780659293588E-3</c:v>
                </c:pt>
                <c:pt idx="19">
                  <c:v>1.6961809625302086E-3</c:v>
                </c:pt>
                <c:pt idx="20">
                  <c:v>2.2552066081329828E-3</c:v>
                </c:pt>
                <c:pt idx="21">
                  <c:v>3.1552239842525956E-3</c:v>
                </c:pt>
                <c:pt idx="22">
                  <c:v>1.8868465205902861E-3</c:v>
                </c:pt>
                <c:pt idx="23">
                  <c:v>2.0830062824338303E-3</c:v>
                </c:pt>
                <c:pt idx="24">
                  <c:v>2.1889969097848997E-3</c:v>
                </c:pt>
                <c:pt idx="25">
                  <c:v>1.8159268078767824E-3</c:v>
                </c:pt>
                <c:pt idx="26">
                  <c:v>2.1665266554463146E-3</c:v>
                </c:pt>
                <c:pt idx="27">
                  <c:v>2.6002006440473571E-3</c:v>
                </c:pt>
                <c:pt idx="28">
                  <c:v>3.3159652413428512E-3</c:v>
                </c:pt>
                <c:pt idx="29">
                  <c:v>2.3244605250806356E-3</c:v>
                </c:pt>
                <c:pt idx="30">
                  <c:v>1.5940999680450181E-3</c:v>
                </c:pt>
                <c:pt idx="31">
                  <c:v>1.843083685361713E-3</c:v>
                </c:pt>
                <c:pt idx="32">
                  <c:v>1.9654049689154067E-3</c:v>
                </c:pt>
                <c:pt idx="33">
                  <c:v>2.1824188849135918E-3</c:v>
                </c:pt>
                <c:pt idx="34">
                  <c:v>1.7260807029047566E-3</c:v>
                </c:pt>
                <c:pt idx="35">
                  <c:v>2.039019003187985E-3</c:v>
                </c:pt>
                <c:pt idx="36">
                  <c:v>2.210720653833249E-3</c:v>
                </c:pt>
                <c:pt idx="37">
                  <c:v>2.5544792511086839E-3</c:v>
                </c:pt>
                <c:pt idx="38">
                  <c:v>2.3638324435292556E-3</c:v>
                </c:pt>
                <c:pt idx="39">
                  <c:v>2.8275602534433755E-3</c:v>
                </c:pt>
                <c:pt idx="40">
                  <c:v>1.7442872403580147E-3</c:v>
                </c:pt>
                <c:pt idx="41">
                  <c:v>2.2890343668398594E-3</c:v>
                </c:pt>
                <c:pt idx="42">
                  <c:v>1.5337084204344121E-3</c:v>
                </c:pt>
                <c:pt idx="43">
                  <c:v>1.9756245966319453E-3</c:v>
                </c:pt>
                <c:pt idx="44">
                  <c:v>2.4229538257728497E-3</c:v>
                </c:pt>
                <c:pt idx="45">
                  <c:v>2.4659079355432668E-3</c:v>
                </c:pt>
                <c:pt idx="46">
                  <c:v>1.8523021929500278E-3</c:v>
                </c:pt>
                <c:pt idx="47">
                  <c:v>2.4989375430093073E-3</c:v>
                </c:pt>
                <c:pt idx="48">
                  <c:v>1.4788249063005488E-3</c:v>
                </c:pt>
                <c:pt idx="49">
                  <c:v>2.0298742882361412E-3</c:v>
                </c:pt>
                <c:pt idx="50">
                  <c:v>2.2581156005420204E-3</c:v>
                </c:pt>
                <c:pt idx="51">
                  <c:v>2.2764692541432166E-3</c:v>
                </c:pt>
                <c:pt idx="52">
                  <c:v>3.0108178348491545E-3</c:v>
                </c:pt>
                <c:pt idx="53">
                  <c:v>1.7657589928817619E-3</c:v>
                </c:pt>
                <c:pt idx="54">
                  <c:v>1.6979305904995564E-3</c:v>
                </c:pt>
                <c:pt idx="55">
                  <c:v>1.5506881444617841E-3</c:v>
                </c:pt>
                <c:pt idx="56">
                  <c:v>2.1429132542540867E-3</c:v>
                </c:pt>
                <c:pt idx="57">
                  <c:v>1.6419670912669099E-3</c:v>
                </c:pt>
                <c:pt idx="58">
                  <c:v>1.7666029856949835E-3</c:v>
                </c:pt>
                <c:pt idx="59">
                  <c:v>1.8192828434034965E-3</c:v>
                </c:pt>
                <c:pt idx="60">
                  <c:v>1.3286988463099081E-3</c:v>
                </c:pt>
                <c:pt idx="61">
                  <c:v>1.5692921968349378E-3</c:v>
                </c:pt>
                <c:pt idx="62">
                  <c:v>1.6431057994106511E-3</c:v>
                </c:pt>
                <c:pt idx="63">
                  <c:v>2.6750425829440583E-3</c:v>
                </c:pt>
                <c:pt idx="64">
                  <c:v>3.9386463627134605E-3</c:v>
                </c:pt>
                <c:pt idx="65">
                  <c:v>1.8602887128858364E-3</c:v>
                </c:pt>
                <c:pt idx="66">
                  <c:v>1.8349180529703797E-3</c:v>
                </c:pt>
                <c:pt idx="67">
                  <c:v>1.9545137406398196E-3</c:v>
                </c:pt>
                <c:pt idx="68">
                  <c:v>2.9237587935635962E-3</c:v>
                </c:pt>
                <c:pt idx="69">
                  <c:v>2.0239160548043227E-3</c:v>
                </c:pt>
                <c:pt idx="70">
                  <c:v>2.1090157984220812E-3</c:v>
                </c:pt>
                <c:pt idx="71">
                  <c:v>2.1111282775628324E-3</c:v>
                </c:pt>
                <c:pt idx="72">
                  <c:v>2.0623007350938824E-3</c:v>
                </c:pt>
                <c:pt idx="73">
                  <c:v>2.9619403683743052E-3</c:v>
                </c:pt>
                <c:pt idx="74">
                  <c:v>2.2958700876956569E-3</c:v>
                </c:pt>
                <c:pt idx="75">
                  <c:v>2.3989618606771448E-3</c:v>
                </c:pt>
                <c:pt idx="76">
                  <c:v>2.1019202069181399E-3</c:v>
                </c:pt>
                <c:pt idx="77">
                  <c:v>3.5586155372831045E-3</c:v>
                </c:pt>
                <c:pt idx="78">
                  <c:v>1.9085064591175913E-3</c:v>
                </c:pt>
                <c:pt idx="79">
                  <c:v>2.1455449899589378E-3</c:v>
                </c:pt>
                <c:pt idx="80">
                  <c:v>2.1114866043681719E-3</c:v>
                </c:pt>
                <c:pt idx="81">
                  <c:v>1.9338028510921901E-3</c:v>
                </c:pt>
                <c:pt idx="82">
                  <c:v>2.1573595451324055E-3</c:v>
                </c:pt>
                <c:pt idx="83">
                  <c:v>2.0794031989736198E-3</c:v>
                </c:pt>
                <c:pt idx="84">
                  <c:v>2.9812227862109765E-3</c:v>
                </c:pt>
                <c:pt idx="85">
                  <c:v>2.1671196448671782E-3</c:v>
                </c:pt>
                <c:pt idx="86">
                  <c:v>2.0141691746863991E-3</c:v>
                </c:pt>
                <c:pt idx="87">
                  <c:v>2.0732779598181868E-3</c:v>
                </c:pt>
                <c:pt idx="88">
                  <c:v>2.1659393578210384E-3</c:v>
                </c:pt>
                <c:pt idx="89">
                  <c:v>2.5400969497473259E-3</c:v>
                </c:pt>
                <c:pt idx="90">
                  <c:v>1.7231287344092342E-3</c:v>
                </c:pt>
                <c:pt idx="91">
                  <c:v>1.9966773868649425E-3</c:v>
                </c:pt>
                <c:pt idx="92">
                  <c:v>2.085442886335285E-3</c:v>
                </c:pt>
                <c:pt idx="93">
                  <c:v>2.2357171507181093E-3</c:v>
                </c:pt>
                <c:pt idx="94">
                  <c:v>2.0160060601741511E-3</c:v>
                </c:pt>
                <c:pt idx="95">
                  <c:v>2.0259431761482081E-3</c:v>
                </c:pt>
                <c:pt idx="96">
                  <c:v>1.9800798965445348E-3</c:v>
                </c:pt>
                <c:pt idx="97">
                  <c:v>2.3781026700887662E-3</c:v>
                </c:pt>
                <c:pt idx="98">
                  <c:v>2.3384832588876641E-3</c:v>
                </c:pt>
                <c:pt idx="99">
                  <c:v>2.6205057908232944E-3</c:v>
                </c:pt>
                <c:pt idx="100">
                  <c:v>2.1350972650082396E-3</c:v>
                </c:pt>
                <c:pt idx="101">
                  <c:v>2.1588797679533635E-3</c:v>
                </c:pt>
                <c:pt idx="102">
                  <c:v>2.0103161701019194E-3</c:v>
                </c:pt>
                <c:pt idx="103">
                  <c:v>2.1171772729520599E-3</c:v>
                </c:pt>
                <c:pt idx="104">
                  <c:v>2.3717359488280945E-3</c:v>
                </c:pt>
                <c:pt idx="105">
                  <c:v>1.9830112585777276E-3</c:v>
                </c:pt>
                <c:pt idx="106">
                  <c:v>1.8683151980824779E-3</c:v>
                </c:pt>
                <c:pt idx="107">
                  <c:v>2.0548295958483461E-3</c:v>
                </c:pt>
                <c:pt idx="108">
                  <c:v>2.3359516829265228E-3</c:v>
                </c:pt>
                <c:pt idx="109">
                  <c:v>1.9700906967424288E-3</c:v>
                </c:pt>
                <c:pt idx="110">
                  <c:v>2.6938058230304351E-3</c:v>
                </c:pt>
                <c:pt idx="111">
                  <c:v>2.5356728388571666E-3</c:v>
                </c:pt>
                <c:pt idx="112">
                  <c:v>2.8662390126154252E-3</c:v>
                </c:pt>
                <c:pt idx="113">
                  <c:v>2.0333681830660495E-3</c:v>
                </c:pt>
                <c:pt idx="114">
                  <c:v>1.7258662107119962E-3</c:v>
                </c:pt>
                <c:pt idx="115">
                  <c:v>1.8767827261938598E-3</c:v>
                </c:pt>
                <c:pt idx="116">
                  <c:v>2.1775773086247932E-3</c:v>
                </c:pt>
                <c:pt idx="117">
                  <c:v>1.8556762181765143E-3</c:v>
                </c:pt>
                <c:pt idx="118">
                  <c:v>2.885138455034388E-3</c:v>
                </c:pt>
                <c:pt idx="119">
                  <c:v>2.1587483019139234E-3</c:v>
                </c:pt>
                <c:pt idx="120">
                  <c:v>3.3039394377907365E-3</c:v>
                </c:pt>
                <c:pt idx="121">
                  <c:v>4.0954216757158471E-3</c:v>
                </c:pt>
                <c:pt idx="122">
                  <c:v>2.431330706175623E-3</c:v>
                </c:pt>
                <c:pt idx="123">
                  <c:v>2.4261406489933419E-3</c:v>
                </c:pt>
                <c:pt idx="124">
                  <c:v>2.8517704758284634E-3</c:v>
                </c:pt>
                <c:pt idx="125">
                  <c:v>1.2483381074485024E-3</c:v>
                </c:pt>
                <c:pt idx="126">
                  <c:v>1.6913752349558887E-3</c:v>
                </c:pt>
                <c:pt idx="127">
                  <c:v>4.6239214702965522E-3</c:v>
                </c:pt>
                <c:pt idx="128">
                  <c:v>1.9762812597956965E-3</c:v>
                </c:pt>
                <c:pt idx="129">
                  <c:v>1.9499544604114315E-3</c:v>
                </c:pt>
                <c:pt idx="130">
                  <c:v>2.0173474136527111E-3</c:v>
                </c:pt>
                <c:pt idx="131">
                  <c:v>2.1448876754567815E-3</c:v>
                </c:pt>
                <c:pt idx="132">
                  <c:v>2.4426295977228274E-3</c:v>
                </c:pt>
                <c:pt idx="133">
                  <c:v>2.2605271523622014E-3</c:v>
                </c:pt>
                <c:pt idx="134">
                  <c:v>1.873901770511789E-3</c:v>
                </c:pt>
                <c:pt idx="135">
                  <c:v>2.2642550302054715E-3</c:v>
                </c:pt>
                <c:pt idx="136">
                  <c:v>3.1236870822938427E-3</c:v>
                </c:pt>
                <c:pt idx="137">
                  <c:v>1.873730839653742E-3</c:v>
                </c:pt>
                <c:pt idx="138">
                  <c:v>1.9681289775991535E-3</c:v>
                </c:pt>
                <c:pt idx="139">
                  <c:v>2.2168103807280264E-3</c:v>
                </c:pt>
                <c:pt idx="140">
                  <c:v>2.2479448555386989E-3</c:v>
                </c:pt>
                <c:pt idx="141">
                  <c:v>2.2341404963532978E-3</c:v>
                </c:pt>
                <c:pt idx="142">
                  <c:v>2.5067483288988956E-3</c:v>
                </c:pt>
                <c:pt idx="143">
                  <c:v>2.6950544240499498E-3</c:v>
                </c:pt>
                <c:pt idx="144">
                  <c:v>2.6779951400605411E-3</c:v>
                </c:pt>
                <c:pt idx="145">
                  <c:v>2.6581956416797206E-3</c:v>
                </c:pt>
                <c:pt idx="146">
                  <c:v>2.3238358211283014E-3</c:v>
                </c:pt>
                <c:pt idx="147">
                  <c:v>2.8790016305613366E-3</c:v>
                </c:pt>
                <c:pt idx="148">
                  <c:v>2.5800378521668474E-3</c:v>
                </c:pt>
                <c:pt idx="149">
                  <c:v>1.9350804400083308E-3</c:v>
                </c:pt>
                <c:pt idx="150">
                  <c:v>1.9013867304636422E-3</c:v>
                </c:pt>
                <c:pt idx="151">
                  <c:v>2.3597894005596733E-3</c:v>
                </c:pt>
                <c:pt idx="152">
                  <c:v>2.5044532068634272E-3</c:v>
                </c:pt>
                <c:pt idx="153">
                  <c:v>2.218848875722346E-3</c:v>
                </c:pt>
                <c:pt idx="154">
                  <c:v>2.0463758765715614E-3</c:v>
                </c:pt>
                <c:pt idx="155">
                  <c:v>2.0170775577741944E-3</c:v>
                </c:pt>
                <c:pt idx="156">
                  <c:v>2.0746700478598665E-3</c:v>
                </c:pt>
                <c:pt idx="157">
                  <c:v>2.1069633667442221E-3</c:v>
                </c:pt>
                <c:pt idx="158">
                  <c:v>2.5560041552436671E-3</c:v>
                </c:pt>
                <c:pt idx="159">
                  <c:v>2.3711850759010845E-3</c:v>
                </c:pt>
                <c:pt idx="160">
                  <c:v>2.2658689127523089E-3</c:v>
                </c:pt>
                <c:pt idx="161">
                  <c:v>2.1426743664456458E-3</c:v>
                </c:pt>
                <c:pt idx="162">
                  <c:v>2.4820586832605181E-3</c:v>
                </c:pt>
                <c:pt idx="163">
                  <c:v>1.5114156271853333E-3</c:v>
                </c:pt>
                <c:pt idx="164">
                  <c:v>2.4085298014144578E-3</c:v>
                </c:pt>
              </c:numCache>
            </c:numRef>
          </c:val>
          <c:smooth val="0"/>
          <c:extLst>
            <c:ext xmlns:c16="http://schemas.microsoft.com/office/drawing/2014/chart" uri="{C3380CC4-5D6E-409C-BE32-E72D297353CC}">
              <c16:uniqueId val="{00000004-3EC9-4369-833B-5614EEE99629}"/>
            </c:ext>
          </c:extLst>
        </c:ser>
        <c:dLbls>
          <c:showLegendKey val="0"/>
          <c:showVal val="0"/>
          <c:showCatName val="0"/>
          <c:showSerName val="0"/>
          <c:showPercent val="0"/>
          <c:showBubbleSize val="0"/>
        </c:dLbls>
        <c:smooth val="0"/>
        <c:axId val="1149419327"/>
        <c:axId val="1149411423"/>
      </c:lineChart>
      <c:dateAx>
        <c:axId val="1149419327"/>
        <c:scaling>
          <c:orientation val="minMax"/>
          <c:max val="42735"/>
        </c:scaling>
        <c:delete val="0"/>
        <c:axPos val="b"/>
        <c:numFmt formatCode="yy" sourceLinked="0"/>
        <c:majorTickMark val="cross"/>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Arial" panose="020B0604020202020204" pitchFamily="34" charset="0"/>
              </a:defRPr>
            </a:pPr>
            <a:endParaRPr lang="en-US"/>
          </a:p>
        </c:txPr>
        <c:crossAx val="1149411423"/>
        <c:crosses val="autoZero"/>
        <c:auto val="1"/>
        <c:lblOffset val="100"/>
        <c:baseTimeUnit val="months"/>
        <c:majorUnit val="12"/>
        <c:majorTimeUnit val="months"/>
      </c:dateAx>
      <c:valAx>
        <c:axId val="1149411423"/>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Arial" panose="020B0604020202020204" pitchFamily="34" charset="0"/>
              </a:defRPr>
            </a:pPr>
            <a:endParaRPr lang="en-US"/>
          </a:p>
        </c:txPr>
        <c:crossAx val="1149419327"/>
        <c:crosses val="autoZero"/>
        <c:crossBetween val="between"/>
        <c:majorUnit val="1.0000000000000002E-3"/>
      </c:valAx>
      <c:spPr>
        <a:solidFill>
          <a:schemeClr val="bg1">
            <a:lumMod val="95000"/>
          </a:schemeClr>
        </a:solidFill>
        <a:ln>
          <a:solidFill>
            <a:schemeClr val="bg1">
              <a:lumMod val="75000"/>
            </a:schemeClr>
          </a:solidFill>
        </a:ln>
        <a:effectLst/>
      </c:spPr>
    </c:plotArea>
    <c:legend>
      <c:legendPos val="b"/>
      <c:layout>
        <c:manualLayout>
          <c:xMode val="edge"/>
          <c:yMode val="edge"/>
          <c:x val="0.14536131391762497"/>
          <c:y val="5.8120147568966468E-2"/>
          <c:w val="0.26830406503337173"/>
          <c:h val="0.24720885413798799"/>
        </c:manualLayout>
      </c:layout>
      <c:overlay val="0"/>
      <c:spPr>
        <a:solidFill>
          <a:schemeClr val="bg1"/>
        </a:solidFill>
        <a:ln>
          <a:solidFill>
            <a:schemeClr val="bg1">
              <a:lumMod val="85000"/>
            </a:schemeClr>
          </a:solid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88612634022458E-2"/>
          <c:y val="3.2824077159641619E-2"/>
          <c:w val="0.89305875600501394"/>
          <c:h val="0.88292468649752109"/>
        </c:manualLayout>
      </c:layout>
      <c:barChart>
        <c:barDir val="col"/>
        <c:grouping val="stacked"/>
        <c:varyColors val="0"/>
        <c:ser>
          <c:idx val="1"/>
          <c:order val="0"/>
          <c:tx>
            <c:strRef>
              <c:f>mil!$P$1</c:f>
              <c:strCache>
                <c:ptCount val="1"/>
                <c:pt idx="0">
                  <c:v>Federal Civilian</c:v>
                </c:pt>
              </c:strCache>
            </c:strRef>
          </c:tx>
          <c:spPr>
            <a:solidFill>
              <a:schemeClr val="accent2"/>
            </a:solidFill>
            <a:ln>
              <a:solidFill>
                <a:schemeClr val="bg1">
                  <a:lumMod val="65000"/>
                </a:schemeClr>
              </a:solidFill>
            </a:ln>
            <a:effectLst/>
          </c:spPr>
          <c:invertIfNegative val="0"/>
          <c:dPt>
            <c:idx val="47"/>
            <c:invertIfNegative val="0"/>
            <c:bubble3D val="0"/>
            <c:spPr>
              <a:pattFill prst="ltUpDiag">
                <a:fgClr>
                  <a:schemeClr val="accent2"/>
                </a:fgClr>
                <a:bgClr>
                  <a:schemeClr val="bg1"/>
                </a:bgClr>
              </a:pattFill>
              <a:ln>
                <a:solidFill>
                  <a:schemeClr val="bg1">
                    <a:lumMod val="65000"/>
                  </a:schemeClr>
                </a:solidFill>
              </a:ln>
              <a:effectLst/>
            </c:spPr>
            <c:extLst>
              <c:ext xmlns:c16="http://schemas.microsoft.com/office/drawing/2014/chart" uri="{C3380CC4-5D6E-409C-BE32-E72D297353CC}">
                <c16:uniqueId val="{00000001-CA22-4913-B76B-E2B444C1C9DD}"/>
              </c:ext>
            </c:extLst>
          </c:dPt>
          <c:dLbls>
            <c:dLbl>
              <c:idx val="41"/>
              <c:layout>
                <c:manualLayout>
                  <c:x val="4.6232085067035395E-3"/>
                  <c:y val="-0.4634972786894103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A22-4913-B76B-E2B444C1C9DD}"/>
                </c:ext>
              </c:extLst>
            </c:dLbl>
            <c:dLbl>
              <c:idx val="47"/>
              <c:layout>
                <c:manualLayout>
                  <c:x val="0"/>
                  <c:y val="-0.421361162444918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A22-4913-B76B-E2B444C1C9D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mil!$E$2:$E$50</c:f>
              <c:numCache>
                <c:formatCode>m/d/yyyy</c:formatCode>
                <c:ptCount val="49"/>
                <c:pt idx="0">
                  <c:v>25204</c:v>
                </c:pt>
                <c:pt idx="1">
                  <c:v>25569</c:v>
                </c:pt>
                <c:pt idx="2">
                  <c:v>25934</c:v>
                </c:pt>
                <c:pt idx="3">
                  <c:v>26299</c:v>
                </c:pt>
                <c:pt idx="4">
                  <c:v>26665</c:v>
                </c:pt>
                <c:pt idx="5">
                  <c:v>27030</c:v>
                </c:pt>
                <c:pt idx="6">
                  <c:v>27395</c:v>
                </c:pt>
                <c:pt idx="7">
                  <c:v>27760</c:v>
                </c:pt>
                <c:pt idx="8">
                  <c:v>28126</c:v>
                </c:pt>
                <c:pt idx="9">
                  <c:v>28491</c:v>
                </c:pt>
                <c:pt idx="10">
                  <c:v>28856</c:v>
                </c:pt>
                <c:pt idx="11">
                  <c:v>29221</c:v>
                </c:pt>
                <c:pt idx="12">
                  <c:v>29587</c:v>
                </c:pt>
                <c:pt idx="13">
                  <c:v>29952</c:v>
                </c:pt>
                <c:pt idx="14">
                  <c:v>30317</c:v>
                </c:pt>
                <c:pt idx="15">
                  <c:v>30682</c:v>
                </c:pt>
                <c:pt idx="16">
                  <c:v>31048</c:v>
                </c:pt>
                <c:pt idx="17">
                  <c:v>31413</c:v>
                </c:pt>
                <c:pt idx="18">
                  <c:v>31778</c:v>
                </c:pt>
                <c:pt idx="19">
                  <c:v>32143</c:v>
                </c:pt>
                <c:pt idx="20">
                  <c:v>32509</c:v>
                </c:pt>
                <c:pt idx="21">
                  <c:v>32874</c:v>
                </c:pt>
                <c:pt idx="22">
                  <c:v>33239</c:v>
                </c:pt>
                <c:pt idx="23">
                  <c:v>33604</c:v>
                </c:pt>
                <c:pt idx="24">
                  <c:v>33970</c:v>
                </c:pt>
                <c:pt idx="25">
                  <c:v>34335</c:v>
                </c:pt>
                <c:pt idx="26">
                  <c:v>34700</c:v>
                </c:pt>
                <c:pt idx="27">
                  <c:v>35065</c:v>
                </c:pt>
                <c:pt idx="28">
                  <c:v>35431</c:v>
                </c:pt>
                <c:pt idx="29">
                  <c:v>35796</c:v>
                </c:pt>
                <c:pt idx="30">
                  <c:v>36161</c:v>
                </c:pt>
                <c:pt idx="31">
                  <c:v>36526</c:v>
                </c:pt>
                <c:pt idx="32">
                  <c:v>36892</c:v>
                </c:pt>
                <c:pt idx="33">
                  <c:v>37257</c:v>
                </c:pt>
                <c:pt idx="34">
                  <c:v>37622</c:v>
                </c:pt>
                <c:pt idx="35">
                  <c:v>37987</c:v>
                </c:pt>
                <c:pt idx="36">
                  <c:v>38353</c:v>
                </c:pt>
                <c:pt idx="37">
                  <c:v>38718</c:v>
                </c:pt>
                <c:pt idx="38">
                  <c:v>39083</c:v>
                </c:pt>
                <c:pt idx="39">
                  <c:v>39448</c:v>
                </c:pt>
                <c:pt idx="40">
                  <c:v>39814</c:v>
                </c:pt>
                <c:pt idx="41">
                  <c:v>40179</c:v>
                </c:pt>
                <c:pt idx="42">
                  <c:v>40544</c:v>
                </c:pt>
                <c:pt idx="43">
                  <c:v>40909</c:v>
                </c:pt>
                <c:pt idx="44">
                  <c:v>41275</c:v>
                </c:pt>
                <c:pt idx="45">
                  <c:v>41640</c:v>
                </c:pt>
                <c:pt idx="46">
                  <c:v>42005</c:v>
                </c:pt>
                <c:pt idx="47">
                  <c:v>42370</c:v>
                </c:pt>
                <c:pt idx="48">
                  <c:v>42736</c:v>
                </c:pt>
              </c:numCache>
            </c:numRef>
          </c:cat>
          <c:val>
            <c:numRef>
              <c:f>mil!$I$2:$I$50</c:f>
              <c:numCache>
                <c:formatCode>0</c:formatCode>
                <c:ptCount val="49"/>
                <c:pt idx="0">
                  <c:v>5659</c:v>
                </c:pt>
                <c:pt idx="1">
                  <c:v>5391</c:v>
                </c:pt>
                <c:pt idx="2">
                  <c:v>5363</c:v>
                </c:pt>
                <c:pt idx="3">
                  <c:v>5235</c:v>
                </c:pt>
                <c:pt idx="4">
                  <c:v>5331</c:v>
                </c:pt>
                <c:pt idx="5">
                  <c:v>5539</c:v>
                </c:pt>
                <c:pt idx="6">
                  <c:v>5326</c:v>
                </c:pt>
                <c:pt idx="7">
                  <c:v>5002</c:v>
                </c:pt>
                <c:pt idx="8">
                  <c:v>4928</c:v>
                </c:pt>
                <c:pt idx="9">
                  <c:v>4962</c:v>
                </c:pt>
                <c:pt idx="10">
                  <c:v>4789</c:v>
                </c:pt>
                <c:pt idx="11">
                  <c:v>4707</c:v>
                </c:pt>
                <c:pt idx="12">
                  <c:v>4572</c:v>
                </c:pt>
                <c:pt idx="13">
                  <c:v>4742</c:v>
                </c:pt>
                <c:pt idx="14">
                  <c:v>4896</c:v>
                </c:pt>
                <c:pt idx="15">
                  <c:v>5139</c:v>
                </c:pt>
                <c:pt idx="16">
                  <c:v>5602</c:v>
                </c:pt>
                <c:pt idx="17">
                  <c:v>5723</c:v>
                </c:pt>
                <c:pt idx="18">
                  <c:v>5857</c:v>
                </c:pt>
                <c:pt idx="19">
                  <c:v>5424</c:v>
                </c:pt>
                <c:pt idx="20">
                  <c:v>5384</c:v>
                </c:pt>
                <c:pt idx="21">
                  <c:v>5488</c:v>
                </c:pt>
                <c:pt idx="22">
                  <c:v>5332</c:v>
                </c:pt>
                <c:pt idx="23">
                  <c:v>5469</c:v>
                </c:pt>
                <c:pt idx="24">
                  <c:v>4834</c:v>
                </c:pt>
                <c:pt idx="25">
                  <c:v>4364</c:v>
                </c:pt>
                <c:pt idx="26">
                  <c:v>3986</c:v>
                </c:pt>
                <c:pt idx="27">
                  <c:v>3947</c:v>
                </c:pt>
                <c:pt idx="28">
                  <c:v>3812</c:v>
                </c:pt>
                <c:pt idx="29">
                  <c:v>3838</c:v>
                </c:pt>
                <c:pt idx="30">
                  <c:v>3705</c:v>
                </c:pt>
                <c:pt idx="31">
                  <c:v>3669</c:v>
                </c:pt>
                <c:pt idx="32">
                  <c:v>3402</c:v>
                </c:pt>
                <c:pt idx="33">
                  <c:v>3342.25</c:v>
                </c:pt>
                <c:pt idx="34">
                  <c:v>3279</c:v>
                </c:pt>
                <c:pt idx="35">
                  <c:v>3283</c:v>
                </c:pt>
                <c:pt idx="36">
                  <c:v>3507.75</c:v>
                </c:pt>
                <c:pt idx="37">
                  <c:v>3670</c:v>
                </c:pt>
                <c:pt idx="38">
                  <c:v>3634.25</c:v>
                </c:pt>
                <c:pt idx="39">
                  <c:v>3762</c:v>
                </c:pt>
                <c:pt idx="40">
                  <c:v>4071</c:v>
                </c:pt>
                <c:pt idx="41">
                  <c:v>4751.75</c:v>
                </c:pt>
                <c:pt idx="42">
                  <c:v>4573</c:v>
                </c:pt>
                <c:pt idx="43">
                  <c:v>4485</c:v>
                </c:pt>
                <c:pt idx="44">
                  <c:v>4346</c:v>
                </c:pt>
                <c:pt idx="45">
                  <c:v>4189.75</c:v>
                </c:pt>
                <c:pt idx="46">
                  <c:v>4063.5</c:v>
                </c:pt>
                <c:pt idx="47">
                  <c:v>4002.75</c:v>
                </c:pt>
                <c:pt idx="48">
                  <c:v>3997.25</c:v>
                </c:pt>
              </c:numCache>
            </c:numRef>
          </c:val>
          <c:extLst>
            <c:ext xmlns:c16="http://schemas.microsoft.com/office/drawing/2014/chart" uri="{C3380CC4-5D6E-409C-BE32-E72D297353CC}">
              <c16:uniqueId val="{00000000-CA22-4913-B76B-E2B444C1C9DD}"/>
            </c:ext>
          </c:extLst>
        </c:ser>
        <c:dLbls>
          <c:showLegendKey val="0"/>
          <c:showVal val="0"/>
          <c:showCatName val="0"/>
          <c:showSerName val="0"/>
          <c:showPercent val="0"/>
          <c:showBubbleSize val="0"/>
        </c:dLbls>
        <c:gapWidth val="150"/>
        <c:overlap val="100"/>
        <c:axId val="115777840"/>
        <c:axId val="115778400"/>
      </c:barChart>
      <c:dateAx>
        <c:axId val="115777840"/>
        <c:scaling>
          <c:orientation val="minMax"/>
          <c:max val="42370"/>
          <c:min val="36526"/>
        </c:scaling>
        <c:delete val="0"/>
        <c:axPos val="b"/>
        <c:numFmt formatCode="yy" sourceLinked="0"/>
        <c:majorTickMark val="out"/>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5778400"/>
        <c:crosses val="autoZero"/>
        <c:auto val="1"/>
        <c:lblOffset val="100"/>
        <c:baseTimeUnit val="years"/>
        <c:majorUnit val="5"/>
        <c:majorTimeUnit val="years"/>
      </c:dateAx>
      <c:valAx>
        <c:axId val="115778400"/>
        <c:scaling>
          <c:orientation val="minMax"/>
          <c:max val="5000"/>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5777840"/>
        <c:crosses val="autoZero"/>
        <c:crossBetween val="between"/>
        <c:majorUnit val="1000"/>
      </c:valAx>
      <c:spPr>
        <a:solidFill>
          <a:schemeClr val="bg1">
            <a:lumMod val="95000"/>
          </a:schemeClr>
        </a:solid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838145231846"/>
          <c:y val="2.7901469461724622E-2"/>
          <c:w val="0.78370525931948631"/>
          <c:h val="0.88121741842035695"/>
        </c:manualLayout>
      </c:layout>
      <c:lineChart>
        <c:grouping val="standard"/>
        <c:varyColors val="0"/>
        <c:ser>
          <c:idx val="1"/>
          <c:order val="1"/>
          <c:tx>
            <c:strRef>
              <c:f>estab!$C$1</c:f>
              <c:strCache>
                <c:ptCount val="1"/>
                <c:pt idx="0">
                  <c:v>Oklahoma</c:v>
                </c:pt>
              </c:strCache>
            </c:strRef>
          </c:tx>
          <c:spPr>
            <a:ln w="28575" cap="rnd">
              <a:solidFill>
                <a:schemeClr val="tx1">
                  <a:lumMod val="65000"/>
                  <a:lumOff val="35000"/>
                </a:schemeClr>
              </a:solidFill>
              <a:prstDash val="sysDot"/>
              <a:round/>
            </a:ln>
            <a:effectLst/>
          </c:spPr>
          <c:marker>
            <c:symbol val="none"/>
          </c:marker>
          <c:cat>
            <c:numRef>
              <c:f>estab!$A$2:$A$113</c:f>
              <c:numCache>
                <c:formatCode>m/d/yyyy</c:formatCode>
                <c:ptCount val="112"/>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pt idx="108">
                  <c:v>42736</c:v>
                </c:pt>
                <c:pt idx="109">
                  <c:v>42826</c:v>
                </c:pt>
                <c:pt idx="110">
                  <c:v>42917</c:v>
                </c:pt>
                <c:pt idx="111">
                  <c:v>43009</c:v>
                </c:pt>
              </c:numCache>
            </c:numRef>
          </c:cat>
          <c:val>
            <c:numRef>
              <c:f>estab!$C$2:$C$113</c:f>
              <c:numCache>
                <c:formatCode>General</c:formatCode>
                <c:ptCount val="112"/>
                <c:pt idx="0">
                  <c:v>74318</c:v>
                </c:pt>
                <c:pt idx="1">
                  <c:v>74828</c:v>
                </c:pt>
                <c:pt idx="2">
                  <c:v>74792</c:v>
                </c:pt>
                <c:pt idx="3">
                  <c:v>75372</c:v>
                </c:pt>
                <c:pt idx="4">
                  <c:v>77443</c:v>
                </c:pt>
                <c:pt idx="5">
                  <c:v>77352</c:v>
                </c:pt>
                <c:pt idx="6">
                  <c:v>77739</c:v>
                </c:pt>
                <c:pt idx="7">
                  <c:v>78286</c:v>
                </c:pt>
                <c:pt idx="8">
                  <c:v>78925</c:v>
                </c:pt>
                <c:pt idx="9">
                  <c:v>79035</c:v>
                </c:pt>
                <c:pt idx="10">
                  <c:v>79281</c:v>
                </c:pt>
                <c:pt idx="11">
                  <c:v>79312</c:v>
                </c:pt>
                <c:pt idx="12">
                  <c:v>80393</c:v>
                </c:pt>
                <c:pt idx="13">
                  <c:v>81074</c:v>
                </c:pt>
                <c:pt idx="14">
                  <c:v>82001</c:v>
                </c:pt>
                <c:pt idx="15">
                  <c:v>82723</c:v>
                </c:pt>
                <c:pt idx="16">
                  <c:v>82252</c:v>
                </c:pt>
                <c:pt idx="17">
                  <c:v>82765</c:v>
                </c:pt>
                <c:pt idx="18">
                  <c:v>83448</c:v>
                </c:pt>
                <c:pt idx="19">
                  <c:v>83811</c:v>
                </c:pt>
                <c:pt idx="20">
                  <c:v>83599</c:v>
                </c:pt>
                <c:pt idx="21">
                  <c:v>83943</c:v>
                </c:pt>
                <c:pt idx="22">
                  <c:v>84302</c:v>
                </c:pt>
                <c:pt idx="23">
                  <c:v>84954</c:v>
                </c:pt>
                <c:pt idx="24">
                  <c:v>84710</c:v>
                </c:pt>
                <c:pt idx="25">
                  <c:v>85216</c:v>
                </c:pt>
                <c:pt idx="26">
                  <c:v>85727</c:v>
                </c:pt>
                <c:pt idx="27">
                  <c:v>85764</c:v>
                </c:pt>
                <c:pt idx="28">
                  <c:v>85815</c:v>
                </c:pt>
                <c:pt idx="29">
                  <c:v>86056</c:v>
                </c:pt>
                <c:pt idx="30">
                  <c:v>86390</c:v>
                </c:pt>
                <c:pt idx="31">
                  <c:v>87902</c:v>
                </c:pt>
                <c:pt idx="32">
                  <c:v>87401</c:v>
                </c:pt>
                <c:pt idx="33">
                  <c:v>85574</c:v>
                </c:pt>
                <c:pt idx="34">
                  <c:v>88076</c:v>
                </c:pt>
                <c:pt idx="35">
                  <c:v>87085</c:v>
                </c:pt>
                <c:pt idx="36">
                  <c:v>88223</c:v>
                </c:pt>
                <c:pt idx="37">
                  <c:v>87947</c:v>
                </c:pt>
                <c:pt idx="38">
                  <c:v>88168</c:v>
                </c:pt>
                <c:pt idx="39">
                  <c:v>88533</c:v>
                </c:pt>
                <c:pt idx="40">
                  <c:v>88839</c:v>
                </c:pt>
                <c:pt idx="41">
                  <c:v>88728</c:v>
                </c:pt>
                <c:pt idx="42">
                  <c:v>89044</c:v>
                </c:pt>
                <c:pt idx="43">
                  <c:v>89570</c:v>
                </c:pt>
                <c:pt idx="44">
                  <c:v>89894</c:v>
                </c:pt>
                <c:pt idx="45">
                  <c:v>90664</c:v>
                </c:pt>
                <c:pt idx="46">
                  <c:v>91069</c:v>
                </c:pt>
                <c:pt idx="47">
                  <c:v>90786</c:v>
                </c:pt>
                <c:pt idx="48">
                  <c:v>90295</c:v>
                </c:pt>
                <c:pt idx="49">
                  <c:v>90293</c:v>
                </c:pt>
                <c:pt idx="50">
                  <c:v>90549</c:v>
                </c:pt>
                <c:pt idx="51">
                  <c:v>90791</c:v>
                </c:pt>
                <c:pt idx="52">
                  <c:v>91575</c:v>
                </c:pt>
                <c:pt idx="53">
                  <c:v>91446</c:v>
                </c:pt>
                <c:pt idx="54">
                  <c:v>91448</c:v>
                </c:pt>
                <c:pt idx="55">
                  <c:v>91974</c:v>
                </c:pt>
                <c:pt idx="56">
                  <c:v>91844</c:v>
                </c:pt>
                <c:pt idx="57">
                  <c:v>92174</c:v>
                </c:pt>
                <c:pt idx="58">
                  <c:v>92600</c:v>
                </c:pt>
                <c:pt idx="59">
                  <c:v>93243</c:v>
                </c:pt>
                <c:pt idx="60">
                  <c:v>94164</c:v>
                </c:pt>
                <c:pt idx="61">
                  <c:v>94669</c:v>
                </c:pt>
                <c:pt idx="62">
                  <c:v>94648</c:v>
                </c:pt>
                <c:pt idx="63">
                  <c:v>95329</c:v>
                </c:pt>
                <c:pt idx="64">
                  <c:v>95719</c:v>
                </c:pt>
                <c:pt idx="65">
                  <c:v>96374</c:v>
                </c:pt>
                <c:pt idx="66">
                  <c:v>97232</c:v>
                </c:pt>
                <c:pt idx="67">
                  <c:v>97484</c:v>
                </c:pt>
                <c:pt idx="68">
                  <c:v>98461</c:v>
                </c:pt>
                <c:pt idx="69">
                  <c:v>99391</c:v>
                </c:pt>
                <c:pt idx="70">
                  <c:v>99474</c:v>
                </c:pt>
                <c:pt idx="71">
                  <c:v>100510</c:v>
                </c:pt>
                <c:pt idx="72">
                  <c:v>100833</c:v>
                </c:pt>
                <c:pt idx="73">
                  <c:v>100753</c:v>
                </c:pt>
                <c:pt idx="74">
                  <c:v>101111</c:v>
                </c:pt>
                <c:pt idx="75">
                  <c:v>101135</c:v>
                </c:pt>
                <c:pt idx="76">
                  <c:v>100889</c:v>
                </c:pt>
                <c:pt idx="77">
                  <c:v>100902</c:v>
                </c:pt>
                <c:pt idx="78">
                  <c:v>101437</c:v>
                </c:pt>
                <c:pt idx="79">
                  <c:v>101819</c:v>
                </c:pt>
                <c:pt idx="80">
                  <c:v>102310</c:v>
                </c:pt>
                <c:pt idx="81">
                  <c:v>102470</c:v>
                </c:pt>
                <c:pt idx="82">
                  <c:v>102227</c:v>
                </c:pt>
                <c:pt idx="83">
                  <c:v>102588</c:v>
                </c:pt>
                <c:pt idx="84">
                  <c:v>102447</c:v>
                </c:pt>
                <c:pt idx="85">
                  <c:v>102430</c:v>
                </c:pt>
                <c:pt idx="86">
                  <c:v>103035</c:v>
                </c:pt>
                <c:pt idx="87">
                  <c:v>103490</c:v>
                </c:pt>
                <c:pt idx="88">
                  <c:v>103905</c:v>
                </c:pt>
                <c:pt idx="89">
                  <c:v>104438</c:v>
                </c:pt>
                <c:pt idx="90">
                  <c:v>104851</c:v>
                </c:pt>
                <c:pt idx="91">
                  <c:v>104949</c:v>
                </c:pt>
                <c:pt idx="92">
                  <c:v>105337</c:v>
                </c:pt>
                <c:pt idx="93">
                  <c:v>105582</c:v>
                </c:pt>
                <c:pt idx="94">
                  <c:v>105761</c:v>
                </c:pt>
                <c:pt idx="95">
                  <c:v>106435</c:v>
                </c:pt>
                <c:pt idx="96">
                  <c:v>106148</c:v>
                </c:pt>
                <c:pt idx="97">
                  <c:v>106782</c:v>
                </c:pt>
                <c:pt idx="98">
                  <c:v>107368</c:v>
                </c:pt>
                <c:pt idx="99">
                  <c:v>107887</c:v>
                </c:pt>
                <c:pt idx="100">
                  <c:v>107965</c:v>
                </c:pt>
                <c:pt idx="101">
                  <c:v>108844</c:v>
                </c:pt>
                <c:pt idx="102">
                  <c:v>109054.8</c:v>
                </c:pt>
                <c:pt idx="103">
                  <c:v>109360.7</c:v>
                </c:pt>
                <c:pt idx="104">
                  <c:v>109678.8</c:v>
                </c:pt>
                <c:pt idx="105">
                  <c:v>109989.3</c:v>
                </c:pt>
                <c:pt idx="106">
                  <c:v>110326.39999999999</c:v>
                </c:pt>
                <c:pt idx="107">
                  <c:v>110694.3</c:v>
                </c:pt>
                <c:pt idx="108">
                  <c:v>111075.6</c:v>
                </c:pt>
                <c:pt idx="109">
                  <c:v>111465.4</c:v>
                </c:pt>
                <c:pt idx="110">
                  <c:v>111872</c:v>
                </c:pt>
                <c:pt idx="111">
                  <c:v>112292</c:v>
                </c:pt>
              </c:numCache>
            </c:numRef>
          </c:val>
          <c:smooth val="0"/>
          <c:extLst>
            <c:ext xmlns:c16="http://schemas.microsoft.com/office/drawing/2014/chart" uri="{C3380CC4-5D6E-409C-BE32-E72D297353CC}">
              <c16:uniqueId val="{00000000-A76B-4CDC-B5A7-2E11E73DF1C7}"/>
            </c:ext>
          </c:extLst>
        </c:ser>
        <c:dLbls>
          <c:showLegendKey val="0"/>
          <c:showVal val="0"/>
          <c:showCatName val="0"/>
          <c:showSerName val="0"/>
          <c:showPercent val="0"/>
          <c:showBubbleSize val="0"/>
        </c:dLbls>
        <c:marker val="1"/>
        <c:smooth val="0"/>
        <c:axId val="117672720"/>
        <c:axId val="117673280"/>
      </c:lineChart>
      <c:lineChart>
        <c:grouping val="standard"/>
        <c:varyColors val="0"/>
        <c:ser>
          <c:idx val="0"/>
          <c:order val="0"/>
          <c:tx>
            <c:strRef>
              <c:f>estab!$B$1</c:f>
              <c:strCache>
                <c:ptCount val="1"/>
                <c:pt idx="0">
                  <c:v>Lawton MSA</c:v>
                </c:pt>
              </c:strCache>
            </c:strRef>
          </c:tx>
          <c:spPr>
            <a:ln w="34925" cap="rnd">
              <a:solidFill>
                <a:schemeClr val="accent1"/>
              </a:solidFill>
              <a:round/>
            </a:ln>
            <a:effectLst/>
          </c:spPr>
          <c:marker>
            <c:symbol val="none"/>
          </c:marker>
          <c:cat>
            <c:numRef>
              <c:f>estab!$A$2:$A$113</c:f>
              <c:numCache>
                <c:formatCode>m/d/yyyy</c:formatCode>
                <c:ptCount val="112"/>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pt idx="108">
                  <c:v>42736</c:v>
                </c:pt>
                <c:pt idx="109">
                  <c:v>42826</c:v>
                </c:pt>
                <c:pt idx="110">
                  <c:v>42917</c:v>
                </c:pt>
                <c:pt idx="111">
                  <c:v>43009</c:v>
                </c:pt>
              </c:numCache>
            </c:numRef>
          </c:cat>
          <c:val>
            <c:numRef>
              <c:f>estab!$B$2:$B$113</c:f>
              <c:numCache>
                <c:formatCode>General</c:formatCode>
                <c:ptCount val="112"/>
                <c:pt idx="0">
                  <c:v>2144</c:v>
                </c:pt>
                <c:pt idx="1">
                  <c:v>2158</c:v>
                </c:pt>
                <c:pt idx="2">
                  <c:v>2137</c:v>
                </c:pt>
                <c:pt idx="3">
                  <c:v>2145</c:v>
                </c:pt>
                <c:pt idx="4">
                  <c:v>2156</c:v>
                </c:pt>
                <c:pt idx="5">
                  <c:v>2155</c:v>
                </c:pt>
                <c:pt idx="6">
                  <c:v>2170</c:v>
                </c:pt>
                <c:pt idx="7">
                  <c:v>2178</c:v>
                </c:pt>
                <c:pt idx="8">
                  <c:v>2226</c:v>
                </c:pt>
                <c:pt idx="9">
                  <c:v>2224</c:v>
                </c:pt>
                <c:pt idx="10">
                  <c:v>2234</c:v>
                </c:pt>
                <c:pt idx="11">
                  <c:v>2246</c:v>
                </c:pt>
                <c:pt idx="12">
                  <c:v>2292</c:v>
                </c:pt>
                <c:pt idx="13">
                  <c:v>2301</c:v>
                </c:pt>
                <c:pt idx="14">
                  <c:v>2335</c:v>
                </c:pt>
                <c:pt idx="15">
                  <c:v>2368</c:v>
                </c:pt>
                <c:pt idx="16">
                  <c:v>2317</c:v>
                </c:pt>
                <c:pt idx="17">
                  <c:v>2306</c:v>
                </c:pt>
                <c:pt idx="18">
                  <c:v>2310</c:v>
                </c:pt>
                <c:pt idx="19">
                  <c:v>2299</c:v>
                </c:pt>
                <c:pt idx="20">
                  <c:v>2266</c:v>
                </c:pt>
                <c:pt idx="21">
                  <c:v>2272</c:v>
                </c:pt>
                <c:pt idx="22">
                  <c:v>2281</c:v>
                </c:pt>
                <c:pt idx="23">
                  <c:v>2301</c:v>
                </c:pt>
                <c:pt idx="24">
                  <c:v>2276</c:v>
                </c:pt>
                <c:pt idx="25">
                  <c:v>2296</c:v>
                </c:pt>
                <c:pt idx="26">
                  <c:v>2295</c:v>
                </c:pt>
                <c:pt idx="27">
                  <c:v>2286</c:v>
                </c:pt>
                <c:pt idx="28">
                  <c:v>2320</c:v>
                </c:pt>
                <c:pt idx="29">
                  <c:v>2313</c:v>
                </c:pt>
                <c:pt idx="30">
                  <c:v>2292</c:v>
                </c:pt>
                <c:pt idx="31">
                  <c:v>2340</c:v>
                </c:pt>
                <c:pt idx="32">
                  <c:v>2339</c:v>
                </c:pt>
                <c:pt idx="33">
                  <c:v>2305</c:v>
                </c:pt>
                <c:pt idx="34">
                  <c:v>2364</c:v>
                </c:pt>
                <c:pt idx="35">
                  <c:v>2338</c:v>
                </c:pt>
                <c:pt idx="36">
                  <c:v>2357</c:v>
                </c:pt>
                <c:pt idx="37">
                  <c:v>2359</c:v>
                </c:pt>
                <c:pt idx="38">
                  <c:v>2366</c:v>
                </c:pt>
                <c:pt idx="39">
                  <c:v>2381</c:v>
                </c:pt>
                <c:pt idx="40">
                  <c:v>2392</c:v>
                </c:pt>
                <c:pt idx="41">
                  <c:v>2388</c:v>
                </c:pt>
                <c:pt idx="42">
                  <c:v>2407</c:v>
                </c:pt>
                <c:pt idx="43">
                  <c:v>2406</c:v>
                </c:pt>
                <c:pt idx="44">
                  <c:v>2402</c:v>
                </c:pt>
                <c:pt idx="45">
                  <c:v>2417</c:v>
                </c:pt>
                <c:pt idx="46">
                  <c:v>2410</c:v>
                </c:pt>
                <c:pt idx="47">
                  <c:v>2383</c:v>
                </c:pt>
                <c:pt idx="48">
                  <c:v>2370</c:v>
                </c:pt>
                <c:pt idx="49">
                  <c:v>2357</c:v>
                </c:pt>
                <c:pt idx="50">
                  <c:v>2362</c:v>
                </c:pt>
                <c:pt idx="51">
                  <c:v>2353</c:v>
                </c:pt>
                <c:pt idx="52">
                  <c:v>2385</c:v>
                </c:pt>
                <c:pt idx="53">
                  <c:v>2388</c:v>
                </c:pt>
                <c:pt idx="54">
                  <c:v>2390</c:v>
                </c:pt>
                <c:pt idx="55">
                  <c:v>2389</c:v>
                </c:pt>
                <c:pt idx="56">
                  <c:v>2402</c:v>
                </c:pt>
                <c:pt idx="57">
                  <c:v>2392</c:v>
                </c:pt>
                <c:pt idx="58">
                  <c:v>2381</c:v>
                </c:pt>
                <c:pt idx="59">
                  <c:v>2414</c:v>
                </c:pt>
                <c:pt idx="60">
                  <c:v>2461</c:v>
                </c:pt>
                <c:pt idx="61">
                  <c:v>2453</c:v>
                </c:pt>
                <c:pt idx="62">
                  <c:v>2442</c:v>
                </c:pt>
                <c:pt idx="63">
                  <c:v>2463</c:v>
                </c:pt>
                <c:pt idx="64">
                  <c:v>2498</c:v>
                </c:pt>
                <c:pt idx="65">
                  <c:v>2528</c:v>
                </c:pt>
                <c:pt idx="66">
                  <c:v>2548</c:v>
                </c:pt>
                <c:pt idx="67">
                  <c:v>2551</c:v>
                </c:pt>
                <c:pt idx="68">
                  <c:v>2573</c:v>
                </c:pt>
                <c:pt idx="69">
                  <c:v>2594</c:v>
                </c:pt>
                <c:pt idx="70">
                  <c:v>2593</c:v>
                </c:pt>
                <c:pt idx="71">
                  <c:v>2626</c:v>
                </c:pt>
                <c:pt idx="72">
                  <c:v>2620</c:v>
                </c:pt>
                <c:pt idx="73">
                  <c:v>2609</c:v>
                </c:pt>
                <c:pt idx="74">
                  <c:v>2629</c:v>
                </c:pt>
                <c:pt idx="75">
                  <c:v>2590</c:v>
                </c:pt>
                <c:pt idx="76">
                  <c:v>2595</c:v>
                </c:pt>
                <c:pt idx="77">
                  <c:v>2594</c:v>
                </c:pt>
                <c:pt idx="78">
                  <c:v>2610</c:v>
                </c:pt>
                <c:pt idx="79">
                  <c:v>2632</c:v>
                </c:pt>
                <c:pt idx="80">
                  <c:v>2663</c:v>
                </c:pt>
                <c:pt idx="81">
                  <c:v>2664</c:v>
                </c:pt>
                <c:pt idx="82">
                  <c:v>2651</c:v>
                </c:pt>
                <c:pt idx="83">
                  <c:v>2679</c:v>
                </c:pt>
                <c:pt idx="84">
                  <c:v>2662</c:v>
                </c:pt>
                <c:pt idx="85">
                  <c:v>2649</c:v>
                </c:pt>
                <c:pt idx="86">
                  <c:v>2655</c:v>
                </c:pt>
                <c:pt idx="87">
                  <c:v>2667</c:v>
                </c:pt>
                <c:pt idx="88">
                  <c:v>2678</c:v>
                </c:pt>
                <c:pt idx="89">
                  <c:v>2678</c:v>
                </c:pt>
                <c:pt idx="90">
                  <c:v>2674</c:v>
                </c:pt>
                <c:pt idx="91">
                  <c:v>2678</c:v>
                </c:pt>
                <c:pt idx="92">
                  <c:v>2636</c:v>
                </c:pt>
                <c:pt idx="93">
                  <c:v>2626</c:v>
                </c:pt>
                <c:pt idx="94">
                  <c:v>2630</c:v>
                </c:pt>
                <c:pt idx="95">
                  <c:v>2654</c:v>
                </c:pt>
                <c:pt idx="96">
                  <c:v>2624</c:v>
                </c:pt>
                <c:pt idx="97">
                  <c:v>2629</c:v>
                </c:pt>
                <c:pt idx="98">
                  <c:v>2623</c:v>
                </c:pt>
                <c:pt idx="99">
                  <c:v>2625</c:v>
                </c:pt>
                <c:pt idx="100">
                  <c:v>2603</c:v>
                </c:pt>
                <c:pt idx="101">
                  <c:v>2633</c:v>
                </c:pt>
                <c:pt idx="102">
                  <c:v>2639</c:v>
                </c:pt>
                <c:pt idx="103">
                  <c:v>2640</c:v>
                </c:pt>
                <c:pt idx="104">
                  <c:v>2647</c:v>
                </c:pt>
                <c:pt idx="105">
                  <c:v>2655</c:v>
                </c:pt>
                <c:pt idx="106">
                  <c:v>2660</c:v>
                </c:pt>
                <c:pt idx="107">
                  <c:v>2665</c:v>
                </c:pt>
                <c:pt idx="108">
                  <c:v>2670</c:v>
                </c:pt>
                <c:pt idx="109">
                  <c:v>2676</c:v>
                </c:pt>
                <c:pt idx="110">
                  <c:v>2681</c:v>
                </c:pt>
                <c:pt idx="111">
                  <c:v>2687</c:v>
                </c:pt>
              </c:numCache>
            </c:numRef>
          </c:val>
          <c:smooth val="0"/>
          <c:extLst>
            <c:ext xmlns:c16="http://schemas.microsoft.com/office/drawing/2014/chart" uri="{C3380CC4-5D6E-409C-BE32-E72D297353CC}">
              <c16:uniqueId val="{00000001-A76B-4CDC-B5A7-2E11E73DF1C7}"/>
            </c:ext>
          </c:extLst>
        </c:ser>
        <c:dLbls>
          <c:showLegendKey val="0"/>
          <c:showVal val="0"/>
          <c:showCatName val="0"/>
          <c:showSerName val="0"/>
          <c:showPercent val="0"/>
          <c:showBubbleSize val="0"/>
        </c:dLbls>
        <c:marker val="1"/>
        <c:smooth val="0"/>
        <c:axId val="117674400"/>
        <c:axId val="117673840"/>
      </c:lineChart>
      <c:dateAx>
        <c:axId val="117672720"/>
        <c:scaling>
          <c:orientation val="minMax"/>
          <c:max val="43009"/>
        </c:scaling>
        <c:delete val="0"/>
        <c:axPos val="b"/>
        <c:numFmt formatCode="yy" sourceLinked="0"/>
        <c:majorTickMark val="out"/>
        <c:minorTickMark val="out"/>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Arial" panose="020B0604020202020204" pitchFamily="34" charset="0"/>
              </a:defRPr>
            </a:pPr>
            <a:endParaRPr lang="en-US"/>
          </a:p>
        </c:txPr>
        <c:crossAx val="117673280"/>
        <c:crosses val="autoZero"/>
        <c:auto val="1"/>
        <c:lblOffset val="100"/>
        <c:baseTimeUnit val="months"/>
        <c:majorUnit val="24"/>
        <c:majorTimeUnit val="months"/>
        <c:minorUnit val="12"/>
        <c:minorTimeUnit val="months"/>
      </c:dateAx>
      <c:valAx>
        <c:axId val="117673280"/>
        <c:scaling>
          <c:orientation val="minMax"/>
          <c:min val="60000"/>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Arial" panose="020B0604020202020204" pitchFamily="34" charset="0"/>
              </a:defRPr>
            </a:pPr>
            <a:endParaRPr lang="en-US"/>
          </a:p>
        </c:txPr>
        <c:crossAx val="117672720"/>
        <c:crosses val="autoZero"/>
        <c:crossBetween val="between"/>
        <c:majorUnit val="15000"/>
      </c:valAx>
      <c:valAx>
        <c:axId val="117673840"/>
        <c:scaling>
          <c:orientation val="minMax"/>
          <c:max val="3000"/>
          <c:min val="15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Arial" panose="020B0604020202020204" pitchFamily="34" charset="0"/>
              </a:defRPr>
            </a:pPr>
            <a:endParaRPr lang="en-US"/>
          </a:p>
        </c:txPr>
        <c:crossAx val="117674400"/>
        <c:crosses val="max"/>
        <c:crossBetween val="between"/>
        <c:majorUnit val="375"/>
      </c:valAx>
      <c:dateAx>
        <c:axId val="117674400"/>
        <c:scaling>
          <c:orientation val="minMax"/>
        </c:scaling>
        <c:delete val="1"/>
        <c:axPos val="b"/>
        <c:numFmt formatCode="m/d/yyyy" sourceLinked="1"/>
        <c:majorTickMark val="out"/>
        <c:minorTickMark val="none"/>
        <c:tickLblPos val="nextTo"/>
        <c:crossAx val="117673840"/>
        <c:crosses val="autoZero"/>
        <c:auto val="1"/>
        <c:lblOffset val="100"/>
        <c:baseTimeUnit val="months"/>
      </c:dateAx>
      <c:spPr>
        <a:solidFill>
          <a:schemeClr val="bg1">
            <a:lumMod val="95000"/>
          </a:schemeClr>
        </a:solidFill>
        <a:ln>
          <a:solidFill>
            <a:schemeClr val="bg1">
              <a:lumMod val="65000"/>
            </a:schemeClr>
          </a:solidFill>
        </a:ln>
        <a:effectLst/>
      </c:spPr>
    </c:plotArea>
    <c:legend>
      <c:legendPos val="b"/>
      <c:layout>
        <c:manualLayout>
          <c:xMode val="edge"/>
          <c:yMode val="edge"/>
          <c:x val="0.50884178721845819"/>
          <c:y val="0.63344651202664337"/>
          <c:w val="0.26198117392006326"/>
          <c:h val="0.17115112343058733"/>
        </c:manualLayout>
      </c:layout>
      <c:overlay val="0"/>
      <c:spPr>
        <a:solidFill>
          <a:schemeClr val="bg1"/>
        </a:solidFill>
        <a:ln>
          <a:solidFill>
            <a:schemeClr val="bg1">
              <a:lumMod val="75000"/>
            </a:schemeClr>
          </a:solid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mn-lt"/>
          <a:cs typeface="Arial" panose="020B0604020202020204" pitchFamily="34" charset="0"/>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761896583695181E-2"/>
          <c:y val="3.2633165193284366E-2"/>
          <c:w val="0.8984321661072594"/>
          <c:h val="0.85588653134939574"/>
        </c:manualLayout>
      </c:layout>
      <c:barChart>
        <c:barDir val="col"/>
        <c:grouping val="clustered"/>
        <c:varyColors val="0"/>
        <c:ser>
          <c:idx val="0"/>
          <c:order val="0"/>
          <c:tx>
            <c:strRef>
              <c:f>Sheet1!$D$1</c:f>
              <c:strCache>
                <c:ptCount val="1"/>
                <c:pt idx="0">
                  <c:v>Deposits ($000000)</c:v>
                </c:pt>
              </c:strCache>
            </c:strRef>
          </c:tx>
          <c:spPr>
            <a:solidFill>
              <a:schemeClr val="accent1"/>
            </a:solidFill>
            <a:ln>
              <a:solidFill>
                <a:schemeClr val="tx1">
                  <a:lumMod val="65000"/>
                  <a:lumOff val="35000"/>
                </a:schemeClr>
              </a:solidFill>
            </a:ln>
            <a:effectLst/>
          </c:spPr>
          <c:invertIfNegative val="0"/>
          <c:dPt>
            <c:idx val="22"/>
            <c:invertIfNegative val="0"/>
            <c:bubble3D val="0"/>
            <c:spPr>
              <a:pattFill prst="ltUpDiag">
                <a:fgClr>
                  <a:srgbClr val="2F5897"/>
                </a:fgClr>
                <a:bgClr>
                  <a:sysClr val="window" lastClr="FFFFFF"/>
                </a:bgClr>
              </a:pattFill>
              <a:ln>
                <a:solidFill>
                  <a:schemeClr val="tx1">
                    <a:lumMod val="65000"/>
                    <a:lumOff val="35000"/>
                  </a:schemeClr>
                </a:solidFill>
              </a:ln>
              <a:effectLst/>
            </c:spPr>
            <c:extLst>
              <c:ext xmlns:c16="http://schemas.microsoft.com/office/drawing/2014/chart" uri="{C3380CC4-5D6E-409C-BE32-E72D297353CC}">
                <c16:uniqueId val="{00000001-8A4A-4CCF-9D06-3F764A50BC6F}"/>
              </c:ext>
            </c:extLst>
          </c:dPt>
          <c:dLbls>
            <c:dLbl>
              <c:idx val="19"/>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56-4452-9553-7D86011C1A67}"/>
                </c:ext>
              </c:extLst>
            </c:dLbl>
            <c:dLbl>
              <c:idx val="22"/>
              <c:layout>
                <c:manualLayout>
                  <c:x val="-3.8051750380518898E-3"/>
                  <c:y val="0"/>
                </c:manualLayout>
              </c:layout>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4A-4CCF-9D06-3F764A50BC6F}"/>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Sheet1!$A$2:$A$24</c:f>
              <c:numCache>
                <c:formatCode>m/d/yyyy</c:formatCode>
                <c:ptCount val="23"/>
                <c:pt idx="0">
                  <c:v>34335</c:v>
                </c:pt>
                <c:pt idx="1">
                  <c:v>34700</c:v>
                </c:pt>
                <c:pt idx="2">
                  <c:v>35065</c:v>
                </c:pt>
                <c:pt idx="3">
                  <c:v>35431</c:v>
                </c:pt>
                <c:pt idx="4">
                  <c:v>35796</c:v>
                </c:pt>
                <c:pt idx="5">
                  <c:v>36161</c:v>
                </c:pt>
                <c:pt idx="6">
                  <c:v>36526</c:v>
                </c:pt>
                <c:pt idx="7">
                  <c:v>36892</c:v>
                </c:pt>
                <c:pt idx="8">
                  <c:v>37257</c:v>
                </c:pt>
                <c:pt idx="9">
                  <c:v>37622</c:v>
                </c:pt>
                <c:pt idx="10">
                  <c:v>37987</c:v>
                </c:pt>
                <c:pt idx="11">
                  <c:v>38353</c:v>
                </c:pt>
                <c:pt idx="12">
                  <c:v>38718</c:v>
                </c:pt>
                <c:pt idx="13">
                  <c:v>39083</c:v>
                </c:pt>
                <c:pt idx="14">
                  <c:v>39448</c:v>
                </c:pt>
                <c:pt idx="15">
                  <c:v>39814</c:v>
                </c:pt>
                <c:pt idx="16">
                  <c:v>40179</c:v>
                </c:pt>
                <c:pt idx="17">
                  <c:v>40544</c:v>
                </c:pt>
                <c:pt idx="18">
                  <c:v>40909</c:v>
                </c:pt>
                <c:pt idx="19">
                  <c:v>41275</c:v>
                </c:pt>
                <c:pt idx="20">
                  <c:v>41640</c:v>
                </c:pt>
                <c:pt idx="21">
                  <c:v>42005</c:v>
                </c:pt>
                <c:pt idx="22">
                  <c:v>42370</c:v>
                </c:pt>
              </c:numCache>
            </c:numRef>
          </c:cat>
          <c:val>
            <c:numRef>
              <c:f>Sheet1!$D$2:$D$24</c:f>
              <c:numCache>
                <c:formatCode>0</c:formatCode>
                <c:ptCount val="23"/>
                <c:pt idx="0">
                  <c:v>630.39</c:v>
                </c:pt>
                <c:pt idx="1">
                  <c:v>673.47500000000002</c:v>
                </c:pt>
                <c:pt idx="2">
                  <c:v>675.37300000000005</c:v>
                </c:pt>
                <c:pt idx="3">
                  <c:v>675.92399999999998</c:v>
                </c:pt>
                <c:pt idx="4">
                  <c:v>692.45699999999999</c:v>
                </c:pt>
                <c:pt idx="5">
                  <c:v>698.61199999999997</c:v>
                </c:pt>
                <c:pt idx="6">
                  <c:v>699.30399999999997</c:v>
                </c:pt>
                <c:pt idx="7">
                  <c:v>749.95899999999995</c:v>
                </c:pt>
                <c:pt idx="8">
                  <c:v>792.596</c:v>
                </c:pt>
                <c:pt idx="9">
                  <c:v>820.38099999999997</c:v>
                </c:pt>
                <c:pt idx="10">
                  <c:v>854.71500000000003</c:v>
                </c:pt>
                <c:pt idx="11">
                  <c:v>893.19100000000003</c:v>
                </c:pt>
                <c:pt idx="12">
                  <c:v>1000.348</c:v>
                </c:pt>
                <c:pt idx="13">
                  <c:v>1096.9159999999999</c:v>
                </c:pt>
                <c:pt idx="14">
                  <c:v>1150.877</c:v>
                </c:pt>
                <c:pt idx="15">
                  <c:v>1189.943</c:v>
                </c:pt>
                <c:pt idx="16">
                  <c:v>1237.5820000000001</c:v>
                </c:pt>
                <c:pt idx="17">
                  <c:v>1305.838</c:v>
                </c:pt>
                <c:pt idx="18">
                  <c:v>1387.431</c:v>
                </c:pt>
                <c:pt idx="19">
                  <c:v>1334.93</c:v>
                </c:pt>
                <c:pt idx="20">
                  <c:v>1359.915</c:v>
                </c:pt>
                <c:pt idx="21" formatCode="#,##0">
                  <c:v>1419.3610000000001</c:v>
                </c:pt>
                <c:pt idx="22">
                  <c:v>1460.4822250119817</c:v>
                </c:pt>
              </c:numCache>
            </c:numRef>
          </c:val>
          <c:extLst>
            <c:ext xmlns:c16="http://schemas.microsoft.com/office/drawing/2014/chart" uri="{C3380CC4-5D6E-409C-BE32-E72D297353CC}">
              <c16:uniqueId val="{00000002-8A4A-4CCF-9D06-3F764A50BC6F}"/>
            </c:ext>
          </c:extLst>
        </c:ser>
        <c:dLbls>
          <c:showLegendKey val="0"/>
          <c:showVal val="0"/>
          <c:showCatName val="0"/>
          <c:showSerName val="0"/>
          <c:showPercent val="0"/>
          <c:showBubbleSize val="0"/>
        </c:dLbls>
        <c:gapWidth val="95"/>
        <c:overlap val="-27"/>
        <c:axId val="172779440"/>
        <c:axId val="172780000"/>
      </c:barChart>
      <c:dateAx>
        <c:axId val="172779440"/>
        <c:scaling>
          <c:orientation val="minMax"/>
          <c:min val="36526"/>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72780000"/>
        <c:crosses val="autoZero"/>
        <c:auto val="1"/>
        <c:lblOffset val="100"/>
        <c:baseTimeUnit val="years"/>
      </c:dateAx>
      <c:valAx>
        <c:axId val="172780000"/>
        <c:scaling>
          <c:orientation val="minMax"/>
          <c:max val="1600"/>
          <c:min val="0"/>
        </c:scaling>
        <c:delete val="0"/>
        <c:axPos val="l"/>
        <c:majorGridlines>
          <c:spPr>
            <a:ln w="9525" cap="flat" cmpd="sng" algn="ctr">
              <a:solidFill>
                <a:schemeClr val="tx1">
                  <a:lumMod val="15000"/>
                  <a:lumOff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72779440"/>
        <c:crosses val="autoZero"/>
        <c:crossBetween val="between"/>
      </c:valAx>
      <c:spPr>
        <a:solidFill>
          <a:sysClr val="window" lastClr="FFFFFF">
            <a:lumMod val="95000"/>
          </a:sysClr>
        </a:solid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600">
          <a:solidFill>
            <a:schemeClr val="tx1"/>
          </a:solidFill>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838145231846"/>
          <c:y val="4.841878806004659E-2"/>
          <c:w val="0.84596062992125987"/>
          <c:h val="0.85674638038956585"/>
        </c:manualLayout>
      </c:layout>
      <c:barChart>
        <c:barDir val="col"/>
        <c:grouping val="clustered"/>
        <c:varyColors val="0"/>
        <c:ser>
          <c:idx val="2"/>
          <c:order val="0"/>
          <c:tx>
            <c:strRef>
              <c:f>'hunits pop'!$D$2</c:f>
              <c:strCache>
                <c:ptCount val="1"/>
                <c:pt idx="0">
                  <c:v>Lawton MSA</c:v>
                </c:pt>
              </c:strCache>
            </c:strRef>
          </c:tx>
          <c:spPr>
            <a:solidFill>
              <a:schemeClr val="accent1"/>
            </a:solidFill>
            <a:ln>
              <a:solidFill>
                <a:schemeClr val="tx1">
                  <a:lumMod val="65000"/>
                  <a:lumOff val="35000"/>
                </a:schemeClr>
              </a:solidFill>
            </a:ln>
            <a:effectLst/>
          </c:spPr>
          <c:invertIfNegative val="0"/>
          <c:dPt>
            <c:idx val="16"/>
            <c:invertIfNegative val="0"/>
            <c:bubble3D val="0"/>
            <c:spPr>
              <a:pattFill prst="dkUpDiag">
                <a:fgClr>
                  <a:schemeClr val="accent1"/>
                </a:fgClr>
                <a:bgClr>
                  <a:schemeClr val="bg1"/>
                </a:bgClr>
              </a:pattFill>
              <a:ln>
                <a:solidFill>
                  <a:schemeClr val="tx1">
                    <a:lumMod val="65000"/>
                    <a:lumOff val="35000"/>
                  </a:schemeClr>
                </a:solidFill>
              </a:ln>
              <a:effectLst/>
            </c:spPr>
            <c:extLst>
              <c:ext xmlns:c16="http://schemas.microsoft.com/office/drawing/2014/chart" uri="{C3380CC4-5D6E-409C-BE32-E72D297353CC}">
                <c16:uniqueId val="{00000001-DA91-4515-BB12-6C0094CBE3B1}"/>
              </c:ext>
            </c:extLst>
          </c:dPt>
          <c:cat>
            <c:numRef>
              <c:f>'hunits pop'!$A$3:$A$20</c:f>
              <c:numCache>
                <c:formatCode>m/d/yyyy</c:formatCode>
                <c:ptCount val="18"/>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numCache>
            </c:numRef>
          </c:cat>
          <c:val>
            <c:numRef>
              <c:f>'hunits pop'!$D$3:$D$20</c:f>
              <c:numCache>
                <c:formatCode>#,##0</c:formatCode>
                <c:ptCount val="18"/>
                <c:pt idx="0">
                  <c:v>121695</c:v>
                </c:pt>
                <c:pt idx="1">
                  <c:v>119955</c:v>
                </c:pt>
                <c:pt idx="2">
                  <c:v>119888.75</c:v>
                </c:pt>
                <c:pt idx="3">
                  <c:v>117484</c:v>
                </c:pt>
                <c:pt idx="4">
                  <c:v>122341.25</c:v>
                </c:pt>
                <c:pt idx="5">
                  <c:v>121475</c:v>
                </c:pt>
                <c:pt idx="6">
                  <c:v>122980</c:v>
                </c:pt>
                <c:pt idx="7">
                  <c:v>125814.25</c:v>
                </c:pt>
                <c:pt idx="8">
                  <c:v>124166</c:v>
                </c:pt>
                <c:pt idx="9">
                  <c:v>126131</c:v>
                </c:pt>
                <c:pt idx="10">
                  <c:v>131563.25</c:v>
                </c:pt>
                <c:pt idx="11">
                  <c:v>132226</c:v>
                </c:pt>
                <c:pt idx="12">
                  <c:v>132754.25</c:v>
                </c:pt>
                <c:pt idx="13">
                  <c:v>131240</c:v>
                </c:pt>
                <c:pt idx="14">
                  <c:v>131352.25</c:v>
                </c:pt>
                <c:pt idx="15">
                  <c:v>130644</c:v>
                </c:pt>
                <c:pt idx="16">
                  <c:v>131018.5</c:v>
                </c:pt>
                <c:pt idx="17">
                  <c:v>132375.25</c:v>
                </c:pt>
              </c:numCache>
            </c:numRef>
          </c:val>
          <c:extLst>
            <c:ext xmlns:c16="http://schemas.microsoft.com/office/drawing/2014/chart" uri="{C3380CC4-5D6E-409C-BE32-E72D297353CC}">
              <c16:uniqueId val="{00000002-DA91-4515-BB12-6C0094CBE3B1}"/>
            </c:ext>
          </c:extLst>
        </c:ser>
        <c:ser>
          <c:idx val="1"/>
          <c:order val="1"/>
          <c:tx>
            <c:strRef>
              <c:f>'hunits pop'!$C$2</c:f>
              <c:strCache>
                <c:ptCount val="1"/>
                <c:pt idx="0">
                  <c:v>Comanche Co.</c:v>
                </c:pt>
              </c:strCache>
            </c:strRef>
          </c:tx>
          <c:spPr>
            <a:solidFill>
              <a:schemeClr val="accent2"/>
            </a:solidFill>
            <a:ln>
              <a:solidFill>
                <a:schemeClr val="tx1">
                  <a:lumMod val="65000"/>
                  <a:lumOff val="35000"/>
                </a:schemeClr>
              </a:solidFill>
            </a:ln>
            <a:effectLst/>
          </c:spPr>
          <c:invertIfNegative val="0"/>
          <c:dPt>
            <c:idx val="16"/>
            <c:invertIfNegative val="0"/>
            <c:bubble3D val="0"/>
            <c:spPr>
              <a:pattFill prst="dkUpDiag">
                <a:fgClr>
                  <a:schemeClr val="accent2"/>
                </a:fgClr>
                <a:bgClr>
                  <a:schemeClr val="bg1"/>
                </a:bgClr>
              </a:pattFill>
              <a:ln>
                <a:solidFill>
                  <a:schemeClr val="tx1">
                    <a:lumMod val="65000"/>
                    <a:lumOff val="35000"/>
                  </a:schemeClr>
                </a:solidFill>
              </a:ln>
              <a:effectLst/>
            </c:spPr>
            <c:extLst>
              <c:ext xmlns:c16="http://schemas.microsoft.com/office/drawing/2014/chart" uri="{C3380CC4-5D6E-409C-BE32-E72D297353CC}">
                <c16:uniqueId val="{00000004-DA91-4515-BB12-6C0094CBE3B1}"/>
              </c:ext>
            </c:extLst>
          </c:dPt>
          <c:cat>
            <c:numRef>
              <c:f>'hunits pop'!$A$3:$A$20</c:f>
              <c:numCache>
                <c:formatCode>m/d/yyyy</c:formatCode>
                <c:ptCount val="18"/>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numCache>
            </c:numRef>
          </c:cat>
          <c:val>
            <c:numRef>
              <c:f>'hunits pop'!$C$3:$C$20</c:f>
              <c:numCache>
                <c:formatCode>#,##0</c:formatCode>
                <c:ptCount val="18"/>
                <c:pt idx="0">
                  <c:v>115081.75</c:v>
                </c:pt>
                <c:pt idx="1">
                  <c:v>113551.25</c:v>
                </c:pt>
                <c:pt idx="2">
                  <c:v>113551</c:v>
                </c:pt>
                <c:pt idx="3">
                  <c:v>111098</c:v>
                </c:pt>
                <c:pt idx="4">
                  <c:v>116000</c:v>
                </c:pt>
                <c:pt idx="5">
                  <c:v>115085</c:v>
                </c:pt>
                <c:pt idx="6">
                  <c:v>116652.75</c:v>
                </c:pt>
                <c:pt idx="7">
                  <c:v>119534</c:v>
                </c:pt>
                <c:pt idx="8">
                  <c:v>118001</c:v>
                </c:pt>
                <c:pt idx="9">
                  <c:v>119952.25</c:v>
                </c:pt>
                <c:pt idx="10">
                  <c:v>125389</c:v>
                </c:pt>
                <c:pt idx="11">
                  <c:v>126072</c:v>
                </c:pt>
                <c:pt idx="12">
                  <c:v>126609.25</c:v>
                </c:pt>
                <c:pt idx="13">
                  <c:v>125100</c:v>
                </c:pt>
                <c:pt idx="14">
                  <c:v>125224.75</c:v>
                </c:pt>
                <c:pt idx="15">
                  <c:v>124648.25</c:v>
                </c:pt>
                <c:pt idx="16" formatCode="0">
                  <c:v>125074.07153846153</c:v>
                </c:pt>
                <c:pt idx="17" formatCode="0">
                  <c:v>125496.03180802103</c:v>
                </c:pt>
              </c:numCache>
            </c:numRef>
          </c:val>
          <c:extLst>
            <c:ext xmlns:c16="http://schemas.microsoft.com/office/drawing/2014/chart" uri="{C3380CC4-5D6E-409C-BE32-E72D297353CC}">
              <c16:uniqueId val="{00000005-DA91-4515-BB12-6C0094CBE3B1}"/>
            </c:ext>
          </c:extLst>
        </c:ser>
        <c:ser>
          <c:idx val="3"/>
          <c:order val="2"/>
          <c:tx>
            <c:strRef>
              <c:f>'hunits pop'!$E$2</c:f>
              <c:strCache>
                <c:ptCount val="1"/>
                <c:pt idx="0">
                  <c:v>City of Lawton</c:v>
                </c:pt>
              </c:strCache>
            </c:strRef>
          </c:tx>
          <c:spPr>
            <a:solidFill>
              <a:schemeClr val="accent6"/>
            </a:solidFill>
            <a:ln>
              <a:solidFill>
                <a:schemeClr val="tx1">
                  <a:lumMod val="65000"/>
                  <a:lumOff val="35000"/>
                </a:schemeClr>
              </a:solidFill>
            </a:ln>
            <a:effectLst/>
          </c:spPr>
          <c:invertIfNegative val="0"/>
          <c:dPt>
            <c:idx val="15"/>
            <c:invertIfNegative val="0"/>
            <c:bubble3D val="0"/>
            <c:spPr>
              <a:solidFill>
                <a:schemeClr val="accent6"/>
              </a:solidFill>
              <a:ln>
                <a:solidFill>
                  <a:schemeClr val="tx1">
                    <a:lumMod val="65000"/>
                    <a:lumOff val="35000"/>
                  </a:schemeClr>
                </a:solidFill>
              </a:ln>
              <a:effectLst/>
            </c:spPr>
            <c:extLst>
              <c:ext xmlns:c16="http://schemas.microsoft.com/office/drawing/2014/chart" uri="{C3380CC4-5D6E-409C-BE32-E72D297353CC}">
                <c16:uniqueId val="{00000007-DA91-4515-BB12-6C0094CBE3B1}"/>
              </c:ext>
            </c:extLst>
          </c:dPt>
          <c:dPt>
            <c:idx val="16"/>
            <c:invertIfNegative val="0"/>
            <c:bubble3D val="0"/>
            <c:spPr>
              <a:pattFill prst="ltUpDiag">
                <a:fgClr>
                  <a:schemeClr val="accent6"/>
                </a:fgClr>
                <a:bgClr>
                  <a:schemeClr val="bg1"/>
                </a:bgClr>
              </a:pattFill>
              <a:ln>
                <a:solidFill>
                  <a:schemeClr val="tx1">
                    <a:lumMod val="65000"/>
                    <a:lumOff val="35000"/>
                  </a:schemeClr>
                </a:solidFill>
              </a:ln>
              <a:effectLst/>
            </c:spPr>
            <c:extLst>
              <c:ext xmlns:c16="http://schemas.microsoft.com/office/drawing/2014/chart" uri="{C3380CC4-5D6E-409C-BE32-E72D297353CC}">
                <c16:uniqueId val="{00000009-DA91-4515-BB12-6C0094CBE3B1}"/>
              </c:ext>
            </c:extLst>
          </c:dPt>
          <c:cat>
            <c:numRef>
              <c:f>'hunits pop'!$A$3:$A$20</c:f>
              <c:numCache>
                <c:formatCode>m/d/yyyy</c:formatCode>
                <c:ptCount val="18"/>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numCache>
            </c:numRef>
          </c:cat>
          <c:val>
            <c:numRef>
              <c:f>'hunits pop'!$E$3:$E$20</c:f>
              <c:numCache>
                <c:formatCode>#,##0</c:formatCode>
                <c:ptCount val="18"/>
                <c:pt idx="0">
                  <c:v>92879</c:v>
                </c:pt>
                <c:pt idx="1">
                  <c:v>91205</c:v>
                </c:pt>
                <c:pt idx="2">
                  <c:v>90774</c:v>
                </c:pt>
                <c:pt idx="3">
                  <c:v>88237</c:v>
                </c:pt>
                <c:pt idx="4">
                  <c:v>92204</c:v>
                </c:pt>
                <c:pt idx="5">
                  <c:v>90927</c:v>
                </c:pt>
                <c:pt idx="6">
                  <c:v>92202</c:v>
                </c:pt>
                <c:pt idx="7">
                  <c:v>94244</c:v>
                </c:pt>
                <c:pt idx="8">
                  <c:v>92755</c:v>
                </c:pt>
                <c:pt idx="9">
                  <c:v>93927</c:v>
                </c:pt>
                <c:pt idx="10">
                  <c:v>97894</c:v>
                </c:pt>
                <c:pt idx="11">
                  <c:v>98283</c:v>
                </c:pt>
                <c:pt idx="12">
                  <c:v>98561</c:v>
                </c:pt>
                <c:pt idx="13">
                  <c:v>97169</c:v>
                </c:pt>
                <c:pt idx="14">
                  <c:v>97017</c:v>
                </c:pt>
                <c:pt idx="15">
                  <c:v>96980</c:v>
                </c:pt>
                <c:pt idx="16">
                  <c:v>97133</c:v>
                </c:pt>
                <c:pt idx="17">
                  <c:v>97294</c:v>
                </c:pt>
              </c:numCache>
            </c:numRef>
          </c:val>
          <c:extLst>
            <c:ext xmlns:c16="http://schemas.microsoft.com/office/drawing/2014/chart" uri="{C3380CC4-5D6E-409C-BE32-E72D297353CC}">
              <c16:uniqueId val="{0000000A-DA91-4515-BB12-6C0094CBE3B1}"/>
            </c:ext>
          </c:extLst>
        </c:ser>
        <c:dLbls>
          <c:showLegendKey val="0"/>
          <c:showVal val="0"/>
          <c:showCatName val="0"/>
          <c:showSerName val="0"/>
          <c:showPercent val="0"/>
          <c:showBubbleSize val="0"/>
        </c:dLbls>
        <c:gapWidth val="75"/>
        <c:overlap val="-27"/>
        <c:axId val="1735885487"/>
        <c:axId val="1735879247"/>
      </c:barChart>
      <c:dateAx>
        <c:axId val="1735885487"/>
        <c:scaling>
          <c:orientation val="minMax"/>
          <c:max val="42370"/>
          <c:min val="38353"/>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35879247"/>
        <c:crosses val="autoZero"/>
        <c:auto val="1"/>
        <c:lblOffset val="100"/>
        <c:baseTimeUnit val="years"/>
      </c:dateAx>
      <c:valAx>
        <c:axId val="1735879247"/>
        <c:scaling>
          <c:orientation val="minMax"/>
          <c:min val="70000"/>
        </c:scaling>
        <c:delete val="0"/>
        <c:axPos val="l"/>
        <c:majorGridlines>
          <c:spPr>
            <a:ln w="9525" cap="flat" cmpd="sng" algn="ctr">
              <a:solidFill>
                <a:schemeClr val="bg1">
                  <a:lumMod val="85000"/>
                </a:schemeClr>
              </a:solidFill>
              <a:prstDash val="sys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35885487"/>
        <c:crosses val="autoZero"/>
        <c:crossBetween val="between"/>
      </c:valAx>
      <c:spPr>
        <a:solidFill>
          <a:schemeClr val="bg1">
            <a:lumMod val="95000"/>
          </a:schemeClr>
        </a:solidFill>
        <a:ln>
          <a:solidFill>
            <a:schemeClr val="bg1">
              <a:lumMod val="65000"/>
            </a:schemeClr>
          </a:solidFill>
        </a:ln>
        <a:effectLst/>
      </c:spPr>
    </c:plotArea>
    <c:legend>
      <c:legendPos val="b"/>
      <c:layout>
        <c:manualLayout>
          <c:xMode val="edge"/>
          <c:yMode val="edge"/>
          <c:x val="0.1290894923645908"/>
          <c:y val="2.3388765422637727E-3"/>
          <c:w val="0.84282739486331337"/>
          <c:h val="7.8635219525797856E-2"/>
        </c:manualLayout>
      </c:layout>
      <c:overlay val="0"/>
      <c:spPr>
        <a:solidFill>
          <a:schemeClr val="bg1"/>
        </a:solidFill>
        <a:ln>
          <a:solidFill>
            <a:schemeClr val="bg1">
              <a:lumMod val="75000"/>
            </a:schemeClr>
          </a:solid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878755458811652E-2"/>
          <c:y val="4.2800683111047046E-2"/>
          <c:w val="0.90622344632872931"/>
          <c:h val="0.86811765732881563"/>
        </c:manualLayout>
      </c:layout>
      <c:lineChart>
        <c:grouping val="standard"/>
        <c:varyColors val="0"/>
        <c:ser>
          <c:idx val="0"/>
          <c:order val="0"/>
          <c:tx>
            <c:strRef>
              <c:f>fhfa!$B$1</c:f>
              <c:strCache>
                <c:ptCount val="1"/>
                <c:pt idx="0">
                  <c:v>Lawton</c:v>
                </c:pt>
              </c:strCache>
            </c:strRef>
          </c:tx>
          <c:spPr>
            <a:ln w="28575" cap="rnd">
              <a:solidFill>
                <a:schemeClr val="accent1"/>
              </a:solidFill>
              <a:round/>
            </a:ln>
            <a:effectLst/>
          </c:spPr>
          <c:marker>
            <c:symbol val="none"/>
          </c:marker>
          <c:cat>
            <c:numRef>
              <c:f>fhfa!$A$2:$A$109</c:f>
              <c:numCache>
                <c:formatCode>m/d/yyyy</c:formatCode>
                <c:ptCount val="108"/>
                <c:pt idx="0">
                  <c:v>33239</c:v>
                </c:pt>
                <c:pt idx="1">
                  <c:v>33329</c:v>
                </c:pt>
                <c:pt idx="2">
                  <c:v>33420</c:v>
                </c:pt>
                <c:pt idx="3">
                  <c:v>33512</c:v>
                </c:pt>
                <c:pt idx="4">
                  <c:v>33604</c:v>
                </c:pt>
                <c:pt idx="5">
                  <c:v>33695</c:v>
                </c:pt>
                <c:pt idx="6">
                  <c:v>33786</c:v>
                </c:pt>
                <c:pt idx="7">
                  <c:v>33878</c:v>
                </c:pt>
                <c:pt idx="8">
                  <c:v>33970</c:v>
                </c:pt>
                <c:pt idx="9">
                  <c:v>34060</c:v>
                </c:pt>
                <c:pt idx="10">
                  <c:v>34151</c:v>
                </c:pt>
                <c:pt idx="11">
                  <c:v>34243</c:v>
                </c:pt>
                <c:pt idx="12">
                  <c:v>34335</c:v>
                </c:pt>
                <c:pt idx="13">
                  <c:v>34425</c:v>
                </c:pt>
                <c:pt idx="14">
                  <c:v>34516</c:v>
                </c:pt>
                <c:pt idx="15">
                  <c:v>34608</c:v>
                </c:pt>
                <c:pt idx="16">
                  <c:v>34700</c:v>
                </c:pt>
                <c:pt idx="17">
                  <c:v>34790</c:v>
                </c:pt>
                <c:pt idx="18">
                  <c:v>34881</c:v>
                </c:pt>
                <c:pt idx="19">
                  <c:v>34973</c:v>
                </c:pt>
                <c:pt idx="20">
                  <c:v>35065</c:v>
                </c:pt>
                <c:pt idx="21">
                  <c:v>35156</c:v>
                </c:pt>
                <c:pt idx="22">
                  <c:v>35247</c:v>
                </c:pt>
                <c:pt idx="23">
                  <c:v>35339</c:v>
                </c:pt>
                <c:pt idx="24">
                  <c:v>35431</c:v>
                </c:pt>
                <c:pt idx="25">
                  <c:v>35521</c:v>
                </c:pt>
                <c:pt idx="26">
                  <c:v>35612</c:v>
                </c:pt>
                <c:pt idx="27">
                  <c:v>35704</c:v>
                </c:pt>
                <c:pt idx="28">
                  <c:v>35796</c:v>
                </c:pt>
                <c:pt idx="29">
                  <c:v>35886</c:v>
                </c:pt>
                <c:pt idx="30">
                  <c:v>35977</c:v>
                </c:pt>
                <c:pt idx="31">
                  <c:v>36069</c:v>
                </c:pt>
                <c:pt idx="32">
                  <c:v>36161</c:v>
                </c:pt>
                <c:pt idx="33">
                  <c:v>36251</c:v>
                </c:pt>
                <c:pt idx="34">
                  <c:v>36342</c:v>
                </c:pt>
                <c:pt idx="35">
                  <c:v>36434</c:v>
                </c:pt>
                <c:pt idx="36">
                  <c:v>36526</c:v>
                </c:pt>
                <c:pt idx="37">
                  <c:v>36617</c:v>
                </c:pt>
                <c:pt idx="38">
                  <c:v>36708</c:v>
                </c:pt>
                <c:pt idx="39">
                  <c:v>36800</c:v>
                </c:pt>
                <c:pt idx="40">
                  <c:v>36892</c:v>
                </c:pt>
                <c:pt idx="41">
                  <c:v>36982</c:v>
                </c:pt>
                <c:pt idx="42">
                  <c:v>37073</c:v>
                </c:pt>
                <c:pt idx="43">
                  <c:v>37165</c:v>
                </c:pt>
                <c:pt idx="44">
                  <c:v>37257</c:v>
                </c:pt>
                <c:pt idx="45">
                  <c:v>37347</c:v>
                </c:pt>
                <c:pt idx="46">
                  <c:v>37438</c:v>
                </c:pt>
                <c:pt idx="47">
                  <c:v>37530</c:v>
                </c:pt>
                <c:pt idx="48">
                  <c:v>37622</c:v>
                </c:pt>
                <c:pt idx="49">
                  <c:v>37712</c:v>
                </c:pt>
                <c:pt idx="50">
                  <c:v>37803</c:v>
                </c:pt>
                <c:pt idx="51">
                  <c:v>37895</c:v>
                </c:pt>
                <c:pt idx="52">
                  <c:v>37987</c:v>
                </c:pt>
                <c:pt idx="53">
                  <c:v>38078</c:v>
                </c:pt>
                <c:pt idx="54">
                  <c:v>38169</c:v>
                </c:pt>
                <c:pt idx="55">
                  <c:v>38261</c:v>
                </c:pt>
                <c:pt idx="56">
                  <c:v>38353</c:v>
                </c:pt>
                <c:pt idx="57">
                  <c:v>38443</c:v>
                </c:pt>
                <c:pt idx="58">
                  <c:v>38534</c:v>
                </c:pt>
                <c:pt idx="59">
                  <c:v>38626</c:v>
                </c:pt>
                <c:pt idx="60">
                  <c:v>38718</c:v>
                </c:pt>
                <c:pt idx="61">
                  <c:v>38808</c:v>
                </c:pt>
                <c:pt idx="62">
                  <c:v>38899</c:v>
                </c:pt>
                <c:pt idx="63">
                  <c:v>38991</c:v>
                </c:pt>
                <c:pt idx="64">
                  <c:v>39083</c:v>
                </c:pt>
                <c:pt idx="65">
                  <c:v>39173</c:v>
                </c:pt>
                <c:pt idx="66">
                  <c:v>39264</c:v>
                </c:pt>
                <c:pt idx="67">
                  <c:v>39356</c:v>
                </c:pt>
                <c:pt idx="68">
                  <c:v>39448</c:v>
                </c:pt>
                <c:pt idx="69">
                  <c:v>39539</c:v>
                </c:pt>
                <c:pt idx="70">
                  <c:v>39630</c:v>
                </c:pt>
                <c:pt idx="71">
                  <c:v>39722</c:v>
                </c:pt>
                <c:pt idx="72">
                  <c:v>39814</c:v>
                </c:pt>
                <c:pt idx="73">
                  <c:v>39904</c:v>
                </c:pt>
                <c:pt idx="74">
                  <c:v>39995</c:v>
                </c:pt>
                <c:pt idx="75">
                  <c:v>40087</c:v>
                </c:pt>
                <c:pt idx="76">
                  <c:v>40179</c:v>
                </c:pt>
                <c:pt idx="77">
                  <c:v>40269</c:v>
                </c:pt>
                <c:pt idx="78">
                  <c:v>40360</c:v>
                </c:pt>
                <c:pt idx="79">
                  <c:v>40452</c:v>
                </c:pt>
                <c:pt idx="80">
                  <c:v>40544</c:v>
                </c:pt>
                <c:pt idx="81">
                  <c:v>40634</c:v>
                </c:pt>
                <c:pt idx="82">
                  <c:v>40725</c:v>
                </c:pt>
                <c:pt idx="83">
                  <c:v>40817</c:v>
                </c:pt>
                <c:pt idx="84">
                  <c:v>40909</c:v>
                </c:pt>
                <c:pt idx="85">
                  <c:v>41000</c:v>
                </c:pt>
                <c:pt idx="86">
                  <c:v>41091</c:v>
                </c:pt>
                <c:pt idx="87">
                  <c:v>41183</c:v>
                </c:pt>
                <c:pt idx="88">
                  <c:v>41275</c:v>
                </c:pt>
                <c:pt idx="89">
                  <c:v>41365</c:v>
                </c:pt>
                <c:pt idx="90">
                  <c:v>41456</c:v>
                </c:pt>
                <c:pt idx="91">
                  <c:v>41548</c:v>
                </c:pt>
                <c:pt idx="92">
                  <c:v>41640</c:v>
                </c:pt>
                <c:pt idx="93">
                  <c:v>41730</c:v>
                </c:pt>
                <c:pt idx="94">
                  <c:v>41821</c:v>
                </c:pt>
                <c:pt idx="95">
                  <c:v>41913</c:v>
                </c:pt>
                <c:pt idx="96">
                  <c:v>42005</c:v>
                </c:pt>
                <c:pt idx="97">
                  <c:v>42095</c:v>
                </c:pt>
                <c:pt idx="98">
                  <c:v>42186</c:v>
                </c:pt>
                <c:pt idx="99">
                  <c:v>42278</c:v>
                </c:pt>
                <c:pt idx="100">
                  <c:v>42370</c:v>
                </c:pt>
                <c:pt idx="101">
                  <c:v>42461</c:v>
                </c:pt>
                <c:pt idx="102">
                  <c:v>42552</c:v>
                </c:pt>
                <c:pt idx="103">
                  <c:v>42644</c:v>
                </c:pt>
                <c:pt idx="104">
                  <c:v>42736</c:v>
                </c:pt>
                <c:pt idx="105">
                  <c:v>42826</c:v>
                </c:pt>
                <c:pt idx="106">
                  <c:v>42917</c:v>
                </c:pt>
                <c:pt idx="107">
                  <c:v>43009</c:v>
                </c:pt>
              </c:numCache>
            </c:numRef>
          </c:cat>
          <c:val>
            <c:numRef>
              <c:f>fhfa!$B$2:$B$109</c:f>
              <c:numCache>
                <c:formatCode>General</c:formatCode>
                <c:ptCount val="108"/>
                <c:pt idx="7">
                  <c:v>93.4</c:v>
                </c:pt>
                <c:pt idx="8">
                  <c:v>93.19</c:v>
                </c:pt>
                <c:pt idx="9">
                  <c:v>95.36</c:v>
                </c:pt>
                <c:pt idx="10">
                  <c:v>94.76</c:v>
                </c:pt>
                <c:pt idx="11">
                  <c:v>96.56</c:v>
                </c:pt>
                <c:pt idx="12">
                  <c:v>95.85</c:v>
                </c:pt>
                <c:pt idx="13">
                  <c:v>102.58</c:v>
                </c:pt>
                <c:pt idx="14">
                  <c:v>95.15</c:v>
                </c:pt>
                <c:pt idx="15">
                  <c:v>98.27</c:v>
                </c:pt>
                <c:pt idx="16">
                  <c:v>100</c:v>
                </c:pt>
                <c:pt idx="17">
                  <c:v>98.069999999999894</c:v>
                </c:pt>
                <c:pt idx="18">
                  <c:v>103.12</c:v>
                </c:pt>
                <c:pt idx="19">
                  <c:v>103.09</c:v>
                </c:pt>
                <c:pt idx="20">
                  <c:v>104.41</c:v>
                </c:pt>
                <c:pt idx="21">
                  <c:v>104.3</c:v>
                </c:pt>
                <c:pt idx="22">
                  <c:v>105.42</c:v>
                </c:pt>
                <c:pt idx="23">
                  <c:v>101.56</c:v>
                </c:pt>
                <c:pt idx="24">
                  <c:v>102.71</c:v>
                </c:pt>
                <c:pt idx="25">
                  <c:v>104.38</c:v>
                </c:pt>
                <c:pt idx="26">
                  <c:v>105.68</c:v>
                </c:pt>
                <c:pt idx="27">
                  <c:v>105.57</c:v>
                </c:pt>
                <c:pt idx="28">
                  <c:v>106.33</c:v>
                </c:pt>
                <c:pt idx="29">
                  <c:v>106.44</c:v>
                </c:pt>
                <c:pt idx="30">
                  <c:v>109.47</c:v>
                </c:pt>
                <c:pt idx="31">
                  <c:v>111.42</c:v>
                </c:pt>
                <c:pt idx="32">
                  <c:v>110.38</c:v>
                </c:pt>
                <c:pt idx="33">
                  <c:v>107.62</c:v>
                </c:pt>
                <c:pt idx="34">
                  <c:v>109.55</c:v>
                </c:pt>
                <c:pt idx="35">
                  <c:v>107.73</c:v>
                </c:pt>
                <c:pt idx="36">
                  <c:v>108.55</c:v>
                </c:pt>
                <c:pt idx="37">
                  <c:v>108.33</c:v>
                </c:pt>
                <c:pt idx="38">
                  <c:v>108.52</c:v>
                </c:pt>
                <c:pt idx="39">
                  <c:v>110.9</c:v>
                </c:pt>
                <c:pt idx="40">
                  <c:v>112.28</c:v>
                </c:pt>
                <c:pt idx="41">
                  <c:v>111.43</c:v>
                </c:pt>
                <c:pt idx="42">
                  <c:v>110.61</c:v>
                </c:pt>
                <c:pt idx="43">
                  <c:v>113.47</c:v>
                </c:pt>
                <c:pt idx="44">
                  <c:v>114.4</c:v>
                </c:pt>
                <c:pt idx="45">
                  <c:v>112.24</c:v>
                </c:pt>
                <c:pt idx="46">
                  <c:v>119.21</c:v>
                </c:pt>
                <c:pt idx="47">
                  <c:v>118.47</c:v>
                </c:pt>
                <c:pt idx="48">
                  <c:v>116.29</c:v>
                </c:pt>
                <c:pt idx="49">
                  <c:v>118.8</c:v>
                </c:pt>
                <c:pt idx="50">
                  <c:v>120.81</c:v>
                </c:pt>
                <c:pt idx="51">
                  <c:v>122.04</c:v>
                </c:pt>
                <c:pt idx="52">
                  <c:v>125.95</c:v>
                </c:pt>
                <c:pt idx="53">
                  <c:v>125.58</c:v>
                </c:pt>
                <c:pt idx="54">
                  <c:v>127.12</c:v>
                </c:pt>
                <c:pt idx="55">
                  <c:v>133.38999999999999</c:v>
                </c:pt>
                <c:pt idx="56">
                  <c:v>133.31</c:v>
                </c:pt>
                <c:pt idx="57">
                  <c:v>137.72999999999999</c:v>
                </c:pt>
                <c:pt idx="58">
                  <c:v>142.80000000000001</c:v>
                </c:pt>
                <c:pt idx="59">
                  <c:v>142.62</c:v>
                </c:pt>
                <c:pt idx="60">
                  <c:v>147.85</c:v>
                </c:pt>
                <c:pt idx="61">
                  <c:v>153.51</c:v>
                </c:pt>
                <c:pt idx="62">
                  <c:v>150.44999999999999</c:v>
                </c:pt>
                <c:pt idx="63">
                  <c:v>157.53</c:v>
                </c:pt>
                <c:pt idx="64">
                  <c:v>154.22999999999999</c:v>
                </c:pt>
                <c:pt idx="65">
                  <c:v>155.13</c:v>
                </c:pt>
                <c:pt idx="66">
                  <c:v>158.22999999999999</c:v>
                </c:pt>
                <c:pt idx="67">
                  <c:v>157.13</c:v>
                </c:pt>
                <c:pt idx="68">
                  <c:v>157.6</c:v>
                </c:pt>
                <c:pt idx="69">
                  <c:v>160.77000000000001</c:v>
                </c:pt>
                <c:pt idx="70">
                  <c:v>156.88</c:v>
                </c:pt>
                <c:pt idx="71">
                  <c:v>158.76</c:v>
                </c:pt>
                <c:pt idx="72">
                  <c:v>159.55000000000001</c:v>
                </c:pt>
                <c:pt idx="73">
                  <c:v>156.71</c:v>
                </c:pt>
                <c:pt idx="74">
                  <c:v>158.53</c:v>
                </c:pt>
                <c:pt idx="75">
                  <c:v>162.52000000000001</c:v>
                </c:pt>
                <c:pt idx="76">
                  <c:v>157.04</c:v>
                </c:pt>
                <c:pt idx="77">
                  <c:v>161.66999999999999</c:v>
                </c:pt>
                <c:pt idx="78">
                  <c:v>159.77000000000001</c:v>
                </c:pt>
                <c:pt idx="79">
                  <c:v>162.25</c:v>
                </c:pt>
                <c:pt idx="80">
                  <c:v>162.96</c:v>
                </c:pt>
                <c:pt idx="81">
                  <c:v>156.63999999999999</c:v>
                </c:pt>
                <c:pt idx="82">
                  <c:v>157.81</c:v>
                </c:pt>
                <c:pt idx="83">
                  <c:v>160.57</c:v>
                </c:pt>
                <c:pt idx="84">
                  <c:v>158.32</c:v>
                </c:pt>
                <c:pt idx="85">
                  <c:v>154.01</c:v>
                </c:pt>
                <c:pt idx="86">
                  <c:v>159.38</c:v>
                </c:pt>
                <c:pt idx="87">
                  <c:v>155.97</c:v>
                </c:pt>
                <c:pt idx="88">
                  <c:v>158.79</c:v>
                </c:pt>
                <c:pt idx="89">
                  <c:v>153.38999999999999</c:v>
                </c:pt>
                <c:pt idx="90">
                  <c:v>158.5</c:v>
                </c:pt>
                <c:pt idx="91">
                  <c:v>152.22999999999999</c:v>
                </c:pt>
                <c:pt idx="92">
                  <c:v>150.29</c:v>
                </c:pt>
                <c:pt idx="93">
                  <c:v>150.5</c:v>
                </c:pt>
                <c:pt idx="94">
                  <c:v>158.75</c:v>
                </c:pt>
                <c:pt idx="95">
                  <c:v>157.61000000000001</c:v>
                </c:pt>
                <c:pt idx="96">
                  <c:v>154.59</c:v>
                </c:pt>
                <c:pt idx="97">
                  <c:v>160.25</c:v>
                </c:pt>
                <c:pt idx="98">
                  <c:v>149.26</c:v>
                </c:pt>
                <c:pt idx="99">
                  <c:v>158.93</c:v>
                </c:pt>
                <c:pt idx="100">
                  <c:v>147.41999999999999</c:v>
                </c:pt>
                <c:pt idx="101">
                  <c:v>151.21</c:v>
                </c:pt>
                <c:pt idx="102">
                  <c:v>150.2482</c:v>
                </c:pt>
                <c:pt idx="103">
                  <c:v>151.8175</c:v>
                </c:pt>
                <c:pt idx="104">
                  <c:v>152.22399999999999</c:v>
                </c:pt>
                <c:pt idx="105">
                  <c:v>153.2491</c:v>
                </c:pt>
                <c:pt idx="106">
                  <c:v>154.03200000000001</c:v>
                </c:pt>
                <c:pt idx="107">
                  <c:v>154.98490000000001</c:v>
                </c:pt>
              </c:numCache>
            </c:numRef>
          </c:val>
          <c:smooth val="0"/>
          <c:extLst>
            <c:ext xmlns:c16="http://schemas.microsoft.com/office/drawing/2014/chart" uri="{C3380CC4-5D6E-409C-BE32-E72D297353CC}">
              <c16:uniqueId val="{00000000-6E7B-4C8B-BD12-082DEDF3D984}"/>
            </c:ext>
          </c:extLst>
        </c:ser>
        <c:ser>
          <c:idx val="1"/>
          <c:order val="1"/>
          <c:tx>
            <c:strRef>
              <c:f>fhfa!$C$1</c:f>
              <c:strCache>
                <c:ptCount val="1"/>
                <c:pt idx="0">
                  <c:v>Oklahoma</c:v>
                </c:pt>
              </c:strCache>
            </c:strRef>
          </c:tx>
          <c:spPr>
            <a:ln w="28575" cap="rnd">
              <a:solidFill>
                <a:schemeClr val="accent2"/>
              </a:solidFill>
              <a:round/>
            </a:ln>
            <a:effectLst/>
          </c:spPr>
          <c:marker>
            <c:symbol val="none"/>
          </c:marker>
          <c:cat>
            <c:numRef>
              <c:f>fhfa!$A$2:$A$109</c:f>
              <c:numCache>
                <c:formatCode>m/d/yyyy</c:formatCode>
                <c:ptCount val="108"/>
                <c:pt idx="0">
                  <c:v>33239</c:v>
                </c:pt>
                <c:pt idx="1">
                  <c:v>33329</c:v>
                </c:pt>
                <c:pt idx="2">
                  <c:v>33420</c:v>
                </c:pt>
                <c:pt idx="3">
                  <c:v>33512</c:v>
                </c:pt>
                <c:pt idx="4">
                  <c:v>33604</c:v>
                </c:pt>
                <c:pt idx="5">
                  <c:v>33695</c:v>
                </c:pt>
                <c:pt idx="6">
                  <c:v>33786</c:v>
                </c:pt>
                <c:pt idx="7">
                  <c:v>33878</c:v>
                </c:pt>
                <c:pt idx="8">
                  <c:v>33970</c:v>
                </c:pt>
                <c:pt idx="9">
                  <c:v>34060</c:v>
                </c:pt>
                <c:pt idx="10">
                  <c:v>34151</c:v>
                </c:pt>
                <c:pt idx="11">
                  <c:v>34243</c:v>
                </c:pt>
                <c:pt idx="12">
                  <c:v>34335</c:v>
                </c:pt>
                <c:pt idx="13">
                  <c:v>34425</c:v>
                </c:pt>
                <c:pt idx="14">
                  <c:v>34516</c:v>
                </c:pt>
                <c:pt idx="15">
                  <c:v>34608</c:v>
                </c:pt>
                <c:pt idx="16">
                  <c:v>34700</c:v>
                </c:pt>
                <c:pt idx="17">
                  <c:v>34790</c:v>
                </c:pt>
                <c:pt idx="18">
                  <c:v>34881</c:v>
                </c:pt>
                <c:pt idx="19">
                  <c:v>34973</c:v>
                </c:pt>
                <c:pt idx="20">
                  <c:v>35065</c:v>
                </c:pt>
                <c:pt idx="21">
                  <c:v>35156</c:v>
                </c:pt>
                <c:pt idx="22">
                  <c:v>35247</c:v>
                </c:pt>
                <c:pt idx="23">
                  <c:v>35339</c:v>
                </c:pt>
                <c:pt idx="24">
                  <c:v>35431</c:v>
                </c:pt>
                <c:pt idx="25">
                  <c:v>35521</c:v>
                </c:pt>
                <c:pt idx="26">
                  <c:v>35612</c:v>
                </c:pt>
                <c:pt idx="27">
                  <c:v>35704</c:v>
                </c:pt>
                <c:pt idx="28">
                  <c:v>35796</c:v>
                </c:pt>
                <c:pt idx="29">
                  <c:v>35886</c:v>
                </c:pt>
                <c:pt idx="30">
                  <c:v>35977</c:v>
                </c:pt>
                <c:pt idx="31">
                  <c:v>36069</c:v>
                </c:pt>
                <c:pt idx="32">
                  <c:v>36161</c:v>
                </c:pt>
                <c:pt idx="33">
                  <c:v>36251</c:v>
                </c:pt>
                <c:pt idx="34">
                  <c:v>36342</c:v>
                </c:pt>
                <c:pt idx="35">
                  <c:v>36434</c:v>
                </c:pt>
                <c:pt idx="36">
                  <c:v>36526</c:v>
                </c:pt>
                <c:pt idx="37">
                  <c:v>36617</c:v>
                </c:pt>
                <c:pt idx="38">
                  <c:v>36708</c:v>
                </c:pt>
                <c:pt idx="39">
                  <c:v>36800</c:v>
                </c:pt>
                <c:pt idx="40">
                  <c:v>36892</c:v>
                </c:pt>
                <c:pt idx="41">
                  <c:v>36982</c:v>
                </c:pt>
                <c:pt idx="42">
                  <c:v>37073</c:v>
                </c:pt>
                <c:pt idx="43">
                  <c:v>37165</c:v>
                </c:pt>
                <c:pt idx="44">
                  <c:v>37257</c:v>
                </c:pt>
                <c:pt idx="45">
                  <c:v>37347</c:v>
                </c:pt>
                <c:pt idx="46">
                  <c:v>37438</c:v>
                </c:pt>
                <c:pt idx="47">
                  <c:v>37530</c:v>
                </c:pt>
                <c:pt idx="48">
                  <c:v>37622</c:v>
                </c:pt>
                <c:pt idx="49">
                  <c:v>37712</c:v>
                </c:pt>
                <c:pt idx="50">
                  <c:v>37803</c:v>
                </c:pt>
                <c:pt idx="51">
                  <c:v>37895</c:v>
                </c:pt>
                <c:pt idx="52">
                  <c:v>37987</c:v>
                </c:pt>
                <c:pt idx="53">
                  <c:v>38078</c:v>
                </c:pt>
                <c:pt idx="54">
                  <c:v>38169</c:v>
                </c:pt>
                <c:pt idx="55">
                  <c:v>38261</c:v>
                </c:pt>
                <c:pt idx="56">
                  <c:v>38353</c:v>
                </c:pt>
                <c:pt idx="57">
                  <c:v>38443</c:v>
                </c:pt>
                <c:pt idx="58">
                  <c:v>38534</c:v>
                </c:pt>
                <c:pt idx="59">
                  <c:v>38626</c:v>
                </c:pt>
                <c:pt idx="60">
                  <c:v>38718</c:v>
                </c:pt>
                <c:pt idx="61">
                  <c:v>38808</c:v>
                </c:pt>
                <c:pt idx="62">
                  <c:v>38899</c:v>
                </c:pt>
                <c:pt idx="63">
                  <c:v>38991</c:v>
                </c:pt>
                <c:pt idx="64">
                  <c:v>39083</c:v>
                </c:pt>
                <c:pt idx="65">
                  <c:v>39173</c:v>
                </c:pt>
                <c:pt idx="66">
                  <c:v>39264</c:v>
                </c:pt>
                <c:pt idx="67">
                  <c:v>39356</c:v>
                </c:pt>
                <c:pt idx="68">
                  <c:v>39448</c:v>
                </c:pt>
                <c:pt idx="69">
                  <c:v>39539</c:v>
                </c:pt>
                <c:pt idx="70">
                  <c:v>39630</c:v>
                </c:pt>
                <c:pt idx="71">
                  <c:v>39722</c:v>
                </c:pt>
                <c:pt idx="72">
                  <c:v>39814</c:v>
                </c:pt>
                <c:pt idx="73">
                  <c:v>39904</c:v>
                </c:pt>
                <c:pt idx="74">
                  <c:v>39995</c:v>
                </c:pt>
                <c:pt idx="75">
                  <c:v>40087</c:v>
                </c:pt>
                <c:pt idx="76">
                  <c:v>40179</c:v>
                </c:pt>
                <c:pt idx="77">
                  <c:v>40269</c:v>
                </c:pt>
                <c:pt idx="78">
                  <c:v>40360</c:v>
                </c:pt>
                <c:pt idx="79">
                  <c:v>40452</c:v>
                </c:pt>
                <c:pt idx="80">
                  <c:v>40544</c:v>
                </c:pt>
                <c:pt idx="81">
                  <c:v>40634</c:v>
                </c:pt>
                <c:pt idx="82">
                  <c:v>40725</c:v>
                </c:pt>
                <c:pt idx="83">
                  <c:v>40817</c:v>
                </c:pt>
                <c:pt idx="84">
                  <c:v>40909</c:v>
                </c:pt>
                <c:pt idx="85">
                  <c:v>41000</c:v>
                </c:pt>
                <c:pt idx="86">
                  <c:v>41091</c:v>
                </c:pt>
                <c:pt idx="87">
                  <c:v>41183</c:v>
                </c:pt>
                <c:pt idx="88">
                  <c:v>41275</c:v>
                </c:pt>
                <c:pt idx="89">
                  <c:v>41365</c:v>
                </c:pt>
                <c:pt idx="90">
                  <c:v>41456</c:v>
                </c:pt>
                <c:pt idx="91">
                  <c:v>41548</c:v>
                </c:pt>
                <c:pt idx="92">
                  <c:v>41640</c:v>
                </c:pt>
                <c:pt idx="93">
                  <c:v>41730</c:v>
                </c:pt>
                <c:pt idx="94">
                  <c:v>41821</c:v>
                </c:pt>
                <c:pt idx="95">
                  <c:v>41913</c:v>
                </c:pt>
                <c:pt idx="96">
                  <c:v>42005</c:v>
                </c:pt>
                <c:pt idx="97">
                  <c:v>42095</c:v>
                </c:pt>
                <c:pt idx="98">
                  <c:v>42186</c:v>
                </c:pt>
                <c:pt idx="99">
                  <c:v>42278</c:v>
                </c:pt>
                <c:pt idx="100">
                  <c:v>42370</c:v>
                </c:pt>
                <c:pt idx="101">
                  <c:v>42461</c:v>
                </c:pt>
                <c:pt idx="102">
                  <c:v>42552</c:v>
                </c:pt>
                <c:pt idx="103">
                  <c:v>42644</c:v>
                </c:pt>
                <c:pt idx="104">
                  <c:v>42736</c:v>
                </c:pt>
                <c:pt idx="105">
                  <c:v>42826</c:v>
                </c:pt>
                <c:pt idx="106">
                  <c:v>42917</c:v>
                </c:pt>
                <c:pt idx="107">
                  <c:v>43009</c:v>
                </c:pt>
              </c:numCache>
            </c:numRef>
          </c:cat>
          <c:val>
            <c:numRef>
              <c:f>fhfa!$C$2:$C$109</c:f>
              <c:numCache>
                <c:formatCode>General</c:formatCode>
                <c:ptCount val="108"/>
                <c:pt idx="0">
                  <c:v>99.952876947933902</c:v>
                </c:pt>
                <c:pt idx="1">
                  <c:v>100.341968646531</c:v>
                </c:pt>
                <c:pt idx="2">
                  <c:v>100.772490786981</c:v>
                </c:pt>
                <c:pt idx="3">
                  <c:v>100.542943467385</c:v>
                </c:pt>
                <c:pt idx="4">
                  <c:v>102.316372768649</c:v>
                </c:pt>
                <c:pt idx="5">
                  <c:v>103.088996895996</c:v>
                </c:pt>
                <c:pt idx="6">
                  <c:v>103.806489230089</c:v>
                </c:pt>
                <c:pt idx="7">
                  <c:v>105.746580906101</c:v>
                </c:pt>
                <c:pt idx="8">
                  <c:v>106.577555556503</c:v>
                </c:pt>
                <c:pt idx="9">
                  <c:v>106.054742023722</c:v>
                </c:pt>
                <c:pt idx="10">
                  <c:v>107.99920286853001</c:v>
                </c:pt>
                <c:pt idx="11">
                  <c:v>108.496827309502</c:v>
                </c:pt>
                <c:pt idx="12">
                  <c:v>109.072082503529</c:v>
                </c:pt>
                <c:pt idx="13">
                  <c:v>110.517633730913</c:v>
                </c:pt>
                <c:pt idx="14">
                  <c:v>112.113065638948</c:v>
                </c:pt>
                <c:pt idx="15">
                  <c:v>113.956251099691</c:v>
                </c:pt>
                <c:pt idx="16">
                  <c:v>114.69774783022299</c:v>
                </c:pt>
                <c:pt idx="17">
                  <c:v>116.517394601665</c:v>
                </c:pt>
                <c:pt idx="18">
                  <c:v>116.573828472874</c:v>
                </c:pt>
                <c:pt idx="19">
                  <c:v>116.87701354517</c:v>
                </c:pt>
                <c:pt idx="20">
                  <c:v>117.679527285468</c:v>
                </c:pt>
                <c:pt idx="21">
                  <c:v>119.416723950868</c:v>
                </c:pt>
                <c:pt idx="22">
                  <c:v>121.34069110362699</c:v>
                </c:pt>
                <c:pt idx="23">
                  <c:v>122.357005951445</c:v>
                </c:pt>
                <c:pt idx="24">
                  <c:v>123.813274397147</c:v>
                </c:pt>
                <c:pt idx="25">
                  <c:v>124.615492286883</c:v>
                </c:pt>
                <c:pt idx="26">
                  <c:v>125.415459909411</c:v>
                </c:pt>
                <c:pt idx="27">
                  <c:v>126.305340475877</c:v>
                </c:pt>
                <c:pt idx="28">
                  <c:v>126.988189571802</c:v>
                </c:pt>
                <c:pt idx="29">
                  <c:v>127.754531648601</c:v>
                </c:pt>
                <c:pt idx="30">
                  <c:v>129.21760157528399</c:v>
                </c:pt>
                <c:pt idx="31">
                  <c:v>131.298112811203</c:v>
                </c:pt>
                <c:pt idx="32">
                  <c:v>133.080707289815</c:v>
                </c:pt>
                <c:pt idx="33">
                  <c:v>134.32097020153299</c:v>
                </c:pt>
                <c:pt idx="34">
                  <c:v>135.492472072645</c:v>
                </c:pt>
                <c:pt idx="35">
                  <c:v>137.78167627032801</c:v>
                </c:pt>
                <c:pt idx="36">
                  <c:v>138.54754659569701</c:v>
                </c:pt>
                <c:pt idx="37">
                  <c:v>140.03441495850399</c:v>
                </c:pt>
                <c:pt idx="38">
                  <c:v>141.63415505725601</c:v>
                </c:pt>
                <c:pt idx="39">
                  <c:v>141.86981620122199</c:v>
                </c:pt>
                <c:pt idx="40">
                  <c:v>143.465622139988</c:v>
                </c:pt>
                <c:pt idx="41">
                  <c:v>145.165652087994</c:v>
                </c:pt>
                <c:pt idx="42">
                  <c:v>147.16406527690299</c:v>
                </c:pt>
                <c:pt idx="43">
                  <c:v>148.31884263709901</c:v>
                </c:pt>
                <c:pt idx="44">
                  <c:v>151.790932382302</c:v>
                </c:pt>
                <c:pt idx="45">
                  <c:v>153.44546745194401</c:v>
                </c:pt>
                <c:pt idx="46">
                  <c:v>154.87401287569099</c:v>
                </c:pt>
                <c:pt idx="47">
                  <c:v>156.63239089140001</c:v>
                </c:pt>
                <c:pt idx="48">
                  <c:v>157.59590978114599</c:v>
                </c:pt>
                <c:pt idx="49">
                  <c:v>159.11372640411801</c:v>
                </c:pt>
                <c:pt idx="50">
                  <c:v>161.169015133832</c:v>
                </c:pt>
                <c:pt idx="51">
                  <c:v>163.086223533093</c:v>
                </c:pt>
                <c:pt idx="52">
                  <c:v>164.323621036547</c:v>
                </c:pt>
                <c:pt idx="53">
                  <c:v>166.258875773932</c:v>
                </c:pt>
                <c:pt idx="54">
                  <c:v>167.42077578275001</c:v>
                </c:pt>
                <c:pt idx="55">
                  <c:v>168.88776290766901</c:v>
                </c:pt>
                <c:pt idx="56">
                  <c:v>171.16415445705599</c:v>
                </c:pt>
                <c:pt idx="57">
                  <c:v>172.50479634152001</c:v>
                </c:pt>
                <c:pt idx="58">
                  <c:v>173.85759577364601</c:v>
                </c:pt>
                <c:pt idx="59">
                  <c:v>176.80053358754401</c:v>
                </c:pt>
                <c:pt idx="60">
                  <c:v>177.95534955092</c:v>
                </c:pt>
                <c:pt idx="61">
                  <c:v>180.85601186770501</c:v>
                </c:pt>
                <c:pt idx="62">
                  <c:v>184.35379416372299</c:v>
                </c:pt>
                <c:pt idx="63">
                  <c:v>186.239546964841</c:v>
                </c:pt>
                <c:pt idx="64">
                  <c:v>187.66187106999601</c:v>
                </c:pt>
                <c:pt idx="65">
                  <c:v>190.28166685260399</c:v>
                </c:pt>
                <c:pt idx="66">
                  <c:v>191.80907613096099</c:v>
                </c:pt>
                <c:pt idx="67">
                  <c:v>194.30038697242199</c:v>
                </c:pt>
                <c:pt idx="68">
                  <c:v>196.93993473786699</c:v>
                </c:pt>
                <c:pt idx="69">
                  <c:v>197.766904836311</c:v>
                </c:pt>
                <c:pt idx="70">
                  <c:v>200.690710225891</c:v>
                </c:pt>
                <c:pt idx="71">
                  <c:v>201.88704483737999</c:v>
                </c:pt>
                <c:pt idx="72">
                  <c:v>203.39269999999999</c:v>
                </c:pt>
                <c:pt idx="73">
                  <c:v>204.47450000000001</c:v>
                </c:pt>
                <c:pt idx="74">
                  <c:v>203.0035</c:v>
                </c:pt>
                <c:pt idx="75">
                  <c:v>202.4402</c:v>
                </c:pt>
                <c:pt idx="76">
                  <c:v>206.23949999999999</c:v>
                </c:pt>
                <c:pt idx="77">
                  <c:v>204.64570000000001</c:v>
                </c:pt>
                <c:pt idx="78">
                  <c:v>203.1885</c:v>
                </c:pt>
                <c:pt idx="79">
                  <c:v>203.2345</c:v>
                </c:pt>
                <c:pt idx="80">
                  <c:v>202.45099999999999</c:v>
                </c:pt>
                <c:pt idx="81">
                  <c:v>202.1806</c:v>
                </c:pt>
                <c:pt idx="82">
                  <c:v>204.1679</c:v>
                </c:pt>
                <c:pt idx="83">
                  <c:v>202.45959999999999</c:v>
                </c:pt>
                <c:pt idx="84">
                  <c:v>199.4631</c:v>
                </c:pt>
                <c:pt idx="85">
                  <c:v>199.26150000000001</c:v>
                </c:pt>
                <c:pt idx="86">
                  <c:v>198.6782</c:v>
                </c:pt>
                <c:pt idx="87">
                  <c:v>201.1746</c:v>
                </c:pt>
                <c:pt idx="88">
                  <c:v>202.29560000000001</c:v>
                </c:pt>
                <c:pt idx="89">
                  <c:v>202.06399999999999</c:v>
                </c:pt>
                <c:pt idx="90">
                  <c:v>203.0393</c:v>
                </c:pt>
                <c:pt idx="91">
                  <c:v>203.65</c:v>
                </c:pt>
                <c:pt idx="92">
                  <c:v>205.018</c:v>
                </c:pt>
                <c:pt idx="93">
                  <c:v>206.5179</c:v>
                </c:pt>
                <c:pt idx="94">
                  <c:v>207.38829999999999</c:v>
                </c:pt>
                <c:pt idx="95">
                  <c:v>206.2544</c:v>
                </c:pt>
                <c:pt idx="96">
                  <c:v>209.63380000000001</c:v>
                </c:pt>
                <c:pt idx="97">
                  <c:v>211.01580000000001</c:v>
                </c:pt>
                <c:pt idx="98">
                  <c:v>213.74619999999999</c:v>
                </c:pt>
                <c:pt idx="99">
                  <c:v>215.34790000000001</c:v>
                </c:pt>
                <c:pt idx="100">
                  <c:v>218.36109999999999</c:v>
                </c:pt>
                <c:pt idx="101">
                  <c:v>221.8552</c:v>
                </c:pt>
                <c:pt idx="102">
                  <c:v>223.05840000000001</c:v>
                </c:pt>
                <c:pt idx="103">
                  <c:v>225.6498</c:v>
                </c:pt>
                <c:pt idx="104">
                  <c:v>225.92619999999999</c:v>
                </c:pt>
                <c:pt idx="105">
                  <c:v>226.78550000000001</c:v>
                </c:pt>
                <c:pt idx="106">
                  <c:v>228.37129999999999</c:v>
                </c:pt>
                <c:pt idx="107">
                  <c:v>230.1225</c:v>
                </c:pt>
              </c:numCache>
            </c:numRef>
          </c:val>
          <c:smooth val="0"/>
          <c:extLst>
            <c:ext xmlns:c16="http://schemas.microsoft.com/office/drawing/2014/chart" uri="{C3380CC4-5D6E-409C-BE32-E72D297353CC}">
              <c16:uniqueId val="{00000001-6E7B-4C8B-BD12-082DEDF3D984}"/>
            </c:ext>
          </c:extLst>
        </c:ser>
        <c:dLbls>
          <c:showLegendKey val="0"/>
          <c:showVal val="0"/>
          <c:showCatName val="0"/>
          <c:showSerName val="0"/>
          <c:showPercent val="0"/>
          <c:showBubbleSize val="0"/>
        </c:dLbls>
        <c:smooth val="0"/>
        <c:axId val="117668800"/>
        <c:axId val="117669360"/>
      </c:lineChart>
      <c:dateAx>
        <c:axId val="117668800"/>
        <c:scaling>
          <c:orientation val="minMax"/>
        </c:scaling>
        <c:delete val="0"/>
        <c:axPos val="b"/>
        <c:numFmt formatCode="yy" sourceLinked="0"/>
        <c:majorTickMark val="cross"/>
        <c:minorTickMark val="out"/>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7669360"/>
        <c:crosses val="autoZero"/>
        <c:auto val="1"/>
        <c:lblOffset val="100"/>
        <c:baseTimeUnit val="months"/>
        <c:majorUnit val="24"/>
        <c:majorTimeUnit val="months"/>
        <c:minorUnit val="12"/>
        <c:minorTimeUnit val="months"/>
      </c:dateAx>
      <c:valAx>
        <c:axId val="117669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17668800"/>
        <c:crosses val="autoZero"/>
        <c:crossBetween val="between"/>
      </c:valAx>
      <c:spPr>
        <a:solidFill>
          <a:schemeClr val="bg1">
            <a:lumMod val="95000"/>
          </a:schemeClr>
        </a:solidFill>
        <a:ln>
          <a:solidFill>
            <a:schemeClr val="bg1">
              <a:lumMod val="65000"/>
            </a:schemeClr>
          </a:solidFill>
        </a:ln>
        <a:effectLst/>
      </c:spPr>
    </c:plotArea>
    <c:legend>
      <c:legendPos val="b"/>
      <c:layout>
        <c:manualLayout>
          <c:xMode val="edge"/>
          <c:yMode val="edge"/>
          <c:x val="0.64666757981063372"/>
          <c:y val="0.53062913029659753"/>
          <c:w val="0.21488449345806385"/>
          <c:h val="0.16693182220616176"/>
        </c:manualLayout>
      </c:layout>
      <c:overlay val="0"/>
      <c:spPr>
        <a:solidFill>
          <a:schemeClr val="bg1"/>
        </a:solidFill>
        <a:ln>
          <a:solidFill>
            <a:schemeClr val="bg1">
              <a:lumMod val="75000"/>
            </a:schemeClr>
          </a:solid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52187226596669E-2"/>
          <c:y val="4.6712962962962977E-2"/>
          <c:w val="0.89519225721784779"/>
          <c:h val="0.8594830854476524"/>
        </c:manualLayout>
      </c:layout>
      <c:barChart>
        <c:barDir val="col"/>
        <c:grouping val="clustered"/>
        <c:varyColors val="0"/>
        <c:ser>
          <c:idx val="0"/>
          <c:order val="0"/>
          <c:tx>
            <c:strRef>
              <c:f>Sheet5!$B$4</c:f>
              <c:strCache>
                <c:ptCount val="1"/>
                <c:pt idx="0">
                  <c:v>Single Family Units</c:v>
                </c:pt>
              </c:strCache>
            </c:strRef>
          </c:tx>
          <c:spPr>
            <a:solidFill>
              <a:schemeClr val="accent1"/>
            </a:solidFill>
            <a:ln>
              <a:solidFill>
                <a:schemeClr val="tx1">
                  <a:lumMod val="65000"/>
                  <a:lumOff val="35000"/>
                </a:schemeClr>
              </a:solidFill>
            </a:ln>
            <a:effectLst/>
          </c:spPr>
          <c:invertIfNegative val="0"/>
          <c:dPt>
            <c:idx val="20"/>
            <c:invertIfNegative val="0"/>
            <c:bubble3D val="0"/>
            <c:spPr>
              <a:pattFill prst="dkUpDiag">
                <a:fgClr>
                  <a:schemeClr val="accent1"/>
                </a:fgClr>
                <a:bgClr>
                  <a:schemeClr val="bg1"/>
                </a:bgClr>
              </a:pattFill>
              <a:ln>
                <a:solidFill>
                  <a:schemeClr val="tx1">
                    <a:lumMod val="65000"/>
                    <a:lumOff val="35000"/>
                  </a:schemeClr>
                </a:solidFill>
              </a:ln>
              <a:effectLst/>
            </c:spPr>
            <c:extLst>
              <c:ext xmlns:c16="http://schemas.microsoft.com/office/drawing/2014/chart" uri="{C3380CC4-5D6E-409C-BE32-E72D297353CC}">
                <c16:uniqueId val="{00000001-119C-4D74-B483-2F55366BC34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Sheet5!$A$5:$A$26</c:f>
              <c:numCache>
                <c:formatCode>m/d/yyyy</c:formatCode>
                <c:ptCount val="22"/>
                <c:pt idx="0">
                  <c:v>35065</c:v>
                </c:pt>
                <c:pt idx="1">
                  <c:v>35431</c:v>
                </c:pt>
                <c:pt idx="2">
                  <c:v>35796</c:v>
                </c:pt>
                <c:pt idx="3">
                  <c:v>36161</c:v>
                </c:pt>
                <c:pt idx="4">
                  <c:v>36526</c:v>
                </c:pt>
                <c:pt idx="5">
                  <c:v>36892</c:v>
                </c:pt>
                <c:pt idx="6">
                  <c:v>37257</c:v>
                </c:pt>
                <c:pt idx="7">
                  <c:v>37622</c:v>
                </c:pt>
                <c:pt idx="8">
                  <c:v>37987</c:v>
                </c:pt>
                <c:pt idx="9">
                  <c:v>38353</c:v>
                </c:pt>
                <c:pt idx="10">
                  <c:v>38718</c:v>
                </c:pt>
                <c:pt idx="11">
                  <c:v>39083</c:v>
                </c:pt>
                <c:pt idx="12">
                  <c:v>39448</c:v>
                </c:pt>
                <c:pt idx="13">
                  <c:v>39814</c:v>
                </c:pt>
                <c:pt idx="14">
                  <c:v>40179</c:v>
                </c:pt>
                <c:pt idx="15">
                  <c:v>40544</c:v>
                </c:pt>
                <c:pt idx="16">
                  <c:v>40909</c:v>
                </c:pt>
                <c:pt idx="17">
                  <c:v>41275</c:v>
                </c:pt>
                <c:pt idx="18">
                  <c:v>41640</c:v>
                </c:pt>
                <c:pt idx="19">
                  <c:v>42005</c:v>
                </c:pt>
                <c:pt idx="20">
                  <c:v>42370</c:v>
                </c:pt>
                <c:pt idx="21">
                  <c:v>42736</c:v>
                </c:pt>
              </c:numCache>
            </c:numRef>
          </c:cat>
          <c:val>
            <c:numRef>
              <c:f>Sheet5!$B$5:$B$26</c:f>
              <c:numCache>
                <c:formatCode>General</c:formatCode>
                <c:ptCount val="22"/>
                <c:pt idx="0">
                  <c:v>168</c:v>
                </c:pt>
                <c:pt idx="1">
                  <c:v>97</c:v>
                </c:pt>
                <c:pt idx="2">
                  <c:v>170</c:v>
                </c:pt>
                <c:pt idx="3">
                  <c:v>145</c:v>
                </c:pt>
                <c:pt idx="4">
                  <c:v>121</c:v>
                </c:pt>
                <c:pt idx="5">
                  <c:v>115</c:v>
                </c:pt>
                <c:pt idx="6">
                  <c:v>122</c:v>
                </c:pt>
                <c:pt idx="7">
                  <c:v>129</c:v>
                </c:pt>
                <c:pt idx="8">
                  <c:v>138</c:v>
                </c:pt>
                <c:pt idx="9">
                  <c:v>149</c:v>
                </c:pt>
                <c:pt idx="10">
                  <c:v>215</c:v>
                </c:pt>
                <c:pt idx="11">
                  <c:v>200</c:v>
                </c:pt>
                <c:pt idx="12">
                  <c:v>149</c:v>
                </c:pt>
                <c:pt idx="13">
                  <c:v>222</c:v>
                </c:pt>
                <c:pt idx="14">
                  <c:v>196</c:v>
                </c:pt>
                <c:pt idx="15">
                  <c:v>164</c:v>
                </c:pt>
                <c:pt idx="16">
                  <c:v>139</c:v>
                </c:pt>
                <c:pt idx="17">
                  <c:v>74</c:v>
                </c:pt>
                <c:pt idx="18">
                  <c:v>46</c:v>
                </c:pt>
                <c:pt idx="19">
                  <c:v>91</c:v>
                </c:pt>
                <c:pt idx="20" formatCode="0">
                  <c:v>90</c:v>
                </c:pt>
              </c:numCache>
            </c:numRef>
          </c:val>
          <c:extLst>
            <c:ext xmlns:c16="http://schemas.microsoft.com/office/drawing/2014/chart" uri="{C3380CC4-5D6E-409C-BE32-E72D297353CC}">
              <c16:uniqueId val="{00000002-119C-4D74-B483-2F55366BC34C}"/>
            </c:ext>
          </c:extLst>
        </c:ser>
        <c:dLbls>
          <c:showLegendKey val="0"/>
          <c:showVal val="0"/>
          <c:showCatName val="0"/>
          <c:showSerName val="0"/>
          <c:showPercent val="0"/>
          <c:showBubbleSize val="0"/>
        </c:dLbls>
        <c:gapWidth val="114"/>
        <c:overlap val="-27"/>
        <c:axId val="314430928"/>
        <c:axId val="314439248"/>
      </c:barChart>
      <c:dateAx>
        <c:axId val="314430928"/>
        <c:scaling>
          <c:orientation val="minMax"/>
          <c:max val="42370"/>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14439248"/>
        <c:crosses val="autoZero"/>
        <c:auto val="1"/>
        <c:lblOffset val="100"/>
        <c:baseTimeUnit val="years"/>
      </c:dateAx>
      <c:valAx>
        <c:axId val="314439248"/>
        <c:scaling>
          <c:orientation val="minMax"/>
        </c:scaling>
        <c:delete val="0"/>
        <c:axPos val="l"/>
        <c:majorGridlines>
          <c:spPr>
            <a:ln w="9525" cap="flat" cmpd="sng" algn="ctr">
              <a:solidFill>
                <a:schemeClr val="bg1">
                  <a:lumMod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14430928"/>
        <c:crosses val="autoZero"/>
        <c:crossBetween val="between"/>
      </c:valAx>
      <c:spPr>
        <a:solidFill>
          <a:schemeClr val="bg1">
            <a:lumMod val="95000"/>
          </a:schemeClr>
        </a:solid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371203599550051E-2"/>
          <c:y val="4.3645083932853719E-2"/>
          <c:w val="0.9057528918772394"/>
          <c:h val="0.87491606714628301"/>
        </c:manualLayout>
      </c:layout>
      <c:lineChart>
        <c:grouping val="standard"/>
        <c:varyColors val="0"/>
        <c:ser>
          <c:idx val="0"/>
          <c:order val="0"/>
          <c:tx>
            <c:strRef>
              <c:f>pi!$H$1</c:f>
              <c:strCache>
                <c:ptCount val="1"/>
                <c:pt idx="0">
                  <c:v>Share of OK Income</c:v>
                </c:pt>
              </c:strCache>
            </c:strRef>
          </c:tx>
          <c:spPr>
            <a:ln w="28575" cap="rnd">
              <a:solidFill>
                <a:schemeClr val="accent1"/>
              </a:solidFill>
              <a:round/>
            </a:ln>
            <a:effectLst/>
          </c:spPr>
          <c:marker>
            <c:symbol val="none"/>
          </c:marker>
          <c:dLbls>
            <c:dLbl>
              <c:idx val="81"/>
              <c:layout>
                <c:manualLayout>
                  <c:x val="1.782964545913783E-2"/>
                  <c:y val="-6.8297993427867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56-4CEF-AD78-760351283229}"/>
                </c:ext>
              </c:extLst>
            </c:dLbl>
            <c:dLbl>
              <c:idx val="98"/>
              <c:layout>
                <c:manualLayout>
                  <c:x val="-1.6343841670876443E-2"/>
                  <c:y val="-0.13659598685573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56-4CEF-AD78-76035128322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pi!$F$2:$F$113</c:f>
              <c:numCache>
                <c:formatCode>m/d/yyyy</c:formatCode>
                <c:ptCount val="112"/>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pt idx="108">
                  <c:v>42736</c:v>
                </c:pt>
                <c:pt idx="109">
                  <c:v>42826</c:v>
                </c:pt>
                <c:pt idx="110">
                  <c:v>42917</c:v>
                </c:pt>
                <c:pt idx="111">
                  <c:v>43009</c:v>
                </c:pt>
              </c:numCache>
            </c:numRef>
          </c:cat>
          <c:val>
            <c:numRef>
              <c:f>pi!$H$2:$H$113</c:f>
              <c:numCache>
                <c:formatCode>General</c:formatCode>
                <c:ptCount val="112"/>
                <c:pt idx="0">
                  <c:v>95.621054532484195</c:v>
                </c:pt>
                <c:pt idx="1">
                  <c:v>94.764033081056198</c:v>
                </c:pt>
                <c:pt idx="2">
                  <c:v>93.538364545933504</c:v>
                </c:pt>
                <c:pt idx="3">
                  <c:v>93.424582303018994</c:v>
                </c:pt>
                <c:pt idx="4">
                  <c:v>94.686286400701206</c:v>
                </c:pt>
                <c:pt idx="5">
                  <c:v>95.035535312102695</c:v>
                </c:pt>
                <c:pt idx="6">
                  <c:v>95.792044310372901</c:v>
                </c:pt>
                <c:pt idx="7">
                  <c:v>96.417564857755593</c:v>
                </c:pt>
                <c:pt idx="8">
                  <c:v>95.722000098483306</c:v>
                </c:pt>
                <c:pt idx="9">
                  <c:v>95.662870311712794</c:v>
                </c:pt>
                <c:pt idx="10">
                  <c:v>95.481987584425696</c:v>
                </c:pt>
                <c:pt idx="11">
                  <c:v>94.940365148887196</c:v>
                </c:pt>
                <c:pt idx="12">
                  <c:v>95.515743147459304</c:v>
                </c:pt>
                <c:pt idx="13">
                  <c:v>94.033579128277196</c:v>
                </c:pt>
                <c:pt idx="14">
                  <c:v>93.4076785140781</c:v>
                </c:pt>
                <c:pt idx="15">
                  <c:v>91.768962642249093</c:v>
                </c:pt>
                <c:pt idx="16">
                  <c:v>92.438082717213106</c:v>
                </c:pt>
                <c:pt idx="17">
                  <c:v>91.158082695247501</c:v>
                </c:pt>
                <c:pt idx="18">
                  <c:v>91.462757387945501</c:v>
                </c:pt>
                <c:pt idx="19">
                  <c:v>91.263063567730697</c:v>
                </c:pt>
                <c:pt idx="20">
                  <c:v>92.938726870731699</c:v>
                </c:pt>
                <c:pt idx="21">
                  <c:v>93.499749614387596</c:v>
                </c:pt>
                <c:pt idx="22">
                  <c:v>93.785195939702803</c:v>
                </c:pt>
                <c:pt idx="23">
                  <c:v>93.961424156637094</c:v>
                </c:pt>
                <c:pt idx="24">
                  <c:v>92.505847421598702</c:v>
                </c:pt>
                <c:pt idx="25">
                  <c:v>91.266740572714696</c:v>
                </c:pt>
                <c:pt idx="26">
                  <c:v>90.519916087255496</c:v>
                </c:pt>
                <c:pt idx="27">
                  <c:v>90.1669458789559</c:v>
                </c:pt>
                <c:pt idx="28">
                  <c:v>88.132011998549601</c:v>
                </c:pt>
                <c:pt idx="29">
                  <c:v>88.732809501762901</c:v>
                </c:pt>
                <c:pt idx="30">
                  <c:v>88.701167356872006</c:v>
                </c:pt>
                <c:pt idx="31">
                  <c:v>88.518641057025306</c:v>
                </c:pt>
                <c:pt idx="32">
                  <c:v>88.2277700284193</c:v>
                </c:pt>
                <c:pt idx="33">
                  <c:v>88.699185085243101</c:v>
                </c:pt>
                <c:pt idx="34">
                  <c:v>89.458211310829498</c:v>
                </c:pt>
                <c:pt idx="35">
                  <c:v>89.961147286677004</c:v>
                </c:pt>
                <c:pt idx="36">
                  <c:v>90.401013162243899</c:v>
                </c:pt>
                <c:pt idx="37">
                  <c:v>90.4742476884837</c:v>
                </c:pt>
                <c:pt idx="38">
                  <c:v>90.398253744044197</c:v>
                </c:pt>
                <c:pt idx="39">
                  <c:v>89.701057201937303</c:v>
                </c:pt>
                <c:pt idx="40">
                  <c:v>88.992448167280997</c:v>
                </c:pt>
                <c:pt idx="41">
                  <c:v>88.908409827369496</c:v>
                </c:pt>
                <c:pt idx="42">
                  <c:v>89.166602611313394</c:v>
                </c:pt>
                <c:pt idx="43">
                  <c:v>89.538835632408393</c:v>
                </c:pt>
                <c:pt idx="44">
                  <c:v>89.150013677248197</c:v>
                </c:pt>
                <c:pt idx="45">
                  <c:v>89.483442302707104</c:v>
                </c:pt>
                <c:pt idx="46">
                  <c:v>90.628731094980196</c:v>
                </c:pt>
                <c:pt idx="47">
                  <c:v>90.425469141186994</c:v>
                </c:pt>
                <c:pt idx="48">
                  <c:v>90.910082676026605</c:v>
                </c:pt>
                <c:pt idx="49">
                  <c:v>91.682593996586803</c:v>
                </c:pt>
                <c:pt idx="50">
                  <c:v>93.088489180286302</c:v>
                </c:pt>
                <c:pt idx="51">
                  <c:v>95.123782856242201</c:v>
                </c:pt>
                <c:pt idx="52">
                  <c:v>96.210405659154404</c:v>
                </c:pt>
                <c:pt idx="53">
                  <c:v>97.055144871780499</c:v>
                </c:pt>
                <c:pt idx="54">
                  <c:v>97.415344272519306</c:v>
                </c:pt>
                <c:pt idx="55">
                  <c:v>96.198198329379693</c:v>
                </c:pt>
                <c:pt idx="56">
                  <c:v>91.877250641960302</c:v>
                </c:pt>
                <c:pt idx="57">
                  <c:v>89.796080184003799</c:v>
                </c:pt>
                <c:pt idx="58">
                  <c:v>88.686778029854196</c:v>
                </c:pt>
                <c:pt idx="59">
                  <c:v>87.694312028533602</c:v>
                </c:pt>
                <c:pt idx="60">
                  <c:v>86.382414607718204</c:v>
                </c:pt>
                <c:pt idx="61">
                  <c:v>86.4714309946268</c:v>
                </c:pt>
                <c:pt idx="62">
                  <c:v>86.769534607625999</c:v>
                </c:pt>
                <c:pt idx="63">
                  <c:v>87.5078065941467</c:v>
                </c:pt>
                <c:pt idx="64">
                  <c:v>84.474474271004993</c:v>
                </c:pt>
                <c:pt idx="65">
                  <c:v>85.585001773311504</c:v>
                </c:pt>
                <c:pt idx="66">
                  <c:v>86.384837907460195</c:v>
                </c:pt>
                <c:pt idx="67">
                  <c:v>86.554122396474398</c:v>
                </c:pt>
                <c:pt idx="68">
                  <c:v>85.967083970384607</c:v>
                </c:pt>
                <c:pt idx="69">
                  <c:v>85.176505839180805</c:v>
                </c:pt>
                <c:pt idx="70">
                  <c:v>84.351830376416501</c:v>
                </c:pt>
                <c:pt idx="71">
                  <c:v>84.716473401399796</c:v>
                </c:pt>
                <c:pt idx="72">
                  <c:v>82.535669999999996</c:v>
                </c:pt>
                <c:pt idx="73">
                  <c:v>79.579170000000005</c:v>
                </c:pt>
                <c:pt idx="74">
                  <c:v>82.044359999999998</c:v>
                </c:pt>
                <c:pt idx="75">
                  <c:v>84.682010000000005</c:v>
                </c:pt>
                <c:pt idx="76">
                  <c:v>89.654539999999997</c:v>
                </c:pt>
                <c:pt idx="77">
                  <c:v>91.806179999999998</c:v>
                </c:pt>
                <c:pt idx="78">
                  <c:v>93.919060000000002</c:v>
                </c:pt>
                <c:pt idx="79">
                  <c:v>96.244730000000004</c:v>
                </c:pt>
                <c:pt idx="80">
                  <c:v>97.916489999999996</c:v>
                </c:pt>
                <c:pt idx="81">
                  <c:v>97.895240000000001</c:v>
                </c:pt>
                <c:pt idx="82">
                  <c:v>97.812389999999894</c:v>
                </c:pt>
                <c:pt idx="83">
                  <c:v>97.010769999999894</c:v>
                </c:pt>
                <c:pt idx="84">
                  <c:v>96.217500000000001</c:v>
                </c:pt>
                <c:pt idx="85">
                  <c:v>94.259550000000004</c:v>
                </c:pt>
                <c:pt idx="86">
                  <c:v>92.620760000000004</c:v>
                </c:pt>
                <c:pt idx="87">
                  <c:v>91.486689999999996</c:v>
                </c:pt>
                <c:pt idx="88">
                  <c:v>88.839830000000006</c:v>
                </c:pt>
                <c:pt idx="89">
                  <c:v>87.613849999999999</c:v>
                </c:pt>
                <c:pt idx="90">
                  <c:v>87.672070000000005</c:v>
                </c:pt>
                <c:pt idx="91">
                  <c:v>84.927400000000006</c:v>
                </c:pt>
                <c:pt idx="92">
                  <c:v>85.823710000000005</c:v>
                </c:pt>
                <c:pt idx="93">
                  <c:v>85.625249999999994</c:v>
                </c:pt>
                <c:pt idx="94">
                  <c:v>85.567189999999997</c:v>
                </c:pt>
                <c:pt idx="95">
                  <c:v>85.664249999999996</c:v>
                </c:pt>
                <c:pt idx="96">
                  <c:v>83.363799999999998</c:v>
                </c:pt>
                <c:pt idx="97">
                  <c:v>82.490110000000001</c:v>
                </c:pt>
                <c:pt idx="98">
                  <c:v>81.860780000000005</c:v>
                </c:pt>
                <c:pt idx="99">
                  <c:v>81.947919999999996</c:v>
                </c:pt>
                <c:pt idx="100">
                  <c:v>82.340770000000006</c:v>
                </c:pt>
                <c:pt idx="101">
                  <c:v>83.075760000000002</c:v>
                </c:pt>
                <c:pt idx="102">
                  <c:v>83.152839999999998</c:v>
                </c:pt>
                <c:pt idx="103">
                  <c:v>84.103229999999996</c:v>
                </c:pt>
                <c:pt idx="104">
                  <c:v>85.117670000000004</c:v>
                </c:pt>
                <c:pt idx="105">
                  <c:v>85.738569999999996</c:v>
                </c:pt>
                <c:pt idx="106">
                  <c:v>85.97251</c:v>
                </c:pt>
                <c:pt idx="107">
                  <c:v>86.283779999999894</c:v>
                </c:pt>
                <c:pt idx="108">
                  <c:v>86.616</c:v>
                </c:pt>
                <c:pt idx="109">
                  <c:v>87.018270000000001</c:v>
                </c:pt>
                <c:pt idx="110">
                  <c:v>87.344549999999998</c:v>
                </c:pt>
                <c:pt idx="111">
                  <c:v>87.688419999999894</c:v>
                </c:pt>
              </c:numCache>
            </c:numRef>
          </c:val>
          <c:smooth val="0"/>
          <c:extLst>
            <c:ext xmlns:c16="http://schemas.microsoft.com/office/drawing/2014/chart" uri="{C3380CC4-5D6E-409C-BE32-E72D297353CC}">
              <c16:uniqueId val="{00000000-C556-4CEF-AD78-760351283229}"/>
            </c:ext>
          </c:extLst>
        </c:ser>
        <c:ser>
          <c:idx val="1"/>
          <c:order val="1"/>
          <c:tx>
            <c:strRef>
              <c:f>pi!$I$1</c:f>
              <c:strCache>
                <c:ptCount val="1"/>
                <c:pt idx="0">
                  <c:v>Share of U.S. Income</c:v>
                </c:pt>
              </c:strCache>
            </c:strRef>
          </c:tx>
          <c:spPr>
            <a:ln w="28575" cap="rnd">
              <a:solidFill>
                <a:schemeClr val="accent2"/>
              </a:solidFill>
              <a:round/>
            </a:ln>
            <a:effectLst/>
          </c:spPr>
          <c:marker>
            <c:symbol val="none"/>
          </c:marker>
          <c:dLbls>
            <c:dLbl>
              <c:idx val="40"/>
              <c:layout>
                <c:manualLayout>
                  <c:x val="0"/>
                  <c:y val="2.6725301776121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56-4CEF-AD78-760351283229}"/>
                </c:ext>
              </c:extLst>
            </c:dLbl>
            <c:dLbl>
              <c:idx val="83"/>
              <c:layout>
                <c:manualLayout>
                  <c:x val="-4.6059917436106344E-2"/>
                  <c:y val="0.16926036149068729"/>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6155895681131066E-2"/>
                      <c:h val="6.8342652506075727E-2"/>
                    </c:manualLayout>
                  </c15:layout>
                </c:ext>
                <c:ext xmlns:c16="http://schemas.microsoft.com/office/drawing/2014/chart" uri="{C3380CC4-5D6E-409C-BE32-E72D297353CC}">
                  <c16:uniqueId val="{00000005-C556-4CEF-AD78-760351283229}"/>
                </c:ext>
              </c:extLst>
            </c:dLbl>
            <c:dLbl>
              <c:idx val="102"/>
              <c:layout>
                <c:manualLayout>
                  <c:x val="-5.8789746128779068E-2"/>
                  <c:y val="8.16384316854055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56-4CEF-AD78-76035128322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pi!$F$2:$F$113</c:f>
              <c:numCache>
                <c:formatCode>m/d/yyyy</c:formatCode>
                <c:ptCount val="112"/>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pt idx="108">
                  <c:v>42736</c:v>
                </c:pt>
                <c:pt idx="109">
                  <c:v>42826</c:v>
                </c:pt>
                <c:pt idx="110">
                  <c:v>42917</c:v>
                </c:pt>
                <c:pt idx="111">
                  <c:v>43009</c:v>
                </c:pt>
              </c:numCache>
            </c:numRef>
          </c:cat>
          <c:val>
            <c:numRef>
              <c:f>pi!$I$2:$I$113</c:f>
              <c:numCache>
                <c:formatCode>General</c:formatCode>
                <c:ptCount val="112"/>
                <c:pt idx="0">
                  <c:v>79.112293366087201</c:v>
                </c:pt>
                <c:pt idx="1">
                  <c:v>78.587022143491694</c:v>
                </c:pt>
                <c:pt idx="2">
                  <c:v>78.161840133503802</c:v>
                </c:pt>
                <c:pt idx="3">
                  <c:v>78.263623193456098</c:v>
                </c:pt>
                <c:pt idx="4">
                  <c:v>78.877600118563805</c:v>
                </c:pt>
                <c:pt idx="5">
                  <c:v>78.916510515409996</c:v>
                </c:pt>
                <c:pt idx="6">
                  <c:v>79.581264517462301</c:v>
                </c:pt>
                <c:pt idx="7">
                  <c:v>80.045309794479905</c:v>
                </c:pt>
                <c:pt idx="8">
                  <c:v>79.746913279246598</c:v>
                </c:pt>
                <c:pt idx="9">
                  <c:v>79.701372901510496</c:v>
                </c:pt>
                <c:pt idx="10">
                  <c:v>79.650958843225794</c:v>
                </c:pt>
                <c:pt idx="11">
                  <c:v>78.426845099434402</c:v>
                </c:pt>
                <c:pt idx="12">
                  <c:v>80.0766959776508</c:v>
                </c:pt>
                <c:pt idx="13">
                  <c:v>78.213053646651005</c:v>
                </c:pt>
                <c:pt idx="14">
                  <c:v>77.523395735428807</c:v>
                </c:pt>
                <c:pt idx="15">
                  <c:v>76.088097036939104</c:v>
                </c:pt>
                <c:pt idx="16">
                  <c:v>76.484013943021495</c:v>
                </c:pt>
                <c:pt idx="17">
                  <c:v>75.504949928621002</c:v>
                </c:pt>
                <c:pt idx="18">
                  <c:v>75.613113772798698</c:v>
                </c:pt>
                <c:pt idx="19">
                  <c:v>75.5307466491696</c:v>
                </c:pt>
                <c:pt idx="20">
                  <c:v>75.8864708585714</c:v>
                </c:pt>
                <c:pt idx="21">
                  <c:v>76.450832240562306</c:v>
                </c:pt>
                <c:pt idx="22">
                  <c:v>76.640223906278294</c:v>
                </c:pt>
                <c:pt idx="23">
                  <c:v>76.577895409221597</c:v>
                </c:pt>
                <c:pt idx="24">
                  <c:v>75.688831613795699</c:v>
                </c:pt>
                <c:pt idx="25">
                  <c:v>74.592683706811002</c:v>
                </c:pt>
                <c:pt idx="26">
                  <c:v>74.041768165911193</c:v>
                </c:pt>
                <c:pt idx="27">
                  <c:v>73.328986305169295</c:v>
                </c:pt>
                <c:pt idx="28">
                  <c:v>72.412390037721096</c:v>
                </c:pt>
                <c:pt idx="29">
                  <c:v>72.260319844677298</c:v>
                </c:pt>
                <c:pt idx="30">
                  <c:v>72.100109617686698</c:v>
                </c:pt>
                <c:pt idx="31">
                  <c:v>72.030659150373296</c:v>
                </c:pt>
                <c:pt idx="32">
                  <c:v>71.059649781927803</c:v>
                </c:pt>
                <c:pt idx="33">
                  <c:v>71.1231596840219</c:v>
                </c:pt>
                <c:pt idx="34">
                  <c:v>71.092442054849897</c:v>
                </c:pt>
                <c:pt idx="35">
                  <c:v>70.867539264952995</c:v>
                </c:pt>
                <c:pt idx="36">
                  <c:v>70.470896792220998</c:v>
                </c:pt>
                <c:pt idx="37">
                  <c:v>70.445227616740993</c:v>
                </c:pt>
                <c:pt idx="38">
                  <c:v>70.358724681284897</c:v>
                </c:pt>
                <c:pt idx="39">
                  <c:v>69.983673160390097</c:v>
                </c:pt>
                <c:pt idx="40">
                  <c:v>69.227225865574297</c:v>
                </c:pt>
                <c:pt idx="41">
                  <c:v>69.639299202997194</c:v>
                </c:pt>
                <c:pt idx="42">
                  <c:v>69.969633731989703</c:v>
                </c:pt>
                <c:pt idx="43">
                  <c:v>70.856638816534797</c:v>
                </c:pt>
                <c:pt idx="44">
                  <c:v>71.076625418721804</c:v>
                </c:pt>
                <c:pt idx="45">
                  <c:v>71.969963235398595</c:v>
                </c:pt>
                <c:pt idx="46">
                  <c:v>72.943505600669297</c:v>
                </c:pt>
                <c:pt idx="47">
                  <c:v>73.4328830352474</c:v>
                </c:pt>
                <c:pt idx="48">
                  <c:v>73.683887538988401</c:v>
                </c:pt>
                <c:pt idx="49">
                  <c:v>74.045294556243903</c:v>
                </c:pt>
                <c:pt idx="50">
                  <c:v>75.314423484255101</c:v>
                </c:pt>
                <c:pt idx="51">
                  <c:v>76.797649020525697</c:v>
                </c:pt>
                <c:pt idx="52">
                  <c:v>78.880207770835</c:v>
                </c:pt>
                <c:pt idx="53">
                  <c:v>79.678080054660697</c:v>
                </c:pt>
                <c:pt idx="54">
                  <c:v>79.6269316836634</c:v>
                </c:pt>
                <c:pt idx="55">
                  <c:v>78.595546111355802</c:v>
                </c:pt>
                <c:pt idx="56">
                  <c:v>76.880895118501897</c:v>
                </c:pt>
                <c:pt idx="57">
                  <c:v>75.243173947836794</c:v>
                </c:pt>
                <c:pt idx="58">
                  <c:v>74.255895763679902</c:v>
                </c:pt>
                <c:pt idx="59">
                  <c:v>73.301229803344896</c:v>
                </c:pt>
                <c:pt idx="60">
                  <c:v>74.353320016473702</c:v>
                </c:pt>
                <c:pt idx="61">
                  <c:v>74.782239395798001</c:v>
                </c:pt>
                <c:pt idx="62">
                  <c:v>75.409975003543195</c:v>
                </c:pt>
                <c:pt idx="63">
                  <c:v>76.231455520910899</c:v>
                </c:pt>
                <c:pt idx="64">
                  <c:v>75.990551622562094</c:v>
                </c:pt>
                <c:pt idx="65">
                  <c:v>76.790565656159103</c:v>
                </c:pt>
                <c:pt idx="66">
                  <c:v>77.084409897584493</c:v>
                </c:pt>
                <c:pt idx="67">
                  <c:v>76.497237655266204</c:v>
                </c:pt>
                <c:pt idx="68">
                  <c:v>75.030246739012895</c:v>
                </c:pt>
                <c:pt idx="69">
                  <c:v>74.661036285531097</c:v>
                </c:pt>
                <c:pt idx="70">
                  <c:v>75.060325434658694</c:v>
                </c:pt>
                <c:pt idx="71">
                  <c:v>75.814317911895898</c:v>
                </c:pt>
                <c:pt idx="72">
                  <c:v>76.756079999999997</c:v>
                </c:pt>
                <c:pt idx="73">
                  <c:v>76.157960000000003</c:v>
                </c:pt>
                <c:pt idx="74">
                  <c:v>78.187200000000004</c:v>
                </c:pt>
                <c:pt idx="75">
                  <c:v>79.391319999999894</c:v>
                </c:pt>
                <c:pt idx="76">
                  <c:v>81.387799999999999</c:v>
                </c:pt>
                <c:pt idx="77">
                  <c:v>81.407300000000006</c:v>
                </c:pt>
                <c:pt idx="78">
                  <c:v>82.883920000000003</c:v>
                </c:pt>
                <c:pt idx="79">
                  <c:v>84.30247</c:v>
                </c:pt>
                <c:pt idx="80">
                  <c:v>86.084069999999997</c:v>
                </c:pt>
                <c:pt idx="81">
                  <c:v>87.00676</c:v>
                </c:pt>
                <c:pt idx="82">
                  <c:v>87.806299999999894</c:v>
                </c:pt>
                <c:pt idx="83">
                  <c:v>87.736320000000006</c:v>
                </c:pt>
                <c:pt idx="84">
                  <c:v>85.793869999999998</c:v>
                </c:pt>
                <c:pt idx="85">
                  <c:v>85.298379999999995</c:v>
                </c:pt>
                <c:pt idx="86">
                  <c:v>84.377480000000006</c:v>
                </c:pt>
                <c:pt idx="87">
                  <c:v>83.990729999999999</c:v>
                </c:pt>
                <c:pt idx="88">
                  <c:v>82.183090000000007</c:v>
                </c:pt>
                <c:pt idx="89">
                  <c:v>81.336330000000004</c:v>
                </c:pt>
                <c:pt idx="90">
                  <c:v>81.313789999999997</c:v>
                </c:pt>
                <c:pt idx="91">
                  <c:v>79.245980000000003</c:v>
                </c:pt>
                <c:pt idx="92">
                  <c:v>82.29992</c:v>
                </c:pt>
                <c:pt idx="93">
                  <c:v>82.271839999999997</c:v>
                </c:pt>
                <c:pt idx="94">
                  <c:v>82.183260000000004</c:v>
                </c:pt>
                <c:pt idx="95">
                  <c:v>82.133269999999996</c:v>
                </c:pt>
                <c:pt idx="96">
                  <c:v>81.167190000000005</c:v>
                </c:pt>
                <c:pt idx="97">
                  <c:v>80.350399999999894</c:v>
                </c:pt>
                <c:pt idx="98">
                  <c:v>79.730559999999997</c:v>
                </c:pt>
                <c:pt idx="99">
                  <c:v>79.304789999999997</c:v>
                </c:pt>
                <c:pt idx="100">
                  <c:v>79.319370000000006</c:v>
                </c:pt>
                <c:pt idx="101">
                  <c:v>78.623320000000007</c:v>
                </c:pt>
                <c:pt idx="102">
                  <c:v>78.480059999999995</c:v>
                </c:pt>
                <c:pt idx="103">
                  <c:v>78.609939999999995</c:v>
                </c:pt>
                <c:pt idx="104">
                  <c:v>79.273529999999994</c:v>
                </c:pt>
                <c:pt idx="105">
                  <c:v>79.507379999999998</c:v>
                </c:pt>
                <c:pt idx="106">
                  <c:v>79.936229999999995</c:v>
                </c:pt>
                <c:pt idx="107">
                  <c:v>80.360830000000007</c:v>
                </c:pt>
                <c:pt idx="108">
                  <c:v>80.918469999999999</c:v>
                </c:pt>
                <c:pt idx="109">
                  <c:v>81.553340000000006</c:v>
                </c:pt>
                <c:pt idx="110">
                  <c:v>82.299400000000006</c:v>
                </c:pt>
                <c:pt idx="111">
                  <c:v>83.128489999999999</c:v>
                </c:pt>
              </c:numCache>
            </c:numRef>
          </c:val>
          <c:smooth val="0"/>
          <c:extLst>
            <c:ext xmlns:c16="http://schemas.microsoft.com/office/drawing/2014/chart" uri="{C3380CC4-5D6E-409C-BE32-E72D297353CC}">
              <c16:uniqueId val="{00000001-C556-4CEF-AD78-760351283229}"/>
            </c:ext>
          </c:extLst>
        </c:ser>
        <c:dLbls>
          <c:showLegendKey val="0"/>
          <c:showVal val="0"/>
          <c:showCatName val="0"/>
          <c:showSerName val="0"/>
          <c:showPercent val="0"/>
          <c:showBubbleSize val="0"/>
        </c:dLbls>
        <c:smooth val="0"/>
        <c:axId val="117682800"/>
        <c:axId val="117683360"/>
      </c:lineChart>
      <c:dateAx>
        <c:axId val="117682800"/>
        <c:scaling>
          <c:orientation val="minMax"/>
          <c:max val="42705"/>
        </c:scaling>
        <c:delete val="0"/>
        <c:axPos val="b"/>
        <c:numFmt formatCode="yy" sourceLinked="0"/>
        <c:majorTickMark val="out"/>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Arial" panose="020B0604020202020204" pitchFamily="34" charset="0"/>
              </a:defRPr>
            </a:pPr>
            <a:endParaRPr lang="en-US"/>
          </a:p>
        </c:txPr>
        <c:crossAx val="117683360"/>
        <c:crosses val="autoZero"/>
        <c:auto val="1"/>
        <c:lblOffset val="100"/>
        <c:baseTimeUnit val="months"/>
        <c:majorUnit val="24"/>
        <c:majorTimeUnit val="months"/>
        <c:minorUnit val="12"/>
        <c:minorTimeUnit val="months"/>
      </c:dateAx>
      <c:valAx>
        <c:axId val="117683360"/>
        <c:scaling>
          <c:orientation val="minMax"/>
          <c:max val="105"/>
          <c:min val="65"/>
        </c:scaling>
        <c:delete val="0"/>
        <c:axPos val="l"/>
        <c:majorGridlines>
          <c:spPr>
            <a:ln w="9525" cap="flat" cmpd="sng" algn="ctr">
              <a:solidFill>
                <a:schemeClr val="bg1">
                  <a:lumMod val="7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Arial" panose="020B0604020202020204" pitchFamily="34" charset="0"/>
              </a:defRPr>
            </a:pPr>
            <a:endParaRPr lang="en-US"/>
          </a:p>
        </c:txPr>
        <c:crossAx val="117682800"/>
        <c:crosses val="autoZero"/>
        <c:crossBetween val="between"/>
      </c:valAx>
      <c:spPr>
        <a:solidFill>
          <a:schemeClr val="bg1">
            <a:lumMod val="95000"/>
          </a:schemeClr>
        </a:solidFill>
        <a:ln>
          <a:solidFill>
            <a:schemeClr val="bg1">
              <a:lumMod val="65000"/>
            </a:schemeClr>
          </a:solidFill>
        </a:ln>
        <a:effectLst/>
      </c:spPr>
    </c:plotArea>
    <c:legend>
      <c:legendPos val="b"/>
      <c:layout>
        <c:manualLayout>
          <c:xMode val="edge"/>
          <c:yMode val="edge"/>
          <c:x val="0.42541732952624384"/>
          <c:y val="5.1633610375496332E-2"/>
          <c:w val="0.32078610366011945"/>
          <c:h val="0.14328593817859098"/>
        </c:manualLayout>
      </c:layout>
      <c:overlay val="0"/>
      <c:spPr>
        <a:solidFill>
          <a:schemeClr val="bg1"/>
        </a:solidFill>
        <a:ln>
          <a:solidFill>
            <a:schemeClr val="bg1">
              <a:lumMod val="75000"/>
            </a:schemeClr>
          </a:solid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mn-lt"/>
          <a:cs typeface="Arial" panose="020B0604020202020204" pitchFamily="34" charset="0"/>
        </a:defRPr>
      </a:pPr>
      <a:endParaRPr lang="en-US"/>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9.9720039593324733E-2"/>
          <c:y val="2.190516671646596E-2"/>
          <c:w val="0.89960964626835616"/>
          <c:h val="0.73396975575424617"/>
        </c:manualLayout>
      </c:layout>
      <c:barChart>
        <c:barDir val="col"/>
        <c:grouping val="clustered"/>
        <c:varyColors val="0"/>
        <c:ser>
          <c:idx val="0"/>
          <c:order val="0"/>
          <c:tx>
            <c:strRef>
              <c:f>'TBG Recap - Budget Recap Slide '!$B$17</c:f>
              <c:strCache>
                <c:ptCount val="1"/>
                <c:pt idx="0">
                  <c:v>Total Economic Impact </c:v>
                </c:pt>
              </c:strCache>
            </c:strRef>
          </c:tx>
          <c:spPr>
            <a:solidFill>
              <a:srgbClr val="002060"/>
            </a:solidFill>
            <a:ln>
              <a:solidFill>
                <a:srgbClr val="002060"/>
              </a:solidFill>
            </a:ln>
            <a:effectLst/>
          </c:spPr>
          <c:invertIfNegative val="0"/>
          <c:dLbls>
            <c:dLbl>
              <c:idx val="0"/>
              <c:layout>
                <c:manualLayout>
                  <c:x val="-5.4137329513703437E-3"/>
                  <c:y val="1.4930811226996788E-3"/>
                </c:manualLayout>
              </c:layout>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37A-4590-93F7-FB8021EB3074}"/>
                </c:ext>
              </c:extLst>
            </c:dLbl>
            <c:dLbl>
              <c:idx val="1"/>
              <c:layout>
                <c:manualLayout>
                  <c:x val="-3.3880563038347134E-3"/>
                  <c:y val="-2.1623989914646498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37A-4590-93F7-FB8021EB3074}"/>
                </c:ext>
              </c:extLst>
            </c:dLbl>
            <c:dLbl>
              <c:idx val="2"/>
              <c:layout>
                <c:manualLayout>
                  <c:x val="-2.8196525788388104E-3"/>
                  <c:y val="-3.2241149612667244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37A-4590-93F7-FB8021EB3074}"/>
                </c:ext>
              </c:extLst>
            </c:dLbl>
            <c:dLbl>
              <c:idx val="3"/>
              <c:layout>
                <c:manualLayout>
                  <c:x val="-3.1605847768025703E-3"/>
                  <c:y val="-4.742265484530969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37A-4590-93F7-FB8021EB3074}"/>
                </c:ext>
              </c:extLst>
            </c:dLbl>
            <c:dLbl>
              <c:idx val="4"/>
              <c:layout>
                <c:manualLayout>
                  <c:x val="-1.2381800118748287E-2"/>
                  <c:y val="-5.2374341274094519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7A-4590-93F7-FB8021EB3074}"/>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737A-4590-93F7-FB8021EB307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'TBG Recap - Budget Recap Slide '!$A$18:$A$21</c:f>
              <c:strCache>
                <c:ptCount val="4"/>
                <c:pt idx="0">
                  <c:v>FY12</c:v>
                </c:pt>
                <c:pt idx="1">
                  <c:v>FY13</c:v>
                </c:pt>
                <c:pt idx="2">
                  <c:v>FY14</c:v>
                </c:pt>
                <c:pt idx="3">
                  <c:v>FY15</c:v>
                </c:pt>
              </c:strCache>
            </c:strRef>
          </c:cat>
          <c:val>
            <c:numRef>
              <c:f>'TBG Recap - Budget Recap Slide '!$B$18:$B$21</c:f>
              <c:numCache>
                <c:formatCode>"$"#,##0_);[Red]\("$"#,##0\)</c:formatCode>
                <c:ptCount val="4"/>
                <c:pt idx="0">
                  <c:v>1987</c:v>
                </c:pt>
                <c:pt idx="1">
                  <c:v>1891</c:v>
                </c:pt>
                <c:pt idx="2">
                  <c:v>1749</c:v>
                </c:pt>
                <c:pt idx="3">
                  <c:v>1714</c:v>
                </c:pt>
              </c:numCache>
            </c:numRef>
          </c:val>
          <c:extLst>
            <c:ext xmlns:c16="http://schemas.microsoft.com/office/drawing/2014/chart" uri="{C3380CC4-5D6E-409C-BE32-E72D297353CC}">
              <c16:uniqueId val="{00000006-737A-4590-93F7-FB8021EB3074}"/>
            </c:ext>
          </c:extLst>
        </c:ser>
        <c:ser>
          <c:idx val="1"/>
          <c:order val="1"/>
          <c:tx>
            <c:strRef>
              <c:f>'TBG Recap - Budget Recap Slide '!$C$17</c:f>
              <c:strCache>
                <c:ptCount val="1"/>
                <c:pt idx="0">
                  <c:v>Total App Funds Expenditures</c:v>
                </c:pt>
              </c:strCache>
            </c:strRef>
          </c:tx>
          <c:spPr>
            <a:solidFill>
              <a:srgbClr val="FF0000"/>
            </a:solidFill>
            <a:ln>
              <a:solidFill>
                <a:srgbClr val="FF0000"/>
              </a:solidFill>
            </a:ln>
            <a:effectLst/>
          </c:spPr>
          <c:invertIfNegative val="0"/>
          <c:dLbls>
            <c:dLbl>
              <c:idx val="0"/>
              <c:layout>
                <c:manualLayout>
                  <c:x val="2.2228737201938922E-2"/>
                  <c:y val="2.8033976067952135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37A-4590-93F7-FB8021EB3074}"/>
                </c:ext>
              </c:extLst>
            </c:dLbl>
            <c:dLbl>
              <c:idx val="1"/>
              <c:layout>
                <c:manualLayout>
                  <c:x val="2.6792234609261042E-2"/>
                  <c:y val="1.313079959493175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37A-4590-93F7-FB8021EB3074}"/>
                </c:ext>
              </c:extLst>
            </c:dLbl>
            <c:dLbl>
              <c:idx val="2"/>
              <c:layout>
                <c:manualLayout>
                  <c:x val="2.4965600506818834E-2"/>
                  <c:y val="3.26401719470097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37A-4590-93F7-FB8021EB3074}"/>
                </c:ext>
              </c:extLst>
            </c:dLbl>
            <c:dLbl>
              <c:idx val="3"/>
              <c:layout>
                <c:manualLayout>
                  <c:x val="1.3882453487991098E-2"/>
                  <c:y val="9.48304296608585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37A-4590-93F7-FB8021EB3074}"/>
                </c:ext>
              </c:extLst>
            </c:dLbl>
            <c:dLbl>
              <c:idx val="4"/>
              <c:layout>
                <c:manualLayout>
                  <c:x val="-1.8044616327069059E-2"/>
                  <c:y val="5.4612933225866453E-2"/>
                </c:manualLayout>
              </c:layout>
              <c:tx>
                <c:rich>
                  <a:bodyPr rot="0" spcFirstLastPara="1" vertOverflow="ellipsis" vert="horz" wrap="square" lIns="38100" tIns="19050" rIns="38100" bIns="19050" anchor="ctr" anchorCtr="1">
                    <a:noAutofit/>
                  </a:bodyPr>
                  <a:lstStyle/>
                  <a:p>
                    <a:pPr>
                      <a:defRPr sz="1400" b="1" i="0" u="none" strike="noStrike" kern="1200" baseline="0">
                        <a:solidFill>
                          <a:srgbClr val="FF0000"/>
                        </a:solidFill>
                        <a:latin typeface="+mn-lt"/>
                        <a:ea typeface="+mn-ea"/>
                        <a:cs typeface="+mn-cs"/>
                      </a:defRPr>
                    </a:pPr>
                    <a:fld id="{A7ED638D-B9F0-4220-84E3-F9C0B50B7E4D}" type="VALUE">
                      <a:rPr lang="en-US" smtClean="0">
                        <a:solidFill>
                          <a:srgbClr val="FF0000"/>
                        </a:solidFill>
                      </a:rPr>
                      <a:pPr>
                        <a:defRPr sz="1400" b="1">
                          <a:solidFill>
                            <a:srgbClr val="FF0000"/>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655595964321989"/>
                      <c:h val="4.7398778853055538E-2"/>
                    </c:manualLayout>
                  </c15:layout>
                  <c15:dlblFieldTable/>
                  <c15:showDataLabelsRange val="0"/>
                </c:ext>
                <c:ext xmlns:c16="http://schemas.microsoft.com/office/drawing/2014/chart" uri="{C3380CC4-5D6E-409C-BE32-E72D297353CC}">
                  <c16:uniqueId val="{0000000B-737A-4590-93F7-FB8021EB3074}"/>
                </c:ext>
              </c:extLst>
            </c:dLbl>
            <c:dLbl>
              <c:idx val="5"/>
              <c:layout>
                <c:manualLayout>
                  <c:x val="-2.068089012002909E-3"/>
                  <c:y val="5.02934868648973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37A-4590-93F7-FB8021EB307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'TBG Recap - Budget Recap Slide '!$A$18:$A$21</c:f>
              <c:strCache>
                <c:ptCount val="4"/>
                <c:pt idx="0">
                  <c:v>FY12</c:v>
                </c:pt>
                <c:pt idx="1">
                  <c:v>FY13</c:v>
                </c:pt>
                <c:pt idx="2">
                  <c:v>FY14</c:v>
                </c:pt>
                <c:pt idx="3">
                  <c:v>FY15</c:v>
                </c:pt>
              </c:strCache>
            </c:strRef>
          </c:cat>
          <c:val>
            <c:numRef>
              <c:f>'TBG Recap - Budget Recap Slide '!$C$18:$C$21</c:f>
              <c:numCache>
                <c:formatCode>"$"#,##0_);[Red]\("$"#,##0\)</c:formatCode>
                <c:ptCount val="4"/>
                <c:pt idx="0">
                  <c:v>1080</c:v>
                </c:pt>
                <c:pt idx="1">
                  <c:v>1067</c:v>
                </c:pt>
                <c:pt idx="2">
                  <c:v>1017</c:v>
                </c:pt>
                <c:pt idx="3">
                  <c:v>982</c:v>
                </c:pt>
              </c:numCache>
            </c:numRef>
          </c:val>
          <c:extLst>
            <c:ext xmlns:c16="http://schemas.microsoft.com/office/drawing/2014/chart" uri="{C3380CC4-5D6E-409C-BE32-E72D297353CC}">
              <c16:uniqueId val="{0000000D-737A-4590-93F7-FB8021EB3074}"/>
            </c:ext>
          </c:extLst>
        </c:ser>
        <c:ser>
          <c:idx val="2"/>
          <c:order val="2"/>
          <c:tx>
            <c:strRef>
              <c:f>'TBG Recap - Budget Recap Slide '!$D$17</c:f>
              <c:strCache>
                <c:ptCount val="1"/>
                <c:pt idx="0">
                  <c:v>Total MILCON Expenditures</c:v>
                </c:pt>
              </c:strCache>
            </c:strRef>
          </c:tx>
          <c:spPr>
            <a:solidFill>
              <a:schemeClr val="accent5">
                <a:shade val="65000"/>
              </a:schemeClr>
            </a:solidFill>
            <a:ln>
              <a:noFill/>
            </a:ln>
            <a:effectLst/>
          </c:spPr>
          <c:invertIfNegative val="0"/>
          <c:dLbls>
            <c:dLbl>
              <c:idx val="0"/>
              <c:layout>
                <c:manualLayout>
                  <c:x val="2.5263767659274107E-2"/>
                  <c:y val="7.85615119111417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737A-4590-93F7-FB8021EB3074}"/>
                </c:ext>
              </c:extLst>
            </c:dLbl>
            <c:dLbl>
              <c:idx val="1"/>
              <c:layout>
                <c:manualLayout>
                  <c:x val="3.031652119112891E-2"/>
                  <c:y val="5.2374341274094519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737A-4590-93F7-FB8021EB3074}"/>
                </c:ext>
              </c:extLst>
            </c:dLbl>
            <c:dLbl>
              <c:idx val="2"/>
              <c:layout>
                <c:manualLayout>
                  <c:x val="3.0316521191128865E-2"/>
                  <c:y val="7.856151191114081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737A-4590-93F7-FB8021EB3074}"/>
                </c:ext>
              </c:extLst>
            </c:dLbl>
            <c:dLbl>
              <c:idx val="3"/>
              <c:layout>
                <c:manualLayout>
                  <c:x val="3.0316521191128955E-2"/>
                  <c:y val="7.85615119111417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737A-4590-93F7-FB8021EB3074}"/>
                </c:ext>
              </c:extLst>
            </c:dLbl>
            <c:dLbl>
              <c:idx val="4"/>
              <c:layout>
                <c:manualLayout>
                  <c:x val="3.0316521191128772E-2"/>
                  <c:y val="7.2198704478574705E-3"/>
                </c:manualLayout>
              </c:layout>
              <c:tx>
                <c:rich>
                  <a:bodyPr/>
                  <a:lstStyle/>
                  <a:p>
                    <a:fld id="{415442BF-CC3E-4A58-80D4-BF33729326DB}"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737A-4590-93F7-FB8021EB3074}"/>
                </c:ext>
              </c:extLst>
            </c:dLbl>
            <c:dLbl>
              <c:idx val="5"/>
              <c:layout>
                <c:manualLayout>
                  <c:x val="5.4466221593292233E-3"/>
                  <c:y val="-1.8814144294955256E-3"/>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accent2"/>
                        </a:solidFill>
                        <a:latin typeface="+mn-lt"/>
                        <a:ea typeface="+mn-ea"/>
                        <a:cs typeface="+mn-cs"/>
                      </a:defRPr>
                    </a:pPr>
                    <a:fld id="{A1DF8BB5-4540-4BB3-9FC4-5A796A2023B4}" type="VALUE">
                      <a:rPr lang="en-US" smtClean="0"/>
                      <a:pPr>
                        <a:defRPr sz="1400" b="1">
                          <a:solidFill>
                            <a:schemeClr val="accent2"/>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4356424552446333E-2"/>
                      <c:h val="5.2485502304337933E-2"/>
                    </c:manualLayout>
                  </c15:layout>
                  <c15:dlblFieldTable/>
                  <c15:showDataLabelsRange val="0"/>
                </c:ext>
                <c:ext xmlns:c16="http://schemas.microsoft.com/office/drawing/2014/chart" uri="{C3380CC4-5D6E-409C-BE32-E72D297353CC}">
                  <c16:uniqueId val="{00000013-737A-4590-93F7-FB8021EB307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'TBG Recap - Budget Recap Slide '!$A$18:$A$21</c:f>
              <c:strCache>
                <c:ptCount val="4"/>
                <c:pt idx="0">
                  <c:v>FY12</c:v>
                </c:pt>
                <c:pt idx="1">
                  <c:v>FY13</c:v>
                </c:pt>
                <c:pt idx="2">
                  <c:v>FY14</c:v>
                </c:pt>
                <c:pt idx="3">
                  <c:v>FY15</c:v>
                </c:pt>
              </c:strCache>
            </c:strRef>
          </c:cat>
          <c:val>
            <c:numRef>
              <c:f>'TBG Recap - Budget Recap Slide '!$D$18:$D$21</c:f>
              <c:numCache>
                <c:formatCode>"$"#,##0</c:formatCode>
                <c:ptCount val="4"/>
                <c:pt idx="0">
                  <c:v>225</c:v>
                </c:pt>
                <c:pt idx="1">
                  <c:v>111</c:v>
                </c:pt>
                <c:pt idx="2">
                  <c:v>85</c:v>
                </c:pt>
                <c:pt idx="3">
                  <c:v>36</c:v>
                </c:pt>
              </c:numCache>
            </c:numRef>
          </c:val>
          <c:extLst>
            <c:ext xmlns:c16="http://schemas.microsoft.com/office/drawing/2014/chart" uri="{C3380CC4-5D6E-409C-BE32-E72D297353CC}">
              <c16:uniqueId val="{00000014-737A-4590-93F7-FB8021EB3074}"/>
            </c:ext>
          </c:extLst>
        </c:ser>
        <c:dLbls>
          <c:showLegendKey val="0"/>
          <c:showVal val="0"/>
          <c:showCatName val="0"/>
          <c:showSerName val="0"/>
          <c:showPercent val="0"/>
          <c:showBubbleSize val="0"/>
        </c:dLbls>
        <c:gapWidth val="150"/>
        <c:axId val="179155128"/>
        <c:axId val="179155520"/>
      </c:barChart>
      <c:catAx>
        <c:axId val="179155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none" spc="0" normalizeH="0" baseline="0">
                <a:solidFill>
                  <a:schemeClr val="tx1"/>
                </a:solidFill>
                <a:latin typeface="+mn-lt"/>
                <a:ea typeface="+mn-ea"/>
                <a:cs typeface="+mn-cs"/>
              </a:defRPr>
            </a:pPr>
            <a:endParaRPr lang="en-US"/>
          </a:p>
        </c:txPr>
        <c:crossAx val="179155520"/>
        <c:crosses val="autoZero"/>
        <c:auto val="1"/>
        <c:lblAlgn val="ctr"/>
        <c:lblOffset val="100"/>
        <c:noMultiLvlLbl val="0"/>
      </c:catAx>
      <c:valAx>
        <c:axId val="179155520"/>
        <c:scaling>
          <c:orientation val="minMax"/>
          <c:max val="2200"/>
          <c:min val="25"/>
        </c:scaling>
        <c:delete val="0"/>
        <c:axPos val="l"/>
        <c:majorGridlines>
          <c:spPr>
            <a:ln w="9525" cap="flat" cmpd="sng" algn="ctr">
              <a:solidFill>
                <a:schemeClr val="bg1">
                  <a:lumMod val="75000"/>
                  <a:alpha val="80000"/>
                </a:schemeClr>
              </a:solidFill>
              <a:round/>
            </a:ln>
            <a:effectLst/>
          </c:spPr>
        </c:majorGridlines>
        <c:minorGridlines>
          <c:spPr>
            <a:ln w="9525" cap="flat" cmpd="sng" algn="ctr">
              <a:solidFill>
                <a:schemeClr val="tx1">
                  <a:lumMod val="5000"/>
                  <a:lumOff val="95000"/>
                </a:schemeClr>
              </a:solidFill>
              <a:round/>
            </a:ln>
            <a:effectLst/>
          </c:spPr>
        </c:min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79155128"/>
        <c:crosses val="autoZero"/>
        <c:crossBetween val="between"/>
      </c:valAx>
      <c:spPr>
        <a:noFill/>
        <a:ln>
          <a:noFill/>
        </a:ln>
        <a:effectLst/>
      </c:spPr>
    </c:plotArea>
    <c:legend>
      <c:legendPos val="b"/>
      <c:layout>
        <c:manualLayout>
          <c:xMode val="edge"/>
          <c:yMode val="edge"/>
          <c:x val="0.24434507670816794"/>
          <c:y val="0.80627970322607312"/>
          <c:w val="0.70697059131862106"/>
          <c:h val="0.1858062270109666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4264771693281"/>
          <c:y val="7.5574281383656447E-2"/>
          <c:w val="0.86284946551311836"/>
          <c:h val="0.87699981741112121"/>
        </c:manualLayout>
      </c:layout>
      <c:lineChart>
        <c:grouping val="standard"/>
        <c:varyColors val="0"/>
        <c:ser>
          <c:idx val="0"/>
          <c:order val="0"/>
          <c:tx>
            <c:strRef>
              <c:f>Sheet1!$H$16</c:f>
              <c:strCache>
                <c:ptCount val="1"/>
                <c:pt idx="0">
                  <c:v>MIL O/H</c:v>
                </c:pt>
              </c:strCache>
            </c:strRef>
          </c:tx>
          <c:spPr>
            <a:ln w="28575" cap="rnd">
              <a:solidFill>
                <a:srgbClr val="C00000"/>
              </a:solidFill>
              <a:round/>
            </a:ln>
            <a:effectLst/>
          </c:spPr>
          <c:marker>
            <c:symbol val="circle"/>
            <c:size val="5"/>
            <c:spPr>
              <a:solidFill>
                <a:srgbClr val="C00000"/>
              </a:solidFill>
              <a:ln w="9525">
                <a:solidFill>
                  <a:schemeClr val="accent1"/>
                </a:solidFill>
              </a:ln>
              <a:effectLst/>
            </c:spPr>
          </c:marker>
          <c:dLbls>
            <c:dLbl>
              <c:idx val="1"/>
              <c:layout>
                <c:manualLayout>
                  <c:x val="-4.488776916596629E-2"/>
                  <c:y val="3.59080937738595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A1-43DE-BFC8-36DA3B879003}"/>
                </c:ext>
              </c:extLst>
            </c:dLbl>
            <c:dLbl>
              <c:idx val="2"/>
              <c:layout>
                <c:manualLayout>
                  <c:x val="-5.4969244554167587E-2"/>
                  <c:y val="3.36805445323049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A1-43DE-BFC8-36DA3B879003}"/>
                </c:ext>
              </c:extLst>
            </c:dLbl>
            <c:dLbl>
              <c:idx val="4"/>
              <c:layout>
                <c:manualLayout>
                  <c:x val="-4.2367400318915963E-2"/>
                  <c:y val="-3.31459327143318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A1-43DE-BFC8-36DA3B87900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Sheet1!$I$15:$M$15</c:f>
              <c:strCache>
                <c:ptCount val="5"/>
                <c:pt idx="0">
                  <c:v>FY11</c:v>
                </c:pt>
                <c:pt idx="1">
                  <c:v>FY12</c:v>
                </c:pt>
                <c:pt idx="2">
                  <c:v>FY13</c:v>
                </c:pt>
                <c:pt idx="3">
                  <c:v>FY14</c:v>
                </c:pt>
                <c:pt idx="4">
                  <c:v>FY15</c:v>
                </c:pt>
              </c:strCache>
            </c:strRef>
          </c:cat>
          <c:val>
            <c:numRef>
              <c:f>Sheet1!$I$16:$M$16</c:f>
              <c:numCache>
                <c:formatCode>General</c:formatCode>
                <c:ptCount val="5"/>
                <c:pt idx="0">
                  <c:v>8831</c:v>
                </c:pt>
                <c:pt idx="1">
                  <c:v>9342</c:v>
                </c:pt>
                <c:pt idx="2">
                  <c:v>9305</c:v>
                </c:pt>
                <c:pt idx="3">
                  <c:v>8797</c:v>
                </c:pt>
                <c:pt idx="4">
                  <c:v>7624</c:v>
                </c:pt>
              </c:numCache>
            </c:numRef>
          </c:val>
          <c:smooth val="0"/>
          <c:extLst>
            <c:ext xmlns:c16="http://schemas.microsoft.com/office/drawing/2014/chart" uri="{C3380CC4-5D6E-409C-BE32-E72D297353CC}">
              <c16:uniqueId val="{00000003-05A1-43DE-BFC8-36DA3B879003}"/>
            </c:ext>
          </c:extLst>
        </c:ser>
        <c:ser>
          <c:idx val="1"/>
          <c:order val="1"/>
          <c:tx>
            <c:strRef>
              <c:f>Sheet1!$H$17</c:f>
              <c:strCache>
                <c:ptCount val="1"/>
                <c:pt idx="0">
                  <c:v>CIV O/H</c:v>
                </c:pt>
              </c:strCache>
            </c:strRef>
          </c:tx>
          <c:spPr>
            <a:ln w="28575" cap="rnd">
              <a:solidFill>
                <a:srgbClr val="00B050"/>
              </a:solidFill>
              <a:round/>
            </a:ln>
            <a:effectLst/>
          </c:spPr>
          <c:marker>
            <c:symbol val="circle"/>
            <c:size val="5"/>
            <c:spPr>
              <a:solidFill>
                <a:srgbClr val="00CC00"/>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Sheet1!$I$15:$M$15</c:f>
              <c:strCache>
                <c:ptCount val="5"/>
                <c:pt idx="0">
                  <c:v>FY11</c:v>
                </c:pt>
                <c:pt idx="1">
                  <c:v>FY12</c:v>
                </c:pt>
                <c:pt idx="2">
                  <c:v>FY13</c:v>
                </c:pt>
                <c:pt idx="3">
                  <c:v>FY14</c:v>
                </c:pt>
                <c:pt idx="4">
                  <c:v>FY15</c:v>
                </c:pt>
              </c:strCache>
            </c:strRef>
          </c:cat>
          <c:val>
            <c:numRef>
              <c:f>Sheet1!$I$17:$M$17</c:f>
              <c:numCache>
                <c:formatCode>General</c:formatCode>
                <c:ptCount val="5"/>
                <c:pt idx="0">
                  <c:v>3115</c:v>
                </c:pt>
                <c:pt idx="1">
                  <c:v>2832</c:v>
                </c:pt>
                <c:pt idx="2">
                  <c:v>2774</c:v>
                </c:pt>
                <c:pt idx="3">
                  <c:v>2993</c:v>
                </c:pt>
                <c:pt idx="4">
                  <c:v>2527</c:v>
                </c:pt>
              </c:numCache>
            </c:numRef>
          </c:val>
          <c:smooth val="0"/>
          <c:extLst>
            <c:ext xmlns:c16="http://schemas.microsoft.com/office/drawing/2014/chart" uri="{C3380CC4-5D6E-409C-BE32-E72D297353CC}">
              <c16:uniqueId val="{00000004-05A1-43DE-BFC8-36DA3B879003}"/>
            </c:ext>
          </c:extLst>
        </c:ser>
        <c:dLbls>
          <c:dLblPos val="t"/>
          <c:showLegendKey val="0"/>
          <c:showVal val="1"/>
          <c:showCatName val="0"/>
          <c:showSerName val="0"/>
          <c:showPercent val="0"/>
          <c:showBubbleSize val="0"/>
        </c:dLbls>
        <c:marker val="1"/>
        <c:smooth val="0"/>
        <c:axId val="7093504"/>
        <c:axId val="110784096"/>
      </c:lineChart>
      <c:catAx>
        <c:axId val="709350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10784096"/>
        <c:crosses val="autoZero"/>
        <c:auto val="1"/>
        <c:lblAlgn val="ctr"/>
        <c:lblOffset val="100"/>
        <c:noMultiLvlLbl val="0"/>
      </c:catAx>
      <c:valAx>
        <c:axId val="110784096"/>
        <c:scaling>
          <c:orientation val="minMax"/>
          <c:max val="9500"/>
          <c:min val="2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7093504"/>
        <c:crosses val="autoZero"/>
        <c:crossBetween val="between"/>
      </c:valAx>
      <c:spPr>
        <a:noFill/>
        <a:ln>
          <a:solidFill>
            <a:schemeClr val="tx1"/>
          </a:solidFill>
        </a:ln>
        <a:effectLst/>
      </c:spPr>
    </c:plotArea>
    <c:legend>
      <c:legendPos val="b"/>
      <c:layout>
        <c:manualLayout>
          <c:xMode val="edge"/>
          <c:yMode val="edge"/>
          <c:x val="0.27149770438057963"/>
          <c:y val="0.95322234291524455"/>
          <c:w val="0.41667849123179557"/>
          <c:h val="4.677767097740214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Comanche County Average</a:t>
            </a:r>
            <a:r>
              <a:rPr lang="en-US" baseline="0" dirty="0" smtClean="0"/>
              <a:t> Annual </a:t>
            </a:r>
            <a:r>
              <a:rPr lang="en-US" dirty="0" smtClean="0"/>
              <a:t>Wages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340691634597328E-2"/>
          <c:y val="0.11372463770473668"/>
          <c:w val="0.89306988042974766"/>
          <c:h val="0.74379180955665603"/>
        </c:manualLayout>
      </c:layout>
      <c:barChart>
        <c:barDir val="col"/>
        <c:grouping val="clustered"/>
        <c:varyColors val="0"/>
        <c:ser>
          <c:idx val="0"/>
          <c:order val="0"/>
          <c:tx>
            <c:strRef>
              <c:f>Sheet1!$B$1</c:f>
              <c:strCache>
                <c:ptCount val="1"/>
                <c:pt idx="0">
                  <c:v>Wages</c:v>
                </c:pt>
              </c:strCache>
            </c:strRef>
          </c:tx>
          <c:spPr>
            <a:solidFill>
              <a:srgbClr val="00B05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1-1A24-447E-BF31-0FCB0CF7F7B9}"/>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5-E95E-4BEC-8278-A27878E806F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6-E95E-4BEC-8278-A27878E806F7}"/>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0-1A24-447E-BF31-0FCB0CF7F7B9}"/>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41E1-47A1-883C-06F6F765EA60}"/>
              </c:ext>
            </c:extLst>
          </c:dPt>
          <c:dPt>
            <c:idx val="7"/>
            <c:invertIfNegative val="0"/>
            <c:bubble3D val="0"/>
            <c:spPr>
              <a:solidFill>
                <a:srgbClr val="7030A0"/>
              </a:solidFill>
              <a:ln>
                <a:noFill/>
              </a:ln>
              <a:effectLst/>
            </c:spPr>
            <c:extLst>
              <c:ext xmlns:c16="http://schemas.microsoft.com/office/drawing/2014/chart" uri="{C3380CC4-5D6E-409C-BE32-E72D297353CC}">
                <c16:uniqueId val="{0000000B-41E1-47A1-883C-06F6F765EA60}"/>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County Average 2015</c:v>
                </c:pt>
                <c:pt idx="1">
                  <c:v>Living Wage (#1)</c:v>
                </c:pt>
                <c:pt idx="2">
                  <c:v>Living Wage (#2)</c:v>
                </c:pt>
                <c:pt idx="3">
                  <c:v>Living Wage (#3)</c:v>
                </c:pt>
                <c:pt idx="4">
                  <c:v>LEDC Target</c:v>
                </c:pt>
                <c:pt idx="5">
                  <c:v>LEDC 2014</c:v>
                </c:pt>
                <c:pt idx="6">
                  <c:v>LEDC 2015</c:v>
                </c:pt>
                <c:pt idx="7">
                  <c:v>Quality Jobs Minimum</c:v>
                </c:pt>
              </c:strCache>
            </c:strRef>
          </c:cat>
          <c:val>
            <c:numRef>
              <c:f>Sheet1!$B$2:$B$9</c:f>
              <c:numCache>
                <c:formatCode>General</c:formatCode>
                <c:ptCount val="8"/>
                <c:pt idx="0">
                  <c:v>34025</c:v>
                </c:pt>
                <c:pt idx="1">
                  <c:v>20738</c:v>
                </c:pt>
                <c:pt idx="2">
                  <c:v>47278</c:v>
                </c:pt>
                <c:pt idx="3">
                  <c:v>56867</c:v>
                </c:pt>
                <c:pt idx="4">
                  <c:v>40000</c:v>
                </c:pt>
                <c:pt idx="5">
                  <c:v>43726</c:v>
                </c:pt>
                <c:pt idx="6">
                  <c:v>34536</c:v>
                </c:pt>
                <c:pt idx="7">
                  <c:v>41861</c:v>
                </c:pt>
              </c:numCache>
            </c:numRef>
          </c:val>
          <c:extLst>
            <c:ext xmlns:c16="http://schemas.microsoft.com/office/drawing/2014/chart" uri="{C3380CC4-5D6E-409C-BE32-E72D297353CC}">
              <c16:uniqueId val="{00000000-61D4-46D2-A95D-7DF3DAF570E9}"/>
            </c:ext>
          </c:extLst>
        </c:ser>
        <c:dLbls>
          <c:dLblPos val="outEnd"/>
          <c:showLegendKey val="0"/>
          <c:showVal val="1"/>
          <c:showCatName val="0"/>
          <c:showSerName val="0"/>
          <c:showPercent val="0"/>
          <c:showBubbleSize val="0"/>
        </c:dLbls>
        <c:gapWidth val="219"/>
        <c:overlap val="-27"/>
        <c:axId val="317437704"/>
        <c:axId val="317438032"/>
      </c:barChart>
      <c:catAx>
        <c:axId val="317437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38032"/>
        <c:crosses val="autoZero"/>
        <c:auto val="1"/>
        <c:lblAlgn val="ctr"/>
        <c:lblOffset val="100"/>
        <c:noMultiLvlLbl val="0"/>
      </c:catAx>
      <c:valAx>
        <c:axId val="317438032"/>
        <c:scaling>
          <c:orientation val="minMax"/>
          <c:min val="2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37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smtClean="0"/>
              <a:t>Comanche County and State Average Annual Wage by Industry</a:t>
            </a:r>
            <a:r>
              <a:rPr lang="en-US" sz="2000" b="1" baseline="0" dirty="0" smtClean="0"/>
              <a:t> 2014</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County</c:v>
                </c:pt>
              </c:strCache>
            </c:strRef>
          </c:tx>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3-9138-4AB6-83B3-70BF44FA03C1}"/>
              </c:ext>
            </c:extLst>
          </c:dPt>
          <c:dPt>
            <c:idx val="5"/>
            <c:invertIfNegative val="0"/>
            <c:bubble3D val="0"/>
            <c:spPr>
              <a:solidFill>
                <a:srgbClr val="FF0000"/>
              </a:solidFill>
              <a:ln>
                <a:noFill/>
              </a:ln>
              <a:effectLst/>
            </c:spPr>
            <c:extLst>
              <c:ext xmlns:c16="http://schemas.microsoft.com/office/drawing/2014/chart" uri="{C3380CC4-5D6E-409C-BE32-E72D297353CC}">
                <c16:uniqueId val="{00000004-9138-4AB6-83B3-70BF44FA03C1}"/>
              </c:ext>
            </c:extLst>
          </c:dPt>
          <c:dPt>
            <c:idx val="6"/>
            <c:invertIfNegative val="0"/>
            <c:bubble3D val="0"/>
            <c:spPr>
              <a:solidFill>
                <a:srgbClr val="FF0000"/>
              </a:solidFill>
              <a:ln>
                <a:noFill/>
              </a:ln>
              <a:effectLst/>
            </c:spPr>
            <c:extLst>
              <c:ext xmlns:c16="http://schemas.microsoft.com/office/drawing/2014/chart" uri="{C3380CC4-5D6E-409C-BE32-E72D297353CC}">
                <c16:uniqueId val="{00000005-9138-4AB6-83B3-70BF44FA03C1}"/>
              </c:ext>
            </c:extLst>
          </c:dPt>
          <c:dPt>
            <c:idx val="7"/>
            <c:invertIfNegative val="0"/>
            <c:bubble3D val="0"/>
            <c:spPr>
              <a:solidFill>
                <a:srgbClr val="FF0000"/>
              </a:solidFill>
              <a:ln>
                <a:noFill/>
              </a:ln>
              <a:effectLst/>
            </c:spPr>
            <c:extLst>
              <c:ext xmlns:c16="http://schemas.microsoft.com/office/drawing/2014/chart" uri="{C3380CC4-5D6E-409C-BE32-E72D297353CC}">
                <c16:uniqueId val="{00000006-9138-4AB6-83B3-70BF44FA03C1}"/>
              </c:ext>
            </c:extLst>
          </c:dPt>
          <c:dPt>
            <c:idx val="8"/>
            <c:invertIfNegative val="0"/>
            <c:bubble3D val="0"/>
            <c:spPr>
              <a:solidFill>
                <a:srgbClr val="FF0000"/>
              </a:solidFill>
              <a:ln>
                <a:noFill/>
              </a:ln>
              <a:effectLst/>
            </c:spPr>
            <c:extLst>
              <c:ext xmlns:c16="http://schemas.microsoft.com/office/drawing/2014/chart" uri="{C3380CC4-5D6E-409C-BE32-E72D297353CC}">
                <c16:uniqueId val="{00000007-9138-4AB6-83B3-70BF44FA03C1}"/>
              </c:ext>
            </c:extLst>
          </c:dPt>
          <c:dPt>
            <c:idx val="9"/>
            <c:invertIfNegative val="0"/>
            <c:bubble3D val="0"/>
            <c:spPr>
              <a:solidFill>
                <a:srgbClr val="FF0000"/>
              </a:solidFill>
              <a:ln>
                <a:noFill/>
              </a:ln>
              <a:effectLst/>
            </c:spPr>
            <c:extLst>
              <c:ext xmlns:c16="http://schemas.microsoft.com/office/drawing/2014/chart" uri="{C3380CC4-5D6E-409C-BE32-E72D297353CC}">
                <c16:uniqueId val="{00000008-9138-4AB6-83B3-70BF44FA03C1}"/>
              </c:ext>
            </c:extLst>
          </c:dPt>
          <c:dPt>
            <c:idx val="10"/>
            <c:invertIfNegative val="0"/>
            <c:bubble3D val="0"/>
            <c:spPr>
              <a:solidFill>
                <a:srgbClr val="FF0000"/>
              </a:solidFill>
              <a:ln>
                <a:noFill/>
              </a:ln>
              <a:effectLst/>
            </c:spPr>
            <c:extLst>
              <c:ext xmlns:c16="http://schemas.microsoft.com/office/drawing/2014/chart" uri="{C3380CC4-5D6E-409C-BE32-E72D297353CC}">
                <c16:uniqueId val="{00000009-9138-4AB6-83B3-70BF44FA03C1}"/>
              </c:ext>
            </c:extLst>
          </c:dPt>
          <c:dPt>
            <c:idx val="11"/>
            <c:invertIfNegative val="0"/>
            <c:bubble3D val="0"/>
            <c:spPr>
              <a:solidFill>
                <a:srgbClr val="FF0000"/>
              </a:solidFill>
              <a:ln>
                <a:noFill/>
              </a:ln>
              <a:effectLst/>
            </c:spPr>
            <c:extLst>
              <c:ext xmlns:c16="http://schemas.microsoft.com/office/drawing/2014/chart" uri="{C3380CC4-5D6E-409C-BE32-E72D297353CC}">
                <c16:uniqueId val="{0000000A-9138-4AB6-83B3-70BF44FA03C1}"/>
              </c:ext>
            </c:extLst>
          </c:dPt>
          <c:dPt>
            <c:idx val="12"/>
            <c:invertIfNegative val="0"/>
            <c:bubble3D val="0"/>
            <c:spPr>
              <a:solidFill>
                <a:srgbClr val="FF0000"/>
              </a:solidFill>
              <a:ln>
                <a:noFill/>
              </a:ln>
              <a:effectLst/>
            </c:spPr>
            <c:extLst>
              <c:ext xmlns:c16="http://schemas.microsoft.com/office/drawing/2014/chart" uri="{C3380CC4-5D6E-409C-BE32-E72D297353CC}">
                <c16:uniqueId val="{0000000B-9138-4AB6-83B3-70BF44FA03C1}"/>
              </c:ext>
            </c:extLst>
          </c:dPt>
          <c:cat>
            <c:strRef>
              <c:f>Sheet1!$A$2:$A$14</c:f>
              <c:strCache>
                <c:ptCount val="13"/>
                <c:pt idx="0">
                  <c:v>Total, all industries</c:v>
                </c:pt>
                <c:pt idx="1">
                  <c:v>Goods-Producing</c:v>
                </c:pt>
                <c:pt idx="2">
                  <c:v>Natural Resources and Mining</c:v>
                </c:pt>
                <c:pt idx="3">
                  <c:v>Construction</c:v>
                </c:pt>
                <c:pt idx="4">
                  <c:v>Manufacturing</c:v>
                </c:pt>
                <c:pt idx="5">
                  <c:v>Service-Providing</c:v>
                </c:pt>
                <c:pt idx="6">
                  <c:v>Trade, Transportation, and Utilities</c:v>
                </c:pt>
                <c:pt idx="7">
                  <c:v>Information</c:v>
                </c:pt>
                <c:pt idx="8">
                  <c:v>Financial Activities</c:v>
                </c:pt>
                <c:pt idx="9">
                  <c:v>Professional and Business Services</c:v>
                </c:pt>
                <c:pt idx="10">
                  <c:v>Education and Health Services</c:v>
                </c:pt>
                <c:pt idx="11">
                  <c:v>Leisure and Hospitality</c:v>
                </c:pt>
                <c:pt idx="12">
                  <c:v>Other Services</c:v>
                </c:pt>
              </c:strCache>
            </c:strRef>
          </c:cat>
          <c:val>
            <c:numRef>
              <c:f>Sheet1!$B$2:$B$14</c:f>
              <c:numCache>
                <c:formatCode>General</c:formatCode>
                <c:ptCount val="13"/>
                <c:pt idx="0">
                  <c:v>33271</c:v>
                </c:pt>
                <c:pt idx="1">
                  <c:v>55814</c:v>
                </c:pt>
                <c:pt idx="2">
                  <c:v>49296</c:v>
                </c:pt>
                <c:pt idx="3">
                  <c:v>39435</c:v>
                </c:pt>
                <c:pt idx="4">
                  <c:v>63106</c:v>
                </c:pt>
                <c:pt idx="5">
                  <c:v>28230</c:v>
                </c:pt>
                <c:pt idx="6">
                  <c:v>27423</c:v>
                </c:pt>
                <c:pt idx="7">
                  <c:v>35642</c:v>
                </c:pt>
                <c:pt idx="8">
                  <c:v>35850</c:v>
                </c:pt>
                <c:pt idx="9">
                  <c:v>37467</c:v>
                </c:pt>
                <c:pt idx="10">
                  <c:v>33523</c:v>
                </c:pt>
                <c:pt idx="11">
                  <c:v>14658</c:v>
                </c:pt>
                <c:pt idx="12">
                  <c:v>24349</c:v>
                </c:pt>
              </c:numCache>
            </c:numRef>
          </c:val>
          <c:extLst>
            <c:ext xmlns:c16="http://schemas.microsoft.com/office/drawing/2014/chart" uri="{C3380CC4-5D6E-409C-BE32-E72D297353CC}">
              <c16:uniqueId val="{00000000-9138-4AB6-83B3-70BF44FA03C1}"/>
            </c:ext>
          </c:extLst>
        </c:ser>
        <c:ser>
          <c:idx val="1"/>
          <c:order val="1"/>
          <c:tx>
            <c:strRef>
              <c:f>Sheet1!$C$1</c:f>
              <c:strCache>
                <c:ptCount val="1"/>
                <c:pt idx="0">
                  <c:v>State</c:v>
                </c:pt>
              </c:strCache>
            </c:strRef>
          </c:tx>
          <c:spPr>
            <a:pattFill prst="pct25">
              <a:fgClr>
                <a:srgbClr val="0070C0"/>
              </a:fgClr>
              <a:bgClr>
                <a:schemeClr val="bg1"/>
              </a:bgClr>
            </a:pattFill>
            <a:ln>
              <a:noFill/>
            </a:ln>
            <a:effectLst/>
          </c:spPr>
          <c:invertIfNegative val="0"/>
          <c:dPt>
            <c:idx val="0"/>
            <c:invertIfNegative val="0"/>
            <c:bubble3D val="0"/>
            <c:spPr>
              <a:pattFill prst="pct25">
                <a:fgClr>
                  <a:srgbClr val="92D050"/>
                </a:fgClr>
                <a:bgClr>
                  <a:schemeClr val="bg1"/>
                </a:bgClr>
              </a:pattFill>
              <a:ln>
                <a:solidFill>
                  <a:schemeClr val="tx1"/>
                </a:solidFill>
              </a:ln>
              <a:effectLst/>
            </c:spPr>
            <c:extLst>
              <c:ext xmlns:c16="http://schemas.microsoft.com/office/drawing/2014/chart" uri="{C3380CC4-5D6E-409C-BE32-E72D297353CC}">
                <c16:uniqueId val="{0000000D-9138-4AB6-83B3-70BF44FA03C1}"/>
              </c:ext>
            </c:extLst>
          </c:dPt>
          <c:dPt>
            <c:idx val="2"/>
            <c:invertIfNegative val="0"/>
            <c:bubble3D val="0"/>
            <c:spPr>
              <a:pattFill prst="pct25">
                <a:fgClr>
                  <a:srgbClr val="0070C0"/>
                </a:fgClr>
                <a:bgClr>
                  <a:schemeClr val="bg1"/>
                </a:bgClr>
              </a:pattFill>
              <a:ln>
                <a:solidFill>
                  <a:schemeClr val="tx1"/>
                </a:solidFill>
              </a:ln>
              <a:effectLst/>
            </c:spPr>
            <c:extLst>
              <c:ext xmlns:c16="http://schemas.microsoft.com/office/drawing/2014/chart" uri="{C3380CC4-5D6E-409C-BE32-E72D297353CC}">
                <c16:uniqueId val="{0000000F-9138-4AB6-83B3-70BF44FA03C1}"/>
              </c:ext>
            </c:extLst>
          </c:dPt>
          <c:dPt>
            <c:idx val="3"/>
            <c:invertIfNegative val="0"/>
            <c:bubble3D val="0"/>
            <c:spPr>
              <a:pattFill prst="pct25">
                <a:fgClr>
                  <a:srgbClr val="0070C0"/>
                </a:fgClr>
                <a:bgClr>
                  <a:schemeClr val="bg1"/>
                </a:bgClr>
              </a:pattFill>
              <a:ln>
                <a:solidFill>
                  <a:schemeClr val="tx1"/>
                </a:solidFill>
              </a:ln>
              <a:effectLst/>
            </c:spPr>
            <c:extLst>
              <c:ext xmlns:c16="http://schemas.microsoft.com/office/drawing/2014/chart" uri="{C3380CC4-5D6E-409C-BE32-E72D297353CC}">
                <c16:uniqueId val="{00000010-9138-4AB6-83B3-70BF44FA03C1}"/>
              </c:ext>
            </c:extLst>
          </c:dPt>
          <c:dPt>
            <c:idx val="4"/>
            <c:invertIfNegative val="0"/>
            <c:bubble3D val="0"/>
            <c:spPr>
              <a:pattFill prst="pct25">
                <a:fgClr>
                  <a:srgbClr val="0070C0"/>
                </a:fgClr>
                <a:bgClr>
                  <a:schemeClr val="bg1"/>
                </a:bgClr>
              </a:pattFill>
              <a:ln>
                <a:solidFill>
                  <a:schemeClr val="tx1"/>
                </a:solidFill>
              </a:ln>
              <a:effectLst/>
            </c:spPr>
            <c:extLst>
              <c:ext xmlns:c16="http://schemas.microsoft.com/office/drawing/2014/chart" uri="{C3380CC4-5D6E-409C-BE32-E72D297353CC}">
                <c16:uniqueId val="{00000011-9138-4AB6-83B3-70BF44FA03C1}"/>
              </c:ext>
            </c:extLst>
          </c:dPt>
          <c:dPt>
            <c:idx val="5"/>
            <c:invertIfNegative val="0"/>
            <c:bubble3D val="0"/>
            <c:spPr>
              <a:pattFill prst="pct25">
                <a:fgClr>
                  <a:srgbClr val="FF0000"/>
                </a:fgClr>
                <a:bgClr>
                  <a:schemeClr val="bg1"/>
                </a:bgClr>
              </a:pattFill>
              <a:ln>
                <a:solidFill>
                  <a:schemeClr val="tx1"/>
                </a:solidFill>
              </a:ln>
              <a:effectLst/>
            </c:spPr>
            <c:extLst>
              <c:ext xmlns:c16="http://schemas.microsoft.com/office/drawing/2014/chart" uri="{C3380CC4-5D6E-409C-BE32-E72D297353CC}">
                <c16:uniqueId val="{00000012-9138-4AB6-83B3-70BF44FA03C1}"/>
              </c:ext>
            </c:extLst>
          </c:dPt>
          <c:dPt>
            <c:idx val="6"/>
            <c:invertIfNegative val="0"/>
            <c:bubble3D val="0"/>
            <c:spPr>
              <a:pattFill prst="pct25">
                <a:fgClr>
                  <a:srgbClr val="FF0000"/>
                </a:fgClr>
                <a:bgClr>
                  <a:schemeClr val="bg1"/>
                </a:bgClr>
              </a:pattFill>
              <a:ln>
                <a:solidFill>
                  <a:schemeClr val="tx1"/>
                </a:solidFill>
              </a:ln>
              <a:effectLst/>
            </c:spPr>
            <c:extLst>
              <c:ext xmlns:c16="http://schemas.microsoft.com/office/drawing/2014/chart" uri="{C3380CC4-5D6E-409C-BE32-E72D297353CC}">
                <c16:uniqueId val="{00000013-9138-4AB6-83B3-70BF44FA03C1}"/>
              </c:ext>
            </c:extLst>
          </c:dPt>
          <c:dPt>
            <c:idx val="7"/>
            <c:invertIfNegative val="0"/>
            <c:bubble3D val="0"/>
            <c:spPr>
              <a:pattFill prst="pct25">
                <a:fgClr>
                  <a:srgbClr val="FF0000"/>
                </a:fgClr>
                <a:bgClr>
                  <a:schemeClr val="bg1"/>
                </a:bgClr>
              </a:pattFill>
              <a:ln>
                <a:solidFill>
                  <a:schemeClr val="tx1"/>
                </a:solidFill>
              </a:ln>
              <a:effectLst/>
            </c:spPr>
            <c:extLst>
              <c:ext xmlns:c16="http://schemas.microsoft.com/office/drawing/2014/chart" uri="{C3380CC4-5D6E-409C-BE32-E72D297353CC}">
                <c16:uniqueId val="{00000014-9138-4AB6-83B3-70BF44FA03C1}"/>
              </c:ext>
            </c:extLst>
          </c:dPt>
          <c:dPt>
            <c:idx val="8"/>
            <c:invertIfNegative val="0"/>
            <c:bubble3D val="0"/>
            <c:spPr>
              <a:pattFill prst="pct25">
                <a:fgClr>
                  <a:srgbClr val="FF0000"/>
                </a:fgClr>
                <a:bgClr>
                  <a:schemeClr val="bg1"/>
                </a:bgClr>
              </a:pattFill>
              <a:ln>
                <a:solidFill>
                  <a:schemeClr val="tx1"/>
                </a:solidFill>
              </a:ln>
              <a:effectLst/>
            </c:spPr>
            <c:extLst>
              <c:ext xmlns:c16="http://schemas.microsoft.com/office/drawing/2014/chart" uri="{C3380CC4-5D6E-409C-BE32-E72D297353CC}">
                <c16:uniqueId val="{00000015-9138-4AB6-83B3-70BF44FA03C1}"/>
              </c:ext>
            </c:extLst>
          </c:dPt>
          <c:dPt>
            <c:idx val="9"/>
            <c:invertIfNegative val="0"/>
            <c:bubble3D val="0"/>
            <c:spPr>
              <a:pattFill prst="pct25">
                <a:fgClr>
                  <a:srgbClr val="FF0000"/>
                </a:fgClr>
                <a:bgClr>
                  <a:schemeClr val="bg1"/>
                </a:bgClr>
              </a:pattFill>
              <a:ln>
                <a:solidFill>
                  <a:schemeClr val="tx1"/>
                </a:solidFill>
              </a:ln>
              <a:effectLst/>
            </c:spPr>
            <c:extLst>
              <c:ext xmlns:c16="http://schemas.microsoft.com/office/drawing/2014/chart" uri="{C3380CC4-5D6E-409C-BE32-E72D297353CC}">
                <c16:uniqueId val="{00000016-9138-4AB6-83B3-70BF44FA03C1}"/>
              </c:ext>
            </c:extLst>
          </c:dPt>
          <c:dPt>
            <c:idx val="10"/>
            <c:invertIfNegative val="0"/>
            <c:bubble3D val="0"/>
            <c:spPr>
              <a:pattFill prst="pct25">
                <a:fgClr>
                  <a:srgbClr val="FF0000"/>
                </a:fgClr>
                <a:bgClr>
                  <a:schemeClr val="bg1"/>
                </a:bgClr>
              </a:pattFill>
              <a:ln>
                <a:solidFill>
                  <a:schemeClr val="tx1"/>
                </a:solidFill>
              </a:ln>
              <a:effectLst/>
            </c:spPr>
            <c:extLst>
              <c:ext xmlns:c16="http://schemas.microsoft.com/office/drawing/2014/chart" uri="{C3380CC4-5D6E-409C-BE32-E72D297353CC}">
                <c16:uniqueId val="{00000017-9138-4AB6-83B3-70BF44FA03C1}"/>
              </c:ext>
            </c:extLst>
          </c:dPt>
          <c:dPt>
            <c:idx val="11"/>
            <c:invertIfNegative val="0"/>
            <c:bubble3D val="0"/>
            <c:spPr>
              <a:pattFill prst="pct25">
                <a:fgClr>
                  <a:srgbClr val="FF0000"/>
                </a:fgClr>
                <a:bgClr>
                  <a:schemeClr val="bg1"/>
                </a:bgClr>
              </a:pattFill>
              <a:ln>
                <a:solidFill>
                  <a:schemeClr val="tx1"/>
                </a:solidFill>
              </a:ln>
              <a:effectLst/>
            </c:spPr>
            <c:extLst>
              <c:ext xmlns:c16="http://schemas.microsoft.com/office/drawing/2014/chart" uri="{C3380CC4-5D6E-409C-BE32-E72D297353CC}">
                <c16:uniqueId val="{00000018-9138-4AB6-83B3-70BF44FA03C1}"/>
              </c:ext>
            </c:extLst>
          </c:dPt>
          <c:dPt>
            <c:idx val="12"/>
            <c:invertIfNegative val="0"/>
            <c:bubble3D val="0"/>
            <c:spPr>
              <a:pattFill prst="pct25">
                <a:fgClr>
                  <a:srgbClr val="FF0000"/>
                </a:fgClr>
                <a:bgClr>
                  <a:schemeClr val="bg1"/>
                </a:bgClr>
              </a:pattFill>
              <a:ln>
                <a:solidFill>
                  <a:schemeClr val="tx1"/>
                </a:solidFill>
              </a:ln>
              <a:effectLst/>
            </c:spPr>
            <c:extLst>
              <c:ext xmlns:c16="http://schemas.microsoft.com/office/drawing/2014/chart" uri="{C3380CC4-5D6E-409C-BE32-E72D297353CC}">
                <c16:uniqueId val="{00000019-9138-4AB6-83B3-70BF44FA03C1}"/>
              </c:ext>
            </c:extLst>
          </c:dPt>
          <c:cat>
            <c:strRef>
              <c:f>Sheet1!$A$2:$A$14</c:f>
              <c:strCache>
                <c:ptCount val="13"/>
                <c:pt idx="0">
                  <c:v>Total, all industries</c:v>
                </c:pt>
                <c:pt idx="1">
                  <c:v>Goods-Producing</c:v>
                </c:pt>
                <c:pt idx="2">
                  <c:v>Natural Resources and Mining</c:v>
                </c:pt>
                <c:pt idx="3">
                  <c:v>Construction</c:v>
                </c:pt>
                <c:pt idx="4">
                  <c:v>Manufacturing</c:v>
                </c:pt>
                <c:pt idx="5">
                  <c:v>Service-Providing</c:v>
                </c:pt>
                <c:pt idx="6">
                  <c:v>Trade, Transportation, and Utilities</c:v>
                </c:pt>
                <c:pt idx="7">
                  <c:v>Information</c:v>
                </c:pt>
                <c:pt idx="8">
                  <c:v>Financial Activities</c:v>
                </c:pt>
                <c:pt idx="9">
                  <c:v>Professional and Business Services</c:v>
                </c:pt>
                <c:pt idx="10">
                  <c:v>Education and Health Services</c:v>
                </c:pt>
                <c:pt idx="11">
                  <c:v>Leisure and Hospitality</c:v>
                </c:pt>
                <c:pt idx="12">
                  <c:v>Other Services</c:v>
                </c:pt>
              </c:strCache>
            </c:strRef>
          </c:cat>
          <c:val>
            <c:numRef>
              <c:f>Sheet1!$C$2:$C$14</c:f>
              <c:numCache>
                <c:formatCode>General</c:formatCode>
                <c:ptCount val="13"/>
                <c:pt idx="0">
                  <c:v>44089</c:v>
                </c:pt>
                <c:pt idx="1">
                  <c:v>60367</c:v>
                </c:pt>
                <c:pt idx="2">
                  <c:v>87439</c:v>
                </c:pt>
                <c:pt idx="3">
                  <c:v>47142</c:v>
                </c:pt>
                <c:pt idx="4">
                  <c:v>53621</c:v>
                </c:pt>
                <c:pt idx="5">
                  <c:v>39318</c:v>
                </c:pt>
                <c:pt idx="6">
                  <c:v>40560</c:v>
                </c:pt>
                <c:pt idx="7">
                  <c:v>54515</c:v>
                </c:pt>
                <c:pt idx="8">
                  <c:v>53228</c:v>
                </c:pt>
                <c:pt idx="9">
                  <c:v>47896</c:v>
                </c:pt>
                <c:pt idx="10">
                  <c:v>41549</c:v>
                </c:pt>
                <c:pt idx="11">
                  <c:v>16570</c:v>
                </c:pt>
                <c:pt idx="12">
                  <c:v>31678</c:v>
                </c:pt>
              </c:numCache>
            </c:numRef>
          </c:val>
          <c:extLst>
            <c:ext xmlns:c16="http://schemas.microsoft.com/office/drawing/2014/chart" uri="{C3380CC4-5D6E-409C-BE32-E72D297353CC}">
              <c16:uniqueId val="{0000000C-9138-4AB6-83B3-70BF44FA03C1}"/>
            </c:ext>
          </c:extLst>
        </c:ser>
        <c:dLbls>
          <c:showLegendKey val="0"/>
          <c:showVal val="0"/>
          <c:showCatName val="0"/>
          <c:showSerName val="0"/>
          <c:showPercent val="0"/>
          <c:showBubbleSize val="0"/>
        </c:dLbls>
        <c:gapWidth val="219"/>
        <c:overlap val="-27"/>
        <c:axId val="59386792"/>
        <c:axId val="190717904"/>
      </c:barChart>
      <c:catAx>
        <c:axId val="5938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0717904"/>
        <c:crosses val="autoZero"/>
        <c:auto val="1"/>
        <c:lblAlgn val="ctr"/>
        <c:lblOffset val="100"/>
        <c:noMultiLvlLbl val="0"/>
      </c:catAx>
      <c:valAx>
        <c:axId val="1907179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386792"/>
        <c:crosses val="autoZero"/>
        <c:crossBetween val="between"/>
      </c:valAx>
      <c:spPr>
        <a:noFill/>
        <a:ln>
          <a:noFill/>
        </a:ln>
        <a:effectLst/>
      </c:spPr>
    </c:plotArea>
    <c:legend>
      <c:legendPos val="r"/>
      <c:layout>
        <c:manualLayout>
          <c:xMode val="edge"/>
          <c:yMode val="edge"/>
          <c:x val="0.5820254517535447"/>
          <c:y val="0.11454266736386232"/>
          <c:w val="0.1692347987751531"/>
          <c:h val="8.110467737493816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0221718860485"/>
          <c:y val="3.2824074074074089E-2"/>
          <c:w val="0.85975712796174442"/>
          <c:h val="0.87192898571420785"/>
        </c:manualLayout>
      </c:layout>
      <c:barChart>
        <c:barDir val="col"/>
        <c:grouping val="stacked"/>
        <c:varyColors val="0"/>
        <c:ser>
          <c:idx val="0"/>
          <c:order val="0"/>
          <c:tx>
            <c:strRef>
              <c:f>mil!$O$1</c:f>
              <c:strCache>
                <c:ptCount val="1"/>
                <c:pt idx="0">
                  <c:v>Military</c:v>
                </c:pt>
              </c:strCache>
            </c:strRef>
          </c:tx>
          <c:spPr>
            <a:solidFill>
              <a:schemeClr val="accent1"/>
            </a:solidFill>
            <a:ln w="9525">
              <a:solidFill>
                <a:schemeClr val="bg1">
                  <a:lumMod val="50000"/>
                </a:schemeClr>
              </a:solidFill>
            </a:ln>
            <a:effectLst/>
          </c:spPr>
          <c:invertIfNegative val="0"/>
          <c:dPt>
            <c:idx val="47"/>
            <c:invertIfNegative val="0"/>
            <c:bubble3D val="0"/>
            <c:spPr>
              <a:pattFill prst="dkUpDiag">
                <a:fgClr>
                  <a:schemeClr val="accent1">
                    <a:lumMod val="75000"/>
                  </a:schemeClr>
                </a:fgClr>
                <a:bgClr>
                  <a:schemeClr val="bg1"/>
                </a:bgClr>
              </a:pattFill>
              <a:ln w="9525">
                <a:solidFill>
                  <a:schemeClr val="bg1">
                    <a:lumMod val="50000"/>
                  </a:schemeClr>
                </a:solidFill>
              </a:ln>
              <a:effectLst/>
            </c:spPr>
            <c:extLst>
              <c:ext xmlns:c16="http://schemas.microsoft.com/office/drawing/2014/chart" uri="{C3380CC4-5D6E-409C-BE32-E72D297353CC}">
                <c16:uniqueId val="{00000001-213E-4041-B08F-8DB657DB2F50}"/>
              </c:ext>
            </c:extLst>
          </c:dPt>
          <c:cat>
            <c:numRef>
              <c:f>mil!$E$2:$E$50</c:f>
              <c:numCache>
                <c:formatCode>m/d/yyyy</c:formatCode>
                <c:ptCount val="49"/>
                <c:pt idx="0">
                  <c:v>25204</c:v>
                </c:pt>
                <c:pt idx="1">
                  <c:v>25569</c:v>
                </c:pt>
                <c:pt idx="2">
                  <c:v>25934</c:v>
                </c:pt>
                <c:pt idx="3">
                  <c:v>26299</c:v>
                </c:pt>
                <c:pt idx="4">
                  <c:v>26665</c:v>
                </c:pt>
                <c:pt idx="5">
                  <c:v>27030</c:v>
                </c:pt>
                <c:pt idx="6">
                  <c:v>27395</c:v>
                </c:pt>
                <c:pt idx="7">
                  <c:v>27760</c:v>
                </c:pt>
                <c:pt idx="8">
                  <c:v>28126</c:v>
                </c:pt>
                <c:pt idx="9">
                  <c:v>28491</c:v>
                </c:pt>
                <c:pt idx="10">
                  <c:v>28856</c:v>
                </c:pt>
                <c:pt idx="11">
                  <c:v>29221</c:v>
                </c:pt>
                <c:pt idx="12">
                  <c:v>29587</c:v>
                </c:pt>
                <c:pt idx="13">
                  <c:v>29952</c:v>
                </c:pt>
                <c:pt idx="14">
                  <c:v>30317</c:v>
                </c:pt>
                <c:pt idx="15">
                  <c:v>30682</c:v>
                </c:pt>
                <c:pt idx="16">
                  <c:v>31048</c:v>
                </c:pt>
                <c:pt idx="17">
                  <c:v>31413</c:v>
                </c:pt>
                <c:pt idx="18">
                  <c:v>31778</c:v>
                </c:pt>
                <c:pt idx="19">
                  <c:v>32143</c:v>
                </c:pt>
                <c:pt idx="20">
                  <c:v>32509</c:v>
                </c:pt>
                <c:pt idx="21">
                  <c:v>32874</c:v>
                </c:pt>
                <c:pt idx="22">
                  <c:v>33239</c:v>
                </c:pt>
                <c:pt idx="23">
                  <c:v>33604</c:v>
                </c:pt>
                <c:pt idx="24">
                  <c:v>33970</c:v>
                </c:pt>
                <c:pt idx="25">
                  <c:v>34335</c:v>
                </c:pt>
                <c:pt idx="26">
                  <c:v>34700</c:v>
                </c:pt>
                <c:pt idx="27">
                  <c:v>35065</c:v>
                </c:pt>
                <c:pt idx="28">
                  <c:v>35431</c:v>
                </c:pt>
                <c:pt idx="29">
                  <c:v>35796</c:v>
                </c:pt>
                <c:pt idx="30">
                  <c:v>36161</c:v>
                </c:pt>
                <c:pt idx="31">
                  <c:v>36526</c:v>
                </c:pt>
                <c:pt idx="32">
                  <c:v>36892</c:v>
                </c:pt>
                <c:pt idx="33">
                  <c:v>37257</c:v>
                </c:pt>
                <c:pt idx="34">
                  <c:v>37622</c:v>
                </c:pt>
                <c:pt idx="35">
                  <c:v>37987</c:v>
                </c:pt>
                <c:pt idx="36">
                  <c:v>38353</c:v>
                </c:pt>
                <c:pt idx="37">
                  <c:v>38718</c:v>
                </c:pt>
                <c:pt idx="38">
                  <c:v>39083</c:v>
                </c:pt>
                <c:pt idx="39">
                  <c:v>39448</c:v>
                </c:pt>
                <c:pt idx="40">
                  <c:v>39814</c:v>
                </c:pt>
                <c:pt idx="41">
                  <c:v>40179</c:v>
                </c:pt>
                <c:pt idx="42">
                  <c:v>40544</c:v>
                </c:pt>
                <c:pt idx="43">
                  <c:v>40909</c:v>
                </c:pt>
                <c:pt idx="44">
                  <c:v>41275</c:v>
                </c:pt>
                <c:pt idx="45">
                  <c:v>41640</c:v>
                </c:pt>
                <c:pt idx="46">
                  <c:v>42005</c:v>
                </c:pt>
                <c:pt idx="47">
                  <c:v>42370</c:v>
                </c:pt>
                <c:pt idx="48">
                  <c:v>42736</c:v>
                </c:pt>
              </c:numCache>
            </c:numRef>
          </c:cat>
          <c:val>
            <c:numRef>
              <c:f>mil!$H$2:$H$50</c:f>
              <c:numCache>
                <c:formatCode>0</c:formatCode>
                <c:ptCount val="49"/>
                <c:pt idx="0">
                  <c:v>27951</c:v>
                </c:pt>
                <c:pt idx="1">
                  <c:v>25544</c:v>
                </c:pt>
                <c:pt idx="2">
                  <c:v>21123</c:v>
                </c:pt>
                <c:pt idx="3">
                  <c:v>16811</c:v>
                </c:pt>
                <c:pt idx="4">
                  <c:v>17467</c:v>
                </c:pt>
                <c:pt idx="5">
                  <c:v>18022</c:v>
                </c:pt>
                <c:pt idx="6">
                  <c:v>17814</c:v>
                </c:pt>
                <c:pt idx="7">
                  <c:v>21479</c:v>
                </c:pt>
                <c:pt idx="8">
                  <c:v>21087</c:v>
                </c:pt>
                <c:pt idx="9">
                  <c:v>19234</c:v>
                </c:pt>
                <c:pt idx="10">
                  <c:v>19123</c:v>
                </c:pt>
                <c:pt idx="11">
                  <c:v>19484</c:v>
                </c:pt>
                <c:pt idx="12">
                  <c:v>19621</c:v>
                </c:pt>
                <c:pt idx="13">
                  <c:v>20896</c:v>
                </c:pt>
                <c:pt idx="14">
                  <c:v>19911.75</c:v>
                </c:pt>
                <c:pt idx="15">
                  <c:v>20089</c:v>
                </c:pt>
                <c:pt idx="16">
                  <c:v>20523</c:v>
                </c:pt>
                <c:pt idx="17">
                  <c:v>19803</c:v>
                </c:pt>
                <c:pt idx="18">
                  <c:v>19804</c:v>
                </c:pt>
                <c:pt idx="19">
                  <c:v>18661</c:v>
                </c:pt>
                <c:pt idx="20">
                  <c:v>17367.25</c:v>
                </c:pt>
                <c:pt idx="21">
                  <c:v>16496.25</c:v>
                </c:pt>
                <c:pt idx="22">
                  <c:v>14398.25</c:v>
                </c:pt>
                <c:pt idx="23">
                  <c:v>17092</c:v>
                </c:pt>
                <c:pt idx="24">
                  <c:v>16000</c:v>
                </c:pt>
                <c:pt idx="25">
                  <c:v>15099</c:v>
                </c:pt>
                <c:pt idx="26">
                  <c:v>15577</c:v>
                </c:pt>
                <c:pt idx="27">
                  <c:v>15281</c:v>
                </c:pt>
                <c:pt idx="28">
                  <c:v>14757</c:v>
                </c:pt>
                <c:pt idx="29">
                  <c:v>14294</c:v>
                </c:pt>
                <c:pt idx="30">
                  <c:v>13946</c:v>
                </c:pt>
                <c:pt idx="31">
                  <c:v>14005</c:v>
                </c:pt>
                <c:pt idx="32">
                  <c:v>14170</c:v>
                </c:pt>
                <c:pt idx="33">
                  <c:v>13594</c:v>
                </c:pt>
                <c:pt idx="34">
                  <c:v>12874.75</c:v>
                </c:pt>
                <c:pt idx="35">
                  <c:v>12864</c:v>
                </c:pt>
                <c:pt idx="36">
                  <c:v>11289.75</c:v>
                </c:pt>
                <c:pt idx="37">
                  <c:v>13195</c:v>
                </c:pt>
                <c:pt idx="38">
                  <c:v>13075</c:v>
                </c:pt>
                <c:pt idx="39">
                  <c:v>12595.25</c:v>
                </c:pt>
                <c:pt idx="40">
                  <c:v>12321</c:v>
                </c:pt>
                <c:pt idx="41">
                  <c:v>14238</c:v>
                </c:pt>
                <c:pt idx="42">
                  <c:v>13204.25</c:v>
                </c:pt>
                <c:pt idx="43">
                  <c:v>12245.75</c:v>
                </c:pt>
                <c:pt idx="44">
                  <c:v>12316.75</c:v>
                </c:pt>
                <c:pt idx="45">
                  <c:v>11472</c:v>
                </c:pt>
                <c:pt idx="46">
                  <c:v>11109</c:v>
                </c:pt>
                <c:pt idx="47">
                  <c:v>11078.75</c:v>
                </c:pt>
                <c:pt idx="48">
                  <c:v>11103.75</c:v>
                </c:pt>
              </c:numCache>
            </c:numRef>
          </c:val>
          <c:extLst>
            <c:ext xmlns:c16="http://schemas.microsoft.com/office/drawing/2014/chart" uri="{C3380CC4-5D6E-409C-BE32-E72D297353CC}">
              <c16:uniqueId val="{00000002-213E-4041-B08F-8DB657DB2F50}"/>
            </c:ext>
          </c:extLst>
        </c:ser>
        <c:ser>
          <c:idx val="1"/>
          <c:order val="1"/>
          <c:tx>
            <c:strRef>
              <c:f>mil!$P$1</c:f>
              <c:strCache>
                <c:ptCount val="1"/>
                <c:pt idx="0">
                  <c:v>Federal Civilian</c:v>
                </c:pt>
              </c:strCache>
            </c:strRef>
          </c:tx>
          <c:spPr>
            <a:solidFill>
              <a:schemeClr val="accent2"/>
            </a:solidFill>
            <a:ln>
              <a:solidFill>
                <a:schemeClr val="bg1">
                  <a:lumMod val="50000"/>
                </a:schemeClr>
              </a:solidFill>
            </a:ln>
            <a:effectLst/>
          </c:spPr>
          <c:invertIfNegative val="0"/>
          <c:dPt>
            <c:idx val="47"/>
            <c:invertIfNegative val="0"/>
            <c:bubble3D val="0"/>
            <c:spPr>
              <a:pattFill prst="ltUpDiag">
                <a:fgClr>
                  <a:schemeClr val="accent2"/>
                </a:fgClr>
                <a:bgClr>
                  <a:schemeClr val="bg1"/>
                </a:bgClr>
              </a:pattFill>
              <a:ln w="9525">
                <a:solidFill>
                  <a:schemeClr val="bg1">
                    <a:lumMod val="50000"/>
                  </a:schemeClr>
                </a:solidFill>
              </a:ln>
              <a:effectLst/>
            </c:spPr>
            <c:extLst>
              <c:ext xmlns:c16="http://schemas.microsoft.com/office/drawing/2014/chart" uri="{C3380CC4-5D6E-409C-BE32-E72D297353CC}">
                <c16:uniqueId val="{00000004-213E-4041-B08F-8DB657DB2F50}"/>
              </c:ext>
            </c:extLst>
          </c:dPt>
          <c:cat>
            <c:numRef>
              <c:f>mil!$E$2:$E$50</c:f>
              <c:numCache>
                <c:formatCode>m/d/yyyy</c:formatCode>
                <c:ptCount val="49"/>
                <c:pt idx="0">
                  <c:v>25204</c:v>
                </c:pt>
                <c:pt idx="1">
                  <c:v>25569</c:v>
                </c:pt>
                <c:pt idx="2">
                  <c:v>25934</c:v>
                </c:pt>
                <c:pt idx="3">
                  <c:v>26299</c:v>
                </c:pt>
                <c:pt idx="4">
                  <c:v>26665</c:v>
                </c:pt>
                <c:pt idx="5">
                  <c:v>27030</c:v>
                </c:pt>
                <c:pt idx="6">
                  <c:v>27395</c:v>
                </c:pt>
                <c:pt idx="7">
                  <c:v>27760</c:v>
                </c:pt>
                <c:pt idx="8">
                  <c:v>28126</c:v>
                </c:pt>
                <c:pt idx="9">
                  <c:v>28491</c:v>
                </c:pt>
                <c:pt idx="10">
                  <c:v>28856</c:v>
                </c:pt>
                <c:pt idx="11">
                  <c:v>29221</c:v>
                </c:pt>
                <c:pt idx="12">
                  <c:v>29587</c:v>
                </c:pt>
                <c:pt idx="13">
                  <c:v>29952</c:v>
                </c:pt>
                <c:pt idx="14">
                  <c:v>30317</c:v>
                </c:pt>
                <c:pt idx="15">
                  <c:v>30682</c:v>
                </c:pt>
                <c:pt idx="16">
                  <c:v>31048</c:v>
                </c:pt>
                <c:pt idx="17">
                  <c:v>31413</c:v>
                </c:pt>
                <c:pt idx="18">
                  <c:v>31778</c:v>
                </c:pt>
                <c:pt idx="19">
                  <c:v>32143</c:v>
                </c:pt>
                <c:pt idx="20">
                  <c:v>32509</c:v>
                </c:pt>
                <c:pt idx="21">
                  <c:v>32874</c:v>
                </c:pt>
                <c:pt idx="22">
                  <c:v>33239</c:v>
                </c:pt>
                <c:pt idx="23">
                  <c:v>33604</c:v>
                </c:pt>
                <c:pt idx="24">
                  <c:v>33970</c:v>
                </c:pt>
                <c:pt idx="25">
                  <c:v>34335</c:v>
                </c:pt>
                <c:pt idx="26">
                  <c:v>34700</c:v>
                </c:pt>
                <c:pt idx="27">
                  <c:v>35065</c:v>
                </c:pt>
                <c:pt idx="28">
                  <c:v>35431</c:v>
                </c:pt>
                <c:pt idx="29">
                  <c:v>35796</c:v>
                </c:pt>
                <c:pt idx="30">
                  <c:v>36161</c:v>
                </c:pt>
                <c:pt idx="31">
                  <c:v>36526</c:v>
                </c:pt>
                <c:pt idx="32">
                  <c:v>36892</c:v>
                </c:pt>
                <c:pt idx="33">
                  <c:v>37257</c:v>
                </c:pt>
                <c:pt idx="34">
                  <c:v>37622</c:v>
                </c:pt>
                <c:pt idx="35">
                  <c:v>37987</c:v>
                </c:pt>
                <c:pt idx="36">
                  <c:v>38353</c:v>
                </c:pt>
                <c:pt idx="37">
                  <c:v>38718</c:v>
                </c:pt>
                <c:pt idx="38">
                  <c:v>39083</c:v>
                </c:pt>
                <c:pt idx="39">
                  <c:v>39448</c:v>
                </c:pt>
                <c:pt idx="40">
                  <c:v>39814</c:v>
                </c:pt>
                <c:pt idx="41">
                  <c:v>40179</c:v>
                </c:pt>
                <c:pt idx="42">
                  <c:v>40544</c:v>
                </c:pt>
                <c:pt idx="43">
                  <c:v>40909</c:v>
                </c:pt>
                <c:pt idx="44">
                  <c:v>41275</c:v>
                </c:pt>
                <c:pt idx="45">
                  <c:v>41640</c:v>
                </c:pt>
                <c:pt idx="46">
                  <c:v>42005</c:v>
                </c:pt>
                <c:pt idx="47">
                  <c:v>42370</c:v>
                </c:pt>
                <c:pt idx="48">
                  <c:v>42736</c:v>
                </c:pt>
              </c:numCache>
            </c:numRef>
          </c:cat>
          <c:val>
            <c:numRef>
              <c:f>mil!$I$2:$I$50</c:f>
              <c:numCache>
                <c:formatCode>0</c:formatCode>
                <c:ptCount val="49"/>
                <c:pt idx="0">
                  <c:v>5659</c:v>
                </c:pt>
                <c:pt idx="1">
                  <c:v>5391</c:v>
                </c:pt>
                <c:pt idx="2">
                  <c:v>5363</c:v>
                </c:pt>
                <c:pt idx="3">
                  <c:v>5235</c:v>
                </c:pt>
                <c:pt idx="4">
                  <c:v>5331</c:v>
                </c:pt>
                <c:pt idx="5">
                  <c:v>5539</c:v>
                </c:pt>
                <c:pt idx="6">
                  <c:v>5326</c:v>
                </c:pt>
                <c:pt idx="7">
                  <c:v>5002</c:v>
                </c:pt>
                <c:pt idx="8">
                  <c:v>4928</c:v>
                </c:pt>
                <c:pt idx="9">
                  <c:v>4962</c:v>
                </c:pt>
                <c:pt idx="10">
                  <c:v>4789</c:v>
                </c:pt>
                <c:pt idx="11">
                  <c:v>4707</c:v>
                </c:pt>
                <c:pt idx="12">
                  <c:v>4572</c:v>
                </c:pt>
                <c:pt idx="13">
                  <c:v>4742</c:v>
                </c:pt>
                <c:pt idx="14">
                  <c:v>4896</c:v>
                </c:pt>
                <c:pt idx="15">
                  <c:v>5139</c:v>
                </c:pt>
                <c:pt idx="16">
                  <c:v>5602</c:v>
                </c:pt>
                <c:pt idx="17">
                  <c:v>5723</c:v>
                </c:pt>
                <c:pt idx="18">
                  <c:v>5857</c:v>
                </c:pt>
                <c:pt idx="19">
                  <c:v>5424</c:v>
                </c:pt>
                <c:pt idx="20">
                  <c:v>5384</c:v>
                </c:pt>
                <c:pt idx="21">
                  <c:v>5488</c:v>
                </c:pt>
                <c:pt idx="22">
                  <c:v>5332</c:v>
                </c:pt>
                <c:pt idx="23">
                  <c:v>5469</c:v>
                </c:pt>
                <c:pt idx="24">
                  <c:v>4834</c:v>
                </c:pt>
                <c:pt idx="25">
                  <c:v>4364</c:v>
                </c:pt>
                <c:pt idx="26">
                  <c:v>3986</c:v>
                </c:pt>
                <c:pt idx="27">
                  <c:v>3947</c:v>
                </c:pt>
                <c:pt idx="28">
                  <c:v>3812</c:v>
                </c:pt>
                <c:pt idx="29">
                  <c:v>3838</c:v>
                </c:pt>
                <c:pt idx="30">
                  <c:v>3705</c:v>
                </c:pt>
                <c:pt idx="31">
                  <c:v>3669</c:v>
                </c:pt>
                <c:pt idx="32">
                  <c:v>3402</c:v>
                </c:pt>
                <c:pt idx="33">
                  <c:v>3342.25</c:v>
                </c:pt>
                <c:pt idx="34">
                  <c:v>3279</c:v>
                </c:pt>
                <c:pt idx="35">
                  <c:v>3283</c:v>
                </c:pt>
                <c:pt idx="36">
                  <c:v>3507.75</c:v>
                </c:pt>
                <c:pt idx="37">
                  <c:v>3670</c:v>
                </c:pt>
                <c:pt idx="38">
                  <c:v>3634.25</c:v>
                </c:pt>
                <c:pt idx="39">
                  <c:v>3762</c:v>
                </c:pt>
                <c:pt idx="40">
                  <c:v>4071</c:v>
                </c:pt>
                <c:pt idx="41">
                  <c:v>4751.75</c:v>
                </c:pt>
                <c:pt idx="42">
                  <c:v>4573</c:v>
                </c:pt>
                <c:pt idx="43">
                  <c:v>4485</c:v>
                </c:pt>
                <c:pt idx="44">
                  <c:v>4346</c:v>
                </c:pt>
                <c:pt idx="45">
                  <c:v>4189.75</c:v>
                </c:pt>
                <c:pt idx="46">
                  <c:v>4063.5</c:v>
                </c:pt>
                <c:pt idx="47">
                  <c:v>4002.75</c:v>
                </c:pt>
                <c:pt idx="48">
                  <c:v>3997.25</c:v>
                </c:pt>
              </c:numCache>
            </c:numRef>
          </c:val>
          <c:extLst>
            <c:ext xmlns:c16="http://schemas.microsoft.com/office/drawing/2014/chart" uri="{C3380CC4-5D6E-409C-BE32-E72D297353CC}">
              <c16:uniqueId val="{00000005-213E-4041-B08F-8DB657DB2F50}"/>
            </c:ext>
          </c:extLst>
        </c:ser>
        <c:dLbls>
          <c:showLegendKey val="0"/>
          <c:showVal val="0"/>
          <c:showCatName val="0"/>
          <c:showSerName val="0"/>
          <c:showPercent val="0"/>
          <c:showBubbleSize val="0"/>
        </c:dLbls>
        <c:gapWidth val="50"/>
        <c:overlap val="100"/>
        <c:axId val="115777840"/>
        <c:axId val="115778400"/>
      </c:barChart>
      <c:dateAx>
        <c:axId val="115777840"/>
        <c:scaling>
          <c:orientation val="minMax"/>
          <c:max val="42370"/>
          <c:min val="25569"/>
        </c:scaling>
        <c:delete val="0"/>
        <c:axPos val="b"/>
        <c:numFmt formatCode="yy" sourceLinked="0"/>
        <c:majorTickMark val="cross"/>
        <c:minorTickMark val="out"/>
        <c:tickLblPos val="nextTo"/>
        <c:spPr>
          <a:noFill/>
          <a:ln w="9525" cap="flat" cmpd="sng" algn="ctr">
            <a:solidFill>
              <a:schemeClr val="bg1">
                <a:lumMod val="65000"/>
                <a:alpha val="99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5778400"/>
        <c:crosses val="autoZero"/>
        <c:auto val="1"/>
        <c:lblOffset val="100"/>
        <c:baseTimeUnit val="years"/>
        <c:majorUnit val="5"/>
        <c:majorTimeUnit val="years"/>
      </c:dateAx>
      <c:valAx>
        <c:axId val="115778400"/>
        <c:scaling>
          <c:orientation val="minMax"/>
          <c:max val="35000"/>
        </c:scaling>
        <c:delete val="0"/>
        <c:axPos val="l"/>
        <c:majorGridlines>
          <c:spPr>
            <a:ln w="9525" cap="flat" cmpd="sng" algn="ctr">
              <a:solidFill>
                <a:schemeClr val="bg1">
                  <a:lumMod val="6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5777840"/>
        <c:crosses val="autoZero"/>
        <c:crossBetween val="between"/>
      </c:valAx>
      <c:spPr>
        <a:solidFill>
          <a:schemeClr val="bg1">
            <a:lumMod val="95000"/>
          </a:schemeClr>
        </a:solidFill>
        <a:ln>
          <a:solidFill>
            <a:schemeClr val="bg1">
              <a:lumMod val="65000"/>
            </a:schemeClr>
          </a:solidFill>
        </a:ln>
        <a:effectLst/>
      </c:spPr>
    </c:plotArea>
    <c:legend>
      <c:legendPos val="b"/>
      <c:layout>
        <c:manualLayout>
          <c:xMode val="edge"/>
          <c:yMode val="edge"/>
          <c:x val="0.66396199618883256"/>
          <c:y val="8.2376018787125291E-2"/>
          <c:w val="0.26555366658713114"/>
          <c:h val="0.16868255434213406"/>
        </c:manualLayout>
      </c:layout>
      <c:overlay val="0"/>
      <c:spPr>
        <a:solidFill>
          <a:schemeClr val="bg1"/>
        </a:solidFill>
        <a:ln>
          <a:solidFill>
            <a:schemeClr val="bg1">
              <a:lumMod val="75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smtClean="0"/>
              <a:t>Comanche County  and State Average Annual Wage by Industry</a:t>
            </a:r>
            <a:r>
              <a:rPr lang="en-US" b="1" baseline="0" dirty="0" smtClean="0"/>
              <a:t> 2015</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County</c:v>
                </c:pt>
              </c:strCache>
            </c:strRef>
          </c:tx>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3-9138-4AB6-83B3-70BF44FA03C1}"/>
              </c:ext>
            </c:extLst>
          </c:dPt>
          <c:dPt>
            <c:idx val="5"/>
            <c:invertIfNegative val="0"/>
            <c:bubble3D val="0"/>
            <c:spPr>
              <a:solidFill>
                <a:srgbClr val="FF0000"/>
              </a:solidFill>
              <a:ln>
                <a:noFill/>
              </a:ln>
              <a:effectLst/>
            </c:spPr>
            <c:extLst>
              <c:ext xmlns:c16="http://schemas.microsoft.com/office/drawing/2014/chart" uri="{C3380CC4-5D6E-409C-BE32-E72D297353CC}">
                <c16:uniqueId val="{00000004-9138-4AB6-83B3-70BF44FA03C1}"/>
              </c:ext>
            </c:extLst>
          </c:dPt>
          <c:dPt>
            <c:idx val="6"/>
            <c:invertIfNegative val="0"/>
            <c:bubble3D val="0"/>
            <c:spPr>
              <a:solidFill>
                <a:srgbClr val="FF0000"/>
              </a:solidFill>
              <a:ln>
                <a:noFill/>
              </a:ln>
              <a:effectLst/>
            </c:spPr>
            <c:extLst>
              <c:ext xmlns:c16="http://schemas.microsoft.com/office/drawing/2014/chart" uri="{C3380CC4-5D6E-409C-BE32-E72D297353CC}">
                <c16:uniqueId val="{00000005-9138-4AB6-83B3-70BF44FA03C1}"/>
              </c:ext>
            </c:extLst>
          </c:dPt>
          <c:dPt>
            <c:idx val="7"/>
            <c:invertIfNegative val="0"/>
            <c:bubble3D val="0"/>
            <c:spPr>
              <a:solidFill>
                <a:srgbClr val="FF0000"/>
              </a:solidFill>
              <a:ln>
                <a:noFill/>
              </a:ln>
              <a:effectLst/>
            </c:spPr>
            <c:extLst>
              <c:ext xmlns:c16="http://schemas.microsoft.com/office/drawing/2014/chart" uri="{C3380CC4-5D6E-409C-BE32-E72D297353CC}">
                <c16:uniqueId val="{00000006-9138-4AB6-83B3-70BF44FA03C1}"/>
              </c:ext>
            </c:extLst>
          </c:dPt>
          <c:dPt>
            <c:idx val="8"/>
            <c:invertIfNegative val="0"/>
            <c:bubble3D val="0"/>
            <c:spPr>
              <a:solidFill>
                <a:srgbClr val="FF0000"/>
              </a:solidFill>
              <a:ln>
                <a:noFill/>
              </a:ln>
              <a:effectLst/>
            </c:spPr>
            <c:extLst>
              <c:ext xmlns:c16="http://schemas.microsoft.com/office/drawing/2014/chart" uri="{C3380CC4-5D6E-409C-BE32-E72D297353CC}">
                <c16:uniqueId val="{00000007-9138-4AB6-83B3-70BF44FA03C1}"/>
              </c:ext>
            </c:extLst>
          </c:dPt>
          <c:dPt>
            <c:idx val="9"/>
            <c:invertIfNegative val="0"/>
            <c:bubble3D val="0"/>
            <c:spPr>
              <a:solidFill>
                <a:srgbClr val="FF0000"/>
              </a:solidFill>
              <a:ln>
                <a:noFill/>
              </a:ln>
              <a:effectLst/>
            </c:spPr>
            <c:extLst>
              <c:ext xmlns:c16="http://schemas.microsoft.com/office/drawing/2014/chart" uri="{C3380CC4-5D6E-409C-BE32-E72D297353CC}">
                <c16:uniqueId val="{00000008-9138-4AB6-83B3-70BF44FA03C1}"/>
              </c:ext>
            </c:extLst>
          </c:dPt>
          <c:dPt>
            <c:idx val="10"/>
            <c:invertIfNegative val="0"/>
            <c:bubble3D val="0"/>
            <c:spPr>
              <a:solidFill>
                <a:srgbClr val="FF0000"/>
              </a:solidFill>
              <a:ln>
                <a:noFill/>
              </a:ln>
              <a:effectLst/>
            </c:spPr>
            <c:extLst>
              <c:ext xmlns:c16="http://schemas.microsoft.com/office/drawing/2014/chart" uri="{C3380CC4-5D6E-409C-BE32-E72D297353CC}">
                <c16:uniqueId val="{00000009-9138-4AB6-83B3-70BF44FA03C1}"/>
              </c:ext>
            </c:extLst>
          </c:dPt>
          <c:dPt>
            <c:idx val="11"/>
            <c:invertIfNegative val="0"/>
            <c:bubble3D val="0"/>
            <c:spPr>
              <a:solidFill>
                <a:srgbClr val="FF0000"/>
              </a:solidFill>
              <a:ln>
                <a:noFill/>
              </a:ln>
              <a:effectLst/>
            </c:spPr>
            <c:extLst>
              <c:ext xmlns:c16="http://schemas.microsoft.com/office/drawing/2014/chart" uri="{C3380CC4-5D6E-409C-BE32-E72D297353CC}">
                <c16:uniqueId val="{0000000A-9138-4AB6-83B3-70BF44FA03C1}"/>
              </c:ext>
            </c:extLst>
          </c:dPt>
          <c:dPt>
            <c:idx val="12"/>
            <c:invertIfNegative val="0"/>
            <c:bubble3D val="0"/>
            <c:spPr>
              <a:solidFill>
                <a:srgbClr val="FF0000"/>
              </a:solidFill>
              <a:ln>
                <a:noFill/>
              </a:ln>
              <a:effectLst/>
            </c:spPr>
            <c:extLst>
              <c:ext xmlns:c16="http://schemas.microsoft.com/office/drawing/2014/chart" uri="{C3380CC4-5D6E-409C-BE32-E72D297353CC}">
                <c16:uniqueId val="{0000000B-9138-4AB6-83B3-70BF44FA03C1}"/>
              </c:ext>
            </c:extLst>
          </c:dPt>
          <c:cat>
            <c:strRef>
              <c:f>Sheet1!$A$2:$A$14</c:f>
              <c:strCache>
                <c:ptCount val="13"/>
                <c:pt idx="0">
                  <c:v>Total, all industries</c:v>
                </c:pt>
                <c:pt idx="1">
                  <c:v>Goods-Producing</c:v>
                </c:pt>
                <c:pt idx="2">
                  <c:v>Natural Resources and Mining</c:v>
                </c:pt>
                <c:pt idx="3">
                  <c:v>Construction</c:v>
                </c:pt>
                <c:pt idx="4">
                  <c:v>Manufacturing</c:v>
                </c:pt>
                <c:pt idx="5">
                  <c:v>Service-Providing</c:v>
                </c:pt>
                <c:pt idx="6">
                  <c:v>Trade, Transportation, and Utilities</c:v>
                </c:pt>
                <c:pt idx="7">
                  <c:v>Information</c:v>
                </c:pt>
                <c:pt idx="8">
                  <c:v>Financial Activities</c:v>
                </c:pt>
                <c:pt idx="9">
                  <c:v>Professional and Business Services</c:v>
                </c:pt>
                <c:pt idx="10">
                  <c:v>Education and Health Services</c:v>
                </c:pt>
                <c:pt idx="11">
                  <c:v>Leisure and Hospitality</c:v>
                </c:pt>
                <c:pt idx="12">
                  <c:v>Other Services</c:v>
                </c:pt>
              </c:strCache>
            </c:strRef>
          </c:cat>
          <c:val>
            <c:numRef>
              <c:f>Sheet1!$B$2:$B$14</c:f>
              <c:numCache>
                <c:formatCode>General</c:formatCode>
                <c:ptCount val="13"/>
                <c:pt idx="0">
                  <c:v>34025</c:v>
                </c:pt>
                <c:pt idx="1">
                  <c:v>57613</c:v>
                </c:pt>
                <c:pt idx="2">
                  <c:v>47878</c:v>
                </c:pt>
                <c:pt idx="3">
                  <c:v>39880</c:v>
                </c:pt>
                <c:pt idx="4">
                  <c:v>65824</c:v>
                </c:pt>
                <c:pt idx="5">
                  <c:v>28891</c:v>
                </c:pt>
                <c:pt idx="6">
                  <c:v>28167</c:v>
                </c:pt>
                <c:pt idx="7">
                  <c:v>40872</c:v>
                </c:pt>
                <c:pt idx="8">
                  <c:v>38607</c:v>
                </c:pt>
                <c:pt idx="9">
                  <c:v>36238</c:v>
                </c:pt>
                <c:pt idx="10">
                  <c:v>34036</c:v>
                </c:pt>
                <c:pt idx="11">
                  <c:v>14373</c:v>
                </c:pt>
                <c:pt idx="12">
                  <c:v>24819</c:v>
                </c:pt>
              </c:numCache>
            </c:numRef>
          </c:val>
          <c:extLst>
            <c:ext xmlns:c16="http://schemas.microsoft.com/office/drawing/2014/chart" uri="{C3380CC4-5D6E-409C-BE32-E72D297353CC}">
              <c16:uniqueId val="{00000000-9138-4AB6-83B3-70BF44FA03C1}"/>
            </c:ext>
          </c:extLst>
        </c:ser>
        <c:ser>
          <c:idx val="1"/>
          <c:order val="1"/>
          <c:tx>
            <c:strRef>
              <c:f>Sheet1!$C$1</c:f>
              <c:strCache>
                <c:ptCount val="1"/>
                <c:pt idx="0">
                  <c:v>State</c:v>
                </c:pt>
              </c:strCache>
            </c:strRef>
          </c:tx>
          <c:spPr>
            <a:pattFill prst="pct25">
              <a:fgClr>
                <a:srgbClr val="0070C0"/>
              </a:fgClr>
              <a:bgClr>
                <a:schemeClr val="bg1"/>
              </a:bgClr>
            </a:pattFill>
            <a:ln>
              <a:noFill/>
            </a:ln>
            <a:effectLst/>
          </c:spPr>
          <c:invertIfNegative val="0"/>
          <c:dPt>
            <c:idx val="0"/>
            <c:invertIfNegative val="0"/>
            <c:bubble3D val="0"/>
            <c:spPr>
              <a:pattFill prst="pct25">
                <a:fgClr>
                  <a:srgbClr val="92D050"/>
                </a:fgClr>
                <a:bgClr>
                  <a:schemeClr val="bg1"/>
                </a:bgClr>
              </a:pattFill>
              <a:ln>
                <a:solidFill>
                  <a:schemeClr val="tx1"/>
                </a:solidFill>
              </a:ln>
              <a:effectLst/>
            </c:spPr>
            <c:extLst>
              <c:ext xmlns:c16="http://schemas.microsoft.com/office/drawing/2014/chart" uri="{C3380CC4-5D6E-409C-BE32-E72D297353CC}">
                <c16:uniqueId val="{0000000D-9138-4AB6-83B3-70BF44FA03C1}"/>
              </c:ext>
            </c:extLst>
          </c:dPt>
          <c:dPt>
            <c:idx val="2"/>
            <c:invertIfNegative val="0"/>
            <c:bubble3D val="0"/>
            <c:spPr>
              <a:pattFill prst="pct25">
                <a:fgClr>
                  <a:srgbClr val="0070C0"/>
                </a:fgClr>
                <a:bgClr>
                  <a:schemeClr val="bg1"/>
                </a:bgClr>
              </a:pattFill>
              <a:ln>
                <a:solidFill>
                  <a:schemeClr val="tx1"/>
                </a:solidFill>
              </a:ln>
              <a:effectLst/>
            </c:spPr>
            <c:extLst>
              <c:ext xmlns:c16="http://schemas.microsoft.com/office/drawing/2014/chart" uri="{C3380CC4-5D6E-409C-BE32-E72D297353CC}">
                <c16:uniqueId val="{0000000F-9138-4AB6-83B3-70BF44FA03C1}"/>
              </c:ext>
            </c:extLst>
          </c:dPt>
          <c:dPt>
            <c:idx val="3"/>
            <c:invertIfNegative val="0"/>
            <c:bubble3D val="0"/>
            <c:spPr>
              <a:pattFill prst="pct25">
                <a:fgClr>
                  <a:srgbClr val="0070C0"/>
                </a:fgClr>
                <a:bgClr>
                  <a:schemeClr val="bg1"/>
                </a:bgClr>
              </a:pattFill>
              <a:ln>
                <a:solidFill>
                  <a:schemeClr val="tx1"/>
                </a:solidFill>
              </a:ln>
              <a:effectLst/>
            </c:spPr>
            <c:extLst>
              <c:ext xmlns:c16="http://schemas.microsoft.com/office/drawing/2014/chart" uri="{C3380CC4-5D6E-409C-BE32-E72D297353CC}">
                <c16:uniqueId val="{00000010-9138-4AB6-83B3-70BF44FA03C1}"/>
              </c:ext>
            </c:extLst>
          </c:dPt>
          <c:dPt>
            <c:idx val="4"/>
            <c:invertIfNegative val="0"/>
            <c:bubble3D val="0"/>
            <c:spPr>
              <a:pattFill prst="pct25">
                <a:fgClr>
                  <a:srgbClr val="0070C0"/>
                </a:fgClr>
                <a:bgClr>
                  <a:schemeClr val="bg1"/>
                </a:bgClr>
              </a:pattFill>
              <a:ln>
                <a:solidFill>
                  <a:schemeClr val="tx1"/>
                </a:solidFill>
              </a:ln>
              <a:effectLst/>
            </c:spPr>
            <c:extLst>
              <c:ext xmlns:c16="http://schemas.microsoft.com/office/drawing/2014/chart" uri="{C3380CC4-5D6E-409C-BE32-E72D297353CC}">
                <c16:uniqueId val="{00000011-9138-4AB6-83B3-70BF44FA03C1}"/>
              </c:ext>
            </c:extLst>
          </c:dPt>
          <c:dPt>
            <c:idx val="5"/>
            <c:invertIfNegative val="0"/>
            <c:bubble3D val="0"/>
            <c:spPr>
              <a:pattFill prst="pct25">
                <a:fgClr>
                  <a:srgbClr val="FF0000"/>
                </a:fgClr>
                <a:bgClr>
                  <a:schemeClr val="bg1"/>
                </a:bgClr>
              </a:pattFill>
              <a:ln>
                <a:solidFill>
                  <a:schemeClr val="tx1"/>
                </a:solidFill>
              </a:ln>
              <a:effectLst/>
            </c:spPr>
            <c:extLst>
              <c:ext xmlns:c16="http://schemas.microsoft.com/office/drawing/2014/chart" uri="{C3380CC4-5D6E-409C-BE32-E72D297353CC}">
                <c16:uniqueId val="{00000012-9138-4AB6-83B3-70BF44FA03C1}"/>
              </c:ext>
            </c:extLst>
          </c:dPt>
          <c:dPt>
            <c:idx val="6"/>
            <c:invertIfNegative val="0"/>
            <c:bubble3D val="0"/>
            <c:spPr>
              <a:pattFill prst="pct25">
                <a:fgClr>
                  <a:srgbClr val="FF0000"/>
                </a:fgClr>
                <a:bgClr>
                  <a:schemeClr val="bg1"/>
                </a:bgClr>
              </a:pattFill>
              <a:ln>
                <a:solidFill>
                  <a:schemeClr val="tx1"/>
                </a:solidFill>
              </a:ln>
              <a:effectLst/>
            </c:spPr>
            <c:extLst>
              <c:ext xmlns:c16="http://schemas.microsoft.com/office/drawing/2014/chart" uri="{C3380CC4-5D6E-409C-BE32-E72D297353CC}">
                <c16:uniqueId val="{00000013-9138-4AB6-83B3-70BF44FA03C1}"/>
              </c:ext>
            </c:extLst>
          </c:dPt>
          <c:dPt>
            <c:idx val="7"/>
            <c:invertIfNegative val="0"/>
            <c:bubble3D val="0"/>
            <c:spPr>
              <a:pattFill prst="pct25">
                <a:fgClr>
                  <a:srgbClr val="FF0000"/>
                </a:fgClr>
                <a:bgClr>
                  <a:schemeClr val="bg1"/>
                </a:bgClr>
              </a:pattFill>
              <a:ln>
                <a:solidFill>
                  <a:schemeClr val="tx1"/>
                </a:solidFill>
              </a:ln>
              <a:effectLst/>
            </c:spPr>
            <c:extLst>
              <c:ext xmlns:c16="http://schemas.microsoft.com/office/drawing/2014/chart" uri="{C3380CC4-5D6E-409C-BE32-E72D297353CC}">
                <c16:uniqueId val="{00000014-9138-4AB6-83B3-70BF44FA03C1}"/>
              </c:ext>
            </c:extLst>
          </c:dPt>
          <c:dPt>
            <c:idx val="8"/>
            <c:invertIfNegative val="0"/>
            <c:bubble3D val="0"/>
            <c:spPr>
              <a:pattFill prst="pct25">
                <a:fgClr>
                  <a:srgbClr val="FF0000"/>
                </a:fgClr>
                <a:bgClr>
                  <a:schemeClr val="bg1"/>
                </a:bgClr>
              </a:pattFill>
              <a:ln>
                <a:solidFill>
                  <a:schemeClr val="tx1"/>
                </a:solidFill>
              </a:ln>
              <a:effectLst/>
            </c:spPr>
            <c:extLst>
              <c:ext xmlns:c16="http://schemas.microsoft.com/office/drawing/2014/chart" uri="{C3380CC4-5D6E-409C-BE32-E72D297353CC}">
                <c16:uniqueId val="{00000015-9138-4AB6-83B3-70BF44FA03C1}"/>
              </c:ext>
            </c:extLst>
          </c:dPt>
          <c:dPt>
            <c:idx val="9"/>
            <c:invertIfNegative val="0"/>
            <c:bubble3D val="0"/>
            <c:spPr>
              <a:pattFill prst="pct25">
                <a:fgClr>
                  <a:srgbClr val="FF0000"/>
                </a:fgClr>
                <a:bgClr>
                  <a:schemeClr val="bg1"/>
                </a:bgClr>
              </a:pattFill>
              <a:ln>
                <a:solidFill>
                  <a:schemeClr val="tx1"/>
                </a:solidFill>
              </a:ln>
              <a:effectLst/>
            </c:spPr>
            <c:extLst>
              <c:ext xmlns:c16="http://schemas.microsoft.com/office/drawing/2014/chart" uri="{C3380CC4-5D6E-409C-BE32-E72D297353CC}">
                <c16:uniqueId val="{00000016-9138-4AB6-83B3-70BF44FA03C1}"/>
              </c:ext>
            </c:extLst>
          </c:dPt>
          <c:dPt>
            <c:idx val="10"/>
            <c:invertIfNegative val="0"/>
            <c:bubble3D val="0"/>
            <c:spPr>
              <a:pattFill prst="pct25">
                <a:fgClr>
                  <a:srgbClr val="FF0000"/>
                </a:fgClr>
                <a:bgClr>
                  <a:schemeClr val="bg1"/>
                </a:bgClr>
              </a:pattFill>
              <a:ln>
                <a:solidFill>
                  <a:schemeClr val="tx1"/>
                </a:solidFill>
              </a:ln>
              <a:effectLst/>
            </c:spPr>
            <c:extLst>
              <c:ext xmlns:c16="http://schemas.microsoft.com/office/drawing/2014/chart" uri="{C3380CC4-5D6E-409C-BE32-E72D297353CC}">
                <c16:uniqueId val="{00000017-9138-4AB6-83B3-70BF44FA03C1}"/>
              </c:ext>
            </c:extLst>
          </c:dPt>
          <c:dPt>
            <c:idx val="11"/>
            <c:invertIfNegative val="0"/>
            <c:bubble3D val="0"/>
            <c:spPr>
              <a:pattFill prst="pct25">
                <a:fgClr>
                  <a:srgbClr val="FF0000"/>
                </a:fgClr>
                <a:bgClr>
                  <a:schemeClr val="bg1"/>
                </a:bgClr>
              </a:pattFill>
              <a:ln>
                <a:solidFill>
                  <a:schemeClr val="tx1"/>
                </a:solidFill>
              </a:ln>
              <a:effectLst/>
            </c:spPr>
            <c:extLst>
              <c:ext xmlns:c16="http://schemas.microsoft.com/office/drawing/2014/chart" uri="{C3380CC4-5D6E-409C-BE32-E72D297353CC}">
                <c16:uniqueId val="{00000018-9138-4AB6-83B3-70BF44FA03C1}"/>
              </c:ext>
            </c:extLst>
          </c:dPt>
          <c:dPt>
            <c:idx val="12"/>
            <c:invertIfNegative val="0"/>
            <c:bubble3D val="0"/>
            <c:spPr>
              <a:pattFill prst="pct25">
                <a:fgClr>
                  <a:srgbClr val="FF0000"/>
                </a:fgClr>
                <a:bgClr>
                  <a:schemeClr val="bg1"/>
                </a:bgClr>
              </a:pattFill>
              <a:ln>
                <a:solidFill>
                  <a:schemeClr val="tx1"/>
                </a:solidFill>
              </a:ln>
              <a:effectLst/>
            </c:spPr>
            <c:extLst>
              <c:ext xmlns:c16="http://schemas.microsoft.com/office/drawing/2014/chart" uri="{C3380CC4-5D6E-409C-BE32-E72D297353CC}">
                <c16:uniqueId val="{00000019-9138-4AB6-83B3-70BF44FA03C1}"/>
              </c:ext>
            </c:extLst>
          </c:dPt>
          <c:cat>
            <c:strRef>
              <c:f>Sheet1!$A$2:$A$14</c:f>
              <c:strCache>
                <c:ptCount val="13"/>
                <c:pt idx="0">
                  <c:v>Total, all industries</c:v>
                </c:pt>
                <c:pt idx="1">
                  <c:v>Goods-Producing</c:v>
                </c:pt>
                <c:pt idx="2">
                  <c:v>Natural Resources and Mining</c:v>
                </c:pt>
                <c:pt idx="3">
                  <c:v>Construction</c:v>
                </c:pt>
                <c:pt idx="4">
                  <c:v>Manufacturing</c:v>
                </c:pt>
                <c:pt idx="5">
                  <c:v>Service-Providing</c:v>
                </c:pt>
                <c:pt idx="6">
                  <c:v>Trade, Transportation, and Utilities</c:v>
                </c:pt>
                <c:pt idx="7">
                  <c:v>Information</c:v>
                </c:pt>
                <c:pt idx="8">
                  <c:v>Financial Activities</c:v>
                </c:pt>
                <c:pt idx="9">
                  <c:v>Professional and Business Services</c:v>
                </c:pt>
                <c:pt idx="10">
                  <c:v>Education and Health Services</c:v>
                </c:pt>
                <c:pt idx="11">
                  <c:v>Leisure and Hospitality</c:v>
                </c:pt>
                <c:pt idx="12">
                  <c:v>Other Services</c:v>
                </c:pt>
              </c:strCache>
            </c:strRef>
          </c:cat>
          <c:val>
            <c:numRef>
              <c:f>Sheet1!$C$2:$C$14</c:f>
              <c:numCache>
                <c:formatCode>General</c:formatCode>
                <c:ptCount val="13"/>
                <c:pt idx="0">
                  <c:v>44504</c:v>
                </c:pt>
                <c:pt idx="1">
                  <c:v>61054</c:v>
                </c:pt>
                <c:pt idx="2">
                  <c:v>91275</c:v>
                </c:pt>
                <c:pt idx="3">
                  <c:v>48731</c:v>
                </c:pt>
                <c:pt idx="4">
                  <c:v>53792</c:v>
                </c:pt>
                <c:pt idx="5">
                  <c:v>39851</c:v>
                </c:pt>
                <c:pt idx="6">
                  <c:v>40124</c:v>
                </c:pt>
                <c:pt idx="7">
                  <c:v>54748</c:v>
                </c:pt>
                <c:pt idx="8">
                  <c:v>53622</c:v>
                </c:pt>
                <c:pt idx="9">
                  <c:v>49716</c:v>
                </c:pt>
                <c:pt idx="10">
                  <c:v>42932</c:v>
                </c:pt>
                <c:pt idx="11">
                  <c:v>17111</c:v>
                </c:pt>
                <c:pt idx="12">
                  <c:v>32699</c:v>
                </c:pt>
              </c:numCache>
            </c:numRef>
          </c:val>
          <c:extLst>
            <c:ext xmlns:c16="http://schemas.microsoft.com/office/drawing/2014/chart" uri="{C3380CC4-5D6E-409C-BE32-E72D297353CC}">
              <c16:uniqueId val="{0000000C-9138-4AB6-83B3-70BF44FA03C1}"/>
            </c:ext>
          </c:extLst>
        </c:ser>
        <c:dLbls>
          <c:showLegendKey val="0"/>
          <c:showVal val="0"/>
          <c:showCatName val="0"/>
          <c:showSerName val="0"/>
          <c:showPercent val="0"/>
          <c:showBubbleSize val="0"/>
        </c:dLbls>
        <c:gapWidth val="219"/>
        <c:overlap val="-27"/>
        <c:axId val="59386792"/>
        <c:axId val="190717904"/>
      </c:barChart>
      <c:catAx>
        <c:axId val="5938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0717904"/>
        <c:crosses val="autoZero"/>
        <c:auto val="1"/>
        <c:lblAlgn val="ctr"/>
        <c:lblOffset val="100"/>
        <c:noMultiLvlLbl val="0"/>
      </c:catAx>
      <c:valAx>
        <c:axId val="1907179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386792"/>
        <c:crosses val="autoZero"/>
        <c:crossBetween val="between"/>
      </c:valAx>
      <c:spPr>
        <a:noFill/>
        <a:ln>
          <a:noFill/>
        </a:ln>
        <a:effectLst/>
      </c:spPr>
    </c:plotArea>
    <c:legend>
      <c:legendPos val="r"/>
      <c:layout>
        <c:manualLayout>
          <c:xMode val="edge"/>
          <c:yMode val="edge"/>
          <c:x val="0.5820254517535447"/>
          <c:y val="0.11454266736386232"/>
          <c:w val="0.1692347987751531"/>
          <c:h val="8.110467737493816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Column3</c:v>
                </c:pt>
              </c:strCache>
            </c:strRef>
          </c:tx>
          <c:spPr>
            <a:solidFill>
              <a:srgbClr val="0070C0"/>
            </a:solidFill>
            <a:ln>
              <a:noFill/>
            </a:ln>
            <a:effectLst/>
          </c:spPr>
          <c:invertIfNegative val="0"/>
          <c:cat>
            <c:numRef>
              <c:f>Sheet1!$A$2:$A$3</c:f>
              <c:numCache>
                <c:formatCode>General</c:formatCode>
                <c:ptCount val="2"/>
                <c:pt idx="0">
                  <c:v>2014</c:v>
                </c:pt>
                <c:pt idx="1">
                  <c:v>2015</c:v>
                </c:pt>
              </c:numCache>
            </c:numRef>
          </c:cat>
          <c:val>
            <c:numRef>
              <c:f>Sheet1!$B$2:$B$3</c:f>
              <c:numCache>
                <c:formatCode>General</c:formatCode>
                <c:ptCount val="2"/>
                <c:pt idx="0">
                  <c:v>20</c:v>
                </c:pt>
                <c:pt idx="1">
                  <c:v>15</c:v>
                </c:pt>
              </c:numCache>
            </c:numRef>
          </c:val>
          <c:extLst>
            <c:ext xmlns:c16="http://schemas.microsoft.com/office/drawing/2014/chart" uri="{C3380CC4-5D6E-409C-BE32-E72D297353CC}">
              <c16:uniqueId val="{00000000-91F5-4713-A939-44EB82A26F20}"/>
            </c:ext>
          </c:extLst>
        </c:ser>
        <c:dLbls>
          <c:showLegendKey val="0"/>
          <c:showVal val="0"/>
          <c:showCatName val="0"/>
          <c:showSerName val="0"/>
          <c:showPercent val="0"/>
          <c:showBubbleSize val="0"/>
        </c:dLbls>
        <c:gapWidth val="219"/>
        <c:overlap val="-27"/>
        <c:axId val="310048816"/>
        <c:axId val="310050128"/>
      </c:barChart>
      <c:catAx>
        <c:axId val="31004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050128"/>
        <c:crosses val="autoZero"/>
        <c:auto val="1"/>
        <c:lblAlgn val="ctr"/>
        <c:lblOffset val="100"/>
        <c:noMultiLvlLbl val="0"/>
      </c:catAx>
      <c:valAx>
        <c:axId val="310050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04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Column3</c:v>
                </c:pt>
              </c:strCache>
            </c:strRef>
          </c:tx>
          <c:spPr>
            <a:solidFill>
              <a:srgbClr val="008000"/>
            </a:solidFill>
            <a:ln>
              <a:noFill/>
            </a:ln>
            <a:effectLst/>
          </c:spPr>
          <c:invertIfNegative val="0"/>
          <c:cat>
            <c:numRef>
              <c:f>Sheet1!$A$2:$A$3</c:f>
              <c:numCache>
                <c:formatCode>General</c:formatCode>
                <c:ptCount val="2"/>
                <c:pt idx="0">
                  <c:v>2014</c:v>
                </c:pt>
                <c:pt idx="1">
                  <c:v>2015</c:v>
                </c:pt>
              </c:numCache>
            </c:numRef>
          </c:cat>
          <c:val>
            <c:numRef>
              <c:f>Sheet1!$B$2:$B$3</c:f>
              <c:numCache>
                <c:formatCode>General</c:formatCode>
                <c:ptCount val="2"/>
                <c:pt idx="0">
                  <c:v>4</c:v>
                </c:pt>
                <c:pt idx="1">
                  <c:v>2.5</c:v>
                </c:pt>
              </c:numCache>
            </c:numRef>
          </c:val>
          <c:extLst>
            <c:ext xmlns:c16="http://schemas.microsoft.com/office/drawing/2014/chart" uri="{C3380CC4-5D6E-409C-BE32-E72D297353CC}">
              <c16:uniqueId val="{00000000-3029-4931-A608-C1BE1869955D}"/>
            </c:ext>
          </c:extLst>
        </c:ser>
        <c:dLbls>
          <c:showLegendKey val="0"/>
          <c:showVal val="0"/>
          <c:showCatName val="0"/>
          <c:showSerName val="0"/>
          <c:showPercent val="0"/>
          <c:showBubbleSize val="0"/>
        </c:dLbls>
        <c:gapWidth val="219"/>
        <c:overlap val="-27"/>
        <c:axId val="310048816"/>
        <c:axId val="310050128"/>
      </c:barChart>
      <c:catAx>
        <c:axId val="31004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050128"/>
        <c:crosses val="autoZero"/>
        <c:auto val="1"/>
        <c:lblAlgn val="ctr"/>
        <c:lblOffset val="100"/>
        <c:noMultiLvlLbl val="0"/>
      </c:catAx>
      <c:valAx>
        <c:axId val="310050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04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Column3</c:v>
                </c:pt>
              </c:strCache>
            </c:strRef>
          </c:tx>
          <c:spPr>
            <a:solidFill>
              <a:srgbClr val="FF0000"/>
            </a:solidFill>
            <a:ln>
              <a:noFill/>
            </a:ln>
            <a:effectLst/>
          </c:spPr>
          <c:invertIfNegative val="0"/>
          <c:cat>
            <c:numRef>
              <c:f>Sheet1!$A$2:$A$3</c:f>
              <c:numCache>
                <c:formatCode>General</c:formatCode>
                <c:ptCount val="2"/>
                <c:pt idx="0">
                  <c:v>2014</c:v>
                </c:pt>
                <c:pt idx="1">
                  <c:v>2015</c:v>
                </c:pt>
              </c:numCache>
            </c:numRef>
          </c:cat>
          <c:val>
            <c:numRef>
              <c:f>Sheet1!$B$2:$B$3</c:f>
              <c:numCache>
                <c:formatCode>General</c:formatCode>
                <c:ptCount val="2"/>
                <c:pt idx="0">
                  <c:v>13000</c:v>
                </c:pt>
                <c:pt idx="1">
                  <c:v>5000</c:v>
                </c:pt>
              </c:numCache>
            </c:numRef>
          </c:val>
          <c:extLst>
            <c:ext xmlns:c16="http://schemas.microsoft.com/office/drawing/2014/chart" uri="{C3380CC4-5D6E-409C-BE32-E72D297353CC}">
              <c16:uniqueId val="{00000000-86FB-4B3D-AA34-63BAEF6CB287}"/>
            </c:ext>
          </c:extLst>
        </c:ser>
        <c:dLbls>
          <c:showLegendKey val="0"/>
          <c:showVal val="0"/>
          <c:showCatName val="0"/>
          <c:showSerName val="0"/>
          <c:showPercent val="0"/>
          <c:showBubbleSize val="0"/>
        </c:dLbls>
        <c:gapWidth val="219"/>
        <c:overlap val="-27"/>
        <c:axId val="310048816"/>
        <c:axId val="310050128"/>
      </c:barChart>
      <c:catAx>
        <c:axId val="31004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050128"/>
        <c:crosses val="autoZero"/>
        <c:auto val="1"/>
        <c:lblAlgn val="ctr"/>
        <c:lblOffset val="100"/>
        <c:noMultiLvlLbl val="0"/>
      </c:catAx>
      <c:valAx>
        <c:axId val="310050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04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8000"/>
              </a:solidFill>
              <a:ln>
                <a:noFill/>
              </a:ln>
              <a:effectLst/>
            </c:spPr>
            <c:extLst>
              <c:ext xmlns:c16="http://schemas.microsoft.com/office/drawing/2014/chart" uri="{C3380CC4-5D6E-409C-BE32-E72D297353CC}">
                <c16:uniqueId val="{00000003-294C-423F-A4DA-94CD404B3C4D}"/>
              </c:ext>
            </c:extLst>
          </c:dPt>
          <c:dPt>
            <c:idx val="1"/>
            <c:invertIfNegative val="0"/>
            <c:bubble3D val="0"/>
            <c:spPr>
              <a:solidFill>
                <a:srgbClr val="008000"/>
              </a:solidFill>
              <a:ln>
                <a:noFill/>
              </a:ln>
              <a:effectLst/>
            </c:spPr>
            <c:extLst>
              <c:ext xmlns:c16="http://schemas.microsoft.com/office/drawing/2014/chart" uri="{C3380CC4-5D6E-409C-BE32-E72D297353CC}">
                <c16:uniqueId val="{00000004-294C-423F-A4DA-94CD404B3C4D}"/>
              </c:ext>
            </c:extLst>
          </c:dPt>
          <c:dPt>
            <c:idx val="3"/>
            <c:invertIfNegative val="0"/>
            <c:bubble3D val="0"/>
            <c:spPr>
              <a:solidFill>
                <a:srgbClr val="A50021"/>
              </a:solidFill>
              <a:ln>
                <a:noFill/>
              </a:ln>
              <a:effectLst/>
            </c:spPr>
            <c:extLst>
              <c:ext xmlns:c16="http://schemas.microsoft.com/office/drawing/2014/chart" uri="{C3380CC4-5D6E-409C-BE32-E72D297353CC}">
                <c16:uniqueId val="{00000005-294C-423F-A4DA-94CD404B3C4D}"/>
              </c:ext>
            </c:extLst>
          </c:dPt>
          <c:dPt>
            <c:idx val="4"/>
            <c:invertIfNegative val="0"/>
            <c:bubble3D val="0"/>
            <c:spPr>
              <a:solidFill>
                <a:srgbClr val="A50021"/>
              </a:solidFill>
              <a:ln>
                <a:noFill/>
              </a:ln>
              <a:effectLst/>
            </c:spPr>
            <c:extLst>
              <c:ext xmlns:c16="http://schemas.microsoft.com/office/drawing/2014/chart" uri="{C3380CC4-5D6E-409C-BE32-E72D297353CC}">
                <c16:uniqueId val="{00000006-294C-423F-A4DA-94CD404B3C4D}"/>
              </c:ext>
            </c:extLst>
          </c:dPt>
          <c:dPt>
            <c:idx val="5"/>
            <c:invertIfNegative val="0"/>
            <c:bubble3D val="0"/>
            <c:spPr>
              <a:solidFill>
                <a:srgbClr val="A50021"/>
              </a:solidFill>
              <a:ln>
                <a:noFill/>
              </a:ln>
              <a:effectLst/>
            </c:spPr>
            <c:extLst>
              <c:ext xmlns:c16="http://schemas.microsoft.com/office/drawing/2014/chart" uri="{C3380CC4-5D6E-409C-BE32-E72D297353CC}">
                <c16:uniqueId val="{00000007-294C-423F-A4DA-94CD404B3C4D}"/>
              </c:ext>
            </c:extLst>
          </c:dPt>
          <c:dPt>
            <c:idx val="6"/>
            <c:invertIfNegative val="0"/>
            <c:bubble3D val="0"/>
            <c:spPr>
              <a:solidFill>
                <a:srgbClr val="A50021"/>
              </a:solidFill>
              <a:ln>
                <a:noFill/>
              </a:ln>
              <a:effectLst/>
            </c:spPr>
            <c:extLst>
              <c:ext xmlns:c16="http://schemas.microsoft.com/office/drawing/2014/chart" uri="{C3380CC4-5D6E-409C-BE32-E72D297353CC}">
                <c16:uniqueId val="{00000008-294C-423F-A4DA-94CD404B3C4D}"/>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Less than $500K</c:v>
                </c:pt>
                <c:pt idx="1">
                  <c:v>$500K to $1M</c:v>
                </c:pt>
                <c:pt idx="2">
                  <c:v>$1-$5M</c:v>
                </c:pt>
                <c:pt idx="3">
                  <c:v>$5-$10M</c:v>
                </c:pt>
                <c:pt idx="4">
                  <c:v>$10-$20M</c:v>
                </c:pt>
                <c:pt idx="5">
                  <c:v>$20-$50M</c:v>
                </c:pt>
                <c:pt idx="6">
                  <c:v>Over $50M</c:v>
                </c:pt>
              </c:strCache>
            </c:strRef>
          </c:cat>
          <c:val>
            <c:numRef>
              <c:f>Sheet1!$B$2:$B$8</c:f>
              <c:numCache>
                <c:formatCode>General</c:formatCode>
                <c:ptCount val="7"/>
                <c:pt idx="0">
                  <c:v>186</c:v>
                </c:pt>
                <c:pt idx="1">
                  <c:v>65</c:v>
                </c:pt>
                <c:pt idx="2">
                  <c:v>117</c:v>
                </c:pt>
                <c:pt idx="3">
                  <c:v>50</c:v>
                </c:pt>
                <c:pt idx="4">
                  <c:v>18</c:v>
                </c:pt>
                <c:pt idx="5">
                  <c:v>17</c:v>
                </c:pt>
                <c:pt idx="6">
                  <c:v>3</c:v>
                </c:pt>
              </c:numCache>
            </c:numRef>
          </c:val>
          <c:extLst>
            <c:ext xmlns:c16="http://schemas.microsoft.com/office/drawing/2014/chart" uri="{C3380CC4-5D6E-409C-BE32-E72D297353CC}">
              <c16:uniqueId val="{00000000-294C-423F-A4DA-94CD404B3C4D}"/>
            </c:ext>
          </c:extLst>
        </c:ser>
        <c:dLbls>
          <c:showLegendKey val="0"/>
          <c:showVal val="0"/>
          <c:showCatName val="0"/>
          <c:showSerName val="0"/>
          <c:showPercent val="0"/>
          <c:showBubbleSize val="0"/>
        </c:dLbls>
        <c:gapWidth val="219"/>
        <c:overlap val="-27"/>
        <c:axId val="292416632"/>
        <c:axId val="284578472"/>
      </c:barChart>
      <c:catAx>
        <c:axId val="292416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84578472"/>
        <c:crosses val="autoZero"/>
        <c:auto val="1"/>
        <c:lblAlgn val="ctr"/>
        <c:lblOffset val="100"/>
        <c:noMultiLvlLbl val="0"/>
      </c:catAx>
      <c:valAx>
        <c:axId val="284578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924166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0311532176039"/>
          <c:y val="2.7924261016622574E-2"/>
          <c:w val="0.87420664447973617"/>
          <c:h val="0.88112038984870023"/>
        </c:manualLayout>
      </c:layout>
      <c:lineChart>
        <c:grouping val="standard"/>
        <c:varyColors val="0"/>
        <c:ser>
          <c:idx val="3"/>
          <c:order val="0"/>
          <c:tx>
            <c:strRef>
              <c:f>gdssvc!$C$1</c:f>
              <c:strCache>
                <c:ptCount val="1"/>
                <c:pt idx="0">
                  <c:v>Goods</c:v>
                </c:pt>
              </c:strCache>
            </c:strRef>
          </c:tx>
          <c:spPr>
            <a:ln w="28575">
              <a:solidFill>
                <a:schemeClr val="tx2"/>
              </a:solidFill>
            </a:ln>
          </c:spPr>
          <c:marker>
            <c:symbol val="none"/>
          </c:marker>
          <c:cat>
            <c:numRef>
              <c:f>gdssvc!$A$2:$A$113</c:f>
              <c:numCache>
                <c:formatCode>m/d/yyyy</c:formatCode>
                <c:ptCount val="112"/>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pt idx="108">
                  <c:v>42736</c:v>
                </c:pt>
                <c:pt idx="109">
                  <c:v>42826</c:v>
                </c:pt>
                <c:pt idx="110">
                  <c:v>42917</c:v>
                </c:pt>
                <c:pt idx="111">
                  <c:v>43009</c:v>
                </c:pt>
              </c:numCache>
            </c:numRef>
          </c:cat>
          <c:val>
            <c:numRef>
              <c:f>gdssvc!$C$2:$C$113</c:f>
              <c:numCache>
                <c:formatCode>#,##0</c:formatCode>
                <c:ptCount val="112"/>
                <c:pt idx="0">
                  <c:v>4632.5830974846003</c:v>
                </c:pt>
                <c:pt idx="1">
                  <c:v>4558.8859146365803</c:v>
                </c:pt>
                <c:pt idx="2">
                  <c:v>4698.7527389894503</c:v>
                </c:pt>
                <c:pt idx="3">
                  <c:v>4442.8040133780996</c:v>
                </c:pt>
                <c:pt idx="4">
                  <c:v>4598.4515216852496</c:v>
                </c:pt>
                <c:pt idx="5">
                  <c:v>4729.2430393466902</c:v>
                </c:pt>
                <c:pt idx="6">
                  <c:v>4703.3398625153404</c:v>
                </c:pt>
                <c:pt idx="7">
                  <c:v>4769.6726300771597</c:v>
                </c:pt>
                <c:pt idx="8">
                  <c:v>4766.1681238631299</c:v>
                </c:pt>
                <c:pt idx="9">
                  <c:v>4890.4862987732004</c:v>
                </c:pt>
                <c:pt idx="10">
                  <c:v>5139.7664340647898</c:v>
                </c:pt>
                <c:pt idx="11">
                  <c:v>5353.05342789104</c:v>
                </c:pt>
                <c:pt idx="12">
                  <c:v>5415.7394092357899</c:v>
                </c:pt>
                <c:pt idx="13">
                  <c:v>5426.49510633509</c:v>
                </c:pt>
                <c:pt idx="14">
                  <c:v>5247.7680573692996</c:v>
                </c:pt>
                <c:pt idx="15">
                  <c:v>5286.7490302516899</c:v>
                </c:pt>
                <c:pt idx="16">
                  <c:v>5274.8588140523198</c:v>
                </c:pt>
                <c:pt idx="17">
                  <c:v>5318.9467765889203</c:v>
                </c:pt>
                <c:pt idx="18">
                  <c:v>5256.42704339797</c:v>
                </c:pt>
                <c:pt idx="19">
                  <c:v>5091.1367492316303</c:v>
                </c:pt>
                <c:pt idx="20">
                  <c:v>4959.7516418667501</c:v>
                </c:pt>
                <c:pt idx="21">
                  <c:v>4950.6664583627398</c:v>
                </c:pt>
                <c:pt idx="22">
                  <c:v>4961.0114592448699</c:v>
                </c:pt>
                <c:pt idx="23">
                  <c:v>5099.7729865347801</c:v>
                </c:pt>
                <c:pt idx="24">
                  <c:v>5091.9832652914401</c:v>
                </c:pt>
                <c:pt idx="25">
                  <c:v>5080.6459538216895</c:v>
                </c:pt>
                <c:pt idx="26">
                  <c:v>5090.8038682306997</c:v>
                </c:pt>
                <c:pt idx="27">
                  <c:v>4946.7908114129996</c:v>
                </c:pt>
                <c:pt idx="28">
                  <c:v>4907.7066007151498</c:v>
                </c:pt>
                <c:pt idx="29">
                  <c:v>4814.2134064232996</c:v>
                </c:pt>
                <c:pt idx="30">
                  <c:v>4760.4904704988703</c:v>
                </c:pt>
                <c:pt idx="31">
                  <c:v>4927.6665837934497</c:v>
                </c:pt>
                <c:pt idx="32">
                  <c:v>5106.1006415464399</c:v>
                </c:pt>
                <c:pt idx="33">
                  <c:v>5179.9378515033904</c:v>
                </c:pt>
                <c:pt idx="34">
                  <c:v>5217.97959339299</c:v>
                </c:pt>
                <c:pt idx="35">
                  <c:v>5302.7750054786602</c:v>
                </c:pt>
                <c:pt idx="36">
                  <c:v>5370.9469405186401</c:v>
                </c:pt>
                <c:pt idx="37">
                  <c:v>5338.7405600929196</c:v>
                </c:pt>
                <c:pt idx="38">
                  <c:v>5516.9072079381003</c:v>
                </c:pt>
                <c:pt idx="39">
                  <c:v>5443.7549293104403</c:v>
                </c:pt>
                <c:pt idx="40">
                  <c:v>5504.1856843998603</c:v>
                </c:pt>
                <c:pt idx="41">
                  <c:v>5526.1195499301602</c:v>
                </c:pt>
                <c:pt idx="42">
                  <c:v>5593.9244231051798</c:v>
                </c:pt>
                <c:pt idx="43">
                  <c:v>5548.66327245291</c:v>
                </c:pt>
                <c:pt idx="44">
                  <c:v>5396.8258779538201</c:v>
                </c:pt>
                <c:pt idx="45">
                  <c:v>5348.8832128010099</c:v>
                </c:pt>
                <c:pt idx="46">
                  <c:v>5342.9052708695199</c:v>
                </c:pt>
                <c:pt idx="47">
                  <c:v>5285.5778530095004</c:v>
                </c:pt>
                <c:pt idx="48">
                  <c:v>5289.3621578421998</c:v>
                </c:pt>
                <c:pt idx="49">
                  <c:v>5437.7941655799405</c:v>
                </c:pt>
                <c:pt idx="50">
                  <c:v>5454.4870571335596</c:v>
                </c:pt>
                <c:pt idx="51">
                  <c:v>5489.1281850929699</c:v>
                </c:pt>
                <c:pt idx="52">
                  <c:v>5452.1917399959902</c:v>
                </c:pt>
                <c:pt idx="53">
                  <c:v>5298.7684403119902</c:v>
                </c:pt>
                <c:pt idx="54">
                  <c:v>5199.7615905195698</c:v>
                </c:pt>
                <c:pt idx="55">
                  <c:v>5353.5968518992404</c:v>
                </c:pt>
                <c:pt idx="56">
                  <c:v>5478.0935504447498</c:v>
                </c:pt>
                <c:pt idx="57">
                  <c:v>5434.9096839926297</c:v>
                </c:pt>
                <c:pt idx="58">
                  <c:v>5368.2815830097097</c:v>
                </c:pt>
                <c:pt idx="59">
                  <c:v>5352.63420884273</c:v>
                </c:pt>
                <c:pt idx="60">
                  <c:v>5410.0401330753602</c:v>
                </c:pt>
                <c:pt idx="61">
                  <c:v>5504.6894697236803</c:v>
                </c:pt>
                <c:pt idx="62">
                  <c:v>5593.0222180331102</c:v>
                </c:pt>
                <c:pt idx="63">
                  <c:v>5622.32439547988</c:v>
                </c:pt>
                <c:pt idx="64">
                  <c:v>5549.3485671687304</c:v>
                </c:pt>
                <c:pt idx="65">
                  <c:v>5577.35693821923</c:v>
                </c:pt>
                <c:pt idx="66">
                  <c:v>5579.9646890438498</c:v>
                </c:pt>
                <c:pt idx="67">
                  <c:v>5551.1262864423497</c:v>
                </c:pt>
                <c:pt idx="68">
                  <c:v>5589.6615004734804</c:v>
                </c:pt>
                <c:pt idx="69">
                  <c:v>5487.2564364885102</c:v>
                </c:pt>
                <c:pt idx="70">
                  <c:v>5508.3570108284703</c:v>
                </c:pt>
                <c:pt idx="71">
                  <c:v>5345.4942471660997</c:v>
                </c:pt>
                <c:pt idx="72">
                  <c:v>5363.6819999999998</c:v>
                </c:pt>
                <c:pt idx="73">
                  <c:v>5356.8370000000004</c:v>
                </c:pt>
                <c:pt idx="74">
                  <c:v>5335.4539999999997</c:v>
                </c:pt>
                <c:pt idx="75">
                  <c:v>5238.415</c:v>
                </c:pt>
                <c:pt idx="76">
                  <c:v>5232.2539999999999</c:v>
                </c:pt>
                <c:pt idx="77">
                  <c:v>5193.0060000000003</c:v>
                </c:pt>
                <c:pt idx="78">
                  <c:v>5338.4840000000004</c:v>
                </c:pt>
                <c:pt idx="79">
                  <c:v>5497.1009999999997</c:v>
                </c:pt>
                <c:pt idx="80">
                  <c:v>5500.7550000000001</c:v>
                </c:pt>
                <c:pt idx="81">
                  <c:v>5562.7070000000003</c:v>
                </c:pt>
                <c:pt idx="82">
                  <c:v>5545.4390000000003</c:v>
                </c:pt>
                <c:pt idx="83">
                  <c:v>5587.0110000000004</c:v>
                </c:pt>
                <c:pt idx="84">
                  <c:v>5496.7359999999999</c:v>
                </c:pt>
                <c:pt idx="85">
                  <c:v>5595.5129999999999</c:v>
                </c:pt>
                <c:pt idx="86">
                  <c:v>5595.2089999999998</c:v>
                </c:pt>
                <c:pt idx="87">
                  <c:v>5514.0630000000001</c:v>
                </c:pt>
                <c:pt idx="88">
                  <c:v>5625.5389999999998</c:v>
                </c:pt>
                <c:pt idx="89">
                  <c:v>5528.4179999999997</c:v>
                </c:pt>
                <c:pt idx="90">
                  <c:v>5441.7920000000004</c:v>
                </c:pt>
                <c:pt idx="91">
                  <c:v>5479.4560000000001</c:v>
                </c:pt>
                <c:pt idx="92">
                  <c:v>5374.8209999999999</c:v>
                </c:pt>
                <c:pt idx="93">
                  <c:v>5361.4290000000001</c:v>
                </c:pt>
                <c:pt idx="94">
                  <c:v>5489.223</c:v>
                </c:pt>
                <c:pt idx="95">
                  <c:v>5447.8850000000002</c:v>
                </c:pt>
                <c:pt idx="96">
                  <c:v>5396.8010000000004</c:v>
                </c:pt>
                <c:pt idx="97">
                  <c:v>5361.7020000000002</c:v>
                </c:pt>
                <c:pt idx="98">
                  <c:v>5262.6970000000001</c:v>
                </c:pt>
                <c:pt idx="99">
                  <c:v>5383.6610000000001</c:v>
                </c:pt>
                <c:pt idx="100">
                  <c:v>5388.1480000000001</c:v>
                </c:pt>
                <c:pt idx="101">
                  <c:v>5396.7439999999997</c:v>
                </c:pt>
                <c:pt idx="102">
                  <c:v>5331.0119999999997</c:v>
                </c:pt>
                <c:pt idx="103">
                  <c:v>5185.6009999999997</c:v>
                </c:pt>
                <c:pt idx="104">
                  <c:v>5168.567</c:v>
                </c:pt>
                <c:pt idx="105">
                  <c:v>5156.7209999999995</c:v>
                </c:pt>
                <c:pt idx="106">
                  <c:v>5149.4309999999996</c:v>
                </c:pt>
                <c:pt idx="107">
                  <c:v>5146.6260000000002</c:v>
                </c:pt>
                <c:pt idx="108">
                  <c:v>5146.2550000000001</c:v>
                </c:pt>
                <c:pt idx="109">
                  <c:v>5147.7790000000005</c:v>
                </c:pt>
                <c:pt idx="110">
                  <c:v>5152.0749999999998</c:v>
                </c:pt>
                <c:pt idx="111">
                  <c:v>5158.3890000000001</c:v>
                </c:pt>
              </c:numCache>
            </c:numRef>
          </c:val>
          <c:smooth val="0"/>
          <c:extLst>
            <c:ext xmlns:c16="http://schemas.microsoft.com/office/drawing/2014/chart" uri="{C3380CC4-5D6E-409C-BE32-E72D297353CC}">
              <c16:uniqueId val="{00000002-BA73-443B-8BEE-9E4A8501ADE6}"/>
            </c:ext>
          </c:extLst>
        </c:ser>
        <c:dLbls>
          <c:showLegendKey val="0"/>
          <c:showVal val="0"/>
          <c:showCatName val="0"/>
          <c:showSerName val="0"/>
          <c:showPercent val="0"/>
          <c:showBubbleSize val="0"/>
        </c:dLbls>
        <c:smooth val="0"/>
        <c:axId val="117245120"/>
        <c:axId val="117245680"/>
      </c:lineChart>
      <c:dateAx>
        <c:axId val="117245120"/>
        <c:scaling>
          <c:orientation val="minMax"/>
        </c:scaling>
        <c:delete val="0"/>
        <c:axPos val="b"/>
        <c:numFmt formatCode="yy" sourceLinked="0"/>
        <c:majorTickMark val="cross"/>
        <c:minorTickMark val="in"/>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7245680"/>
        <c:crosses val="autoZero"/>
        <c:auto val="1"/>
        <c:lblOffset val="100"/>
        <c:baseTimeUnit val="months"/>
        <c:majorUnit val="24"/>
        <c:majorTimeUnit val="months"/>
        <c:minorUnit val="12"/>
        <c:minorTimeUnit val="months"/>
      </c:dateAx>
      <c:valAx>
        <c:axId val="117245680"/>
        <c:scaling>
          <c:orientation val="minMax"/>
          <c:min val="4000"/>
        </c:scaling>
        <c:delete val="0"/>
        <c:axPos val="l"/>
        <c:majorGridlines>
          <c:spPr>
            <a:ln w="9525" cap="flat" cmpd="sng" algn="ctr">
              <a:solidFill>
                <a:schemeClr val="tx1">
                  <a:lumMod val="15000"/>
                  <a:lumOff val="85000"/>
                </a:schemeClr>
              </a:solidFill>
              <a:prstDash val="sysDash"/>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17245120"/>
        <c:crosses val="autoZero"/>
        <c:crossBetween val="between"/>
      </c:valAx>
      <c:spPr>
        <a:solidFill>
          <a:schemeClr val="bg1">
            <a:lumMod val="95000"/>
          </a:schemeClr>
        </a:solidFill>
        <a:ln>
          <a:solidFill>
            <a:schemeClr val="bg1">
              <a:lumMod val="75000"/>
              <a:alpha val="99000"/>
            </a:schemeClr>
          </a:solidFill>
        </a:ln>
      </c:spPr>
    </c:plotArea>
    <c:plotVisOnly val="1"/>
    <c:dispBlanksAs val="gap"/>
    <c:showDLblsOverMax val="0"/>
  </c:chart>
  <c:spPr>
    <a:ln>
      <a:noFill/>
    </a:ln>
  </c:spPr>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4260717410323E-2"/>
          <c:y val="3.8708133971291886E-2"/>
          <c:w val="0.87753018372703417"/>
          <c:h val="0.87066344351126901"/>
        </c:manualLayout>
      </c:layout>
      <c:lineChart>
        <c:grouping val="standard"/>
        <c:varyColors val="0"/>
        <c:ser>
          <c:idx val="2"/>
          <c:order val="1"/>
          <c:tx>
            <c:strRef>
              <c:f>'goods indiv'!$E$1</c:f>
              <c:strCache>
                <c:ptCount val="1"/>
                <c:pt idx="0">
                  <c:v>Goods</c:v>
                </c:pt>
              </c:strCache>
            </c:strRef>
          </c:tx>
          <c:spPr>
            <a:ln w="28575" cap="rnd">
              <a:solidFill>
                <a:schemeClr val="accent2"/>
              </a:solidFill>
              <a:round/>
            </a:ln>
            <a:effectLst/>
          </c:spPr>
          <c:marker>
            <c:symbol val="none"/>
          </c:marker>
          <c:cat>
            <c:numRef>
              <c:f>'goods indiv'!$A$2:$A$113</c:f>
              <c:numCache>
                <c:formatCode>m/d/yyyy</c:formatCode>
                <c:ptCount val="112"/>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pt idx="108">
                  <c:v>42736</c:v>
                </c:pt>
                <c:pt idx="109">
                  <c:v>42826</c:v>
                </c:pt>
                <c:pt idx="110">
                  <c:v>42917</c:v>
                </c:pt>
                <c:pt idx="111">
                  <c:v>43009</c:v>
                </c:pt>
              </c:numCache>
            </c:numRef>
          </c:cat>
          <c:val>
            <c:numRef>
              <c:f>'goods indiv'!$E$2:$E$113</c:f>
              <c:numCache>
                <c:formatCode>#,##0</c:formatCode>
                <c:ptCount val="112"/>
                <c:pt idx="0">
                  <c:v>4632.5830974846003</c:v>
                </c:pt>
                <c:pt idx="1">
                  <c:v>4558.8859146365803</c:v>
                </c:pt>
                <c:pt idx="2">
                  <c:v>4698.7527389894503</c:v>
                </c:pt>
                <c:pt idx="3">
                  <c:v>4442.8040133780996</c:v>
                </c:pt>
                <c:pt idx="4">
                  <c:v>4598.4515216852496</c:v>
                </c:pt>
                <c:pt idx="5">
                  <c:v>4729.2430393466902</c:v>
                </c:pt>
                <c:pt idx="6">
                  <c:v>4703.3398625153404</c:v>
                </c:pt>
                <c:pt idx="7">
                  <c:v>4769.6726300771597</c:v>
                </c:pt>
                <c:pt idx="8">
                  <c:v>4766.1681238631299</c:v>
                </c:pt>
                <c:pt idx="9">
                  <c:v>4890.4862987732004</c:v>
                </c:pt>
                <c:pt idx="10">
                  <c:v>5139.7664340647898</c:v>
                </c:pt>
                <c:pt idx="11">
                  <c:v>5353.05342789104</c:v>
                </c:pt>
                <c:pt idx="12">
                  <c:v>5415.7394092357899</c:v>
                </c:pt>
                <c:pt idx="13">
                  <c:v>5426.49510633509</c:v>
                </c:pt>
                <c:pt idx="14">
                  <c:v>5247.7680573692996</c:v>
                </c:pt>
                <c:pt idx="15">
                  <c:v>5286.7490302516899</c:v>
                </c:pt>
                <c:pt idx="16">
                  <c:v>5274.8588140523198</c:v>
                </c:pt>
                <c:pt idx="17">
                  <c:v>5318.9467765889203</c:v>
                </c:pt>
                <c:pt idx="18">
                  <c:v>5256.42704339797</c:v>
                </c:pt>
                <c:pt idx="19">
                  <c:v>5091.1367492316303</c:v>
                </c:pt>
                <c:pt idx="20">
                  <c:v>4959.7516418667501</c:v>
                </c:pt>
                <c:pt idx="21">
                  <c:v>4950.6664583627398</c:v>
                </c:pt>
                <c:pt idx="22">
                  <c:v>4961.0114592448699</c:v>
                </c:pt>
                <c:pt idx="23">
                  <c:v>5099.7729865347801</c:v>
                </c:pt>
                <c:pt idx="24">
                  <c:v>5091.9832652914401</c:v>
                </c:pt>
                <c:pt idx="25">
                  <c:v>5080.6459538216895</c:v>
                </c:pt>
                <c:pt idx="26">
                  <c:v>5090.8038682306997</c:v>
                </c:pt>
                <c:pt idx="27">
                  <c:v>4946.7908114129996</c:v>
                </c:pt>
                <c:pt idx="28">
                  <c:v>4907.7066007151498</c:v>
                </c:pt>
                <c:pt idx="29">
                  <c:v>4814.2134064232996</c:v>
                </c:pt>
                <c:pt idx="30">
                  <c:v>4760.4904704988703</c:v>
                </c:pt>
                <c:pt idx="31">
                  <c:v>4927.6665837934497</c:v>
                </c:pt>
                <c:pt idx="32">
                  <c:v>5106.1006415464399</c:v>
                </c:pt>
                <c:pt idx="33">
                  <c:v>5179.9378515033904</c:v>
                </c:pt>
                <c:pt idx="34">
                  <c:v>5217.97959339299</c:v>
                </c:pt>
                <c:pt idx="35">
                  <c:v>5302.7750054786602</c:v>
                </c:pt>
                <c:pt idx="36">
                  <c:v>5370.9469405186401</c:v>
                </c:pt>
                <c:pt idx="37">
                  <c:v>5338.7405600929196</c:v>
                </c:pt>
                <c:pt idx="38">
                  <c:v>5516.9072079381003</c:v>
                </c:pt>
                <c:pt idx="39">
                  <c:v>5443.7549293104403</c:v>
                </c:pt>
                <c:pt idx="40">
                  <c:v>5504.1856843998603</c:v>
                </c:pt>
                <c:pt idx="41">
                  <c:v>5526.1195499301602</c:v>
                </c:pt>
                <c:pt idx="42">
                  <c:v>5593.9244231051798</c:v>
                </c:pt>
                <c:pt idx="43">
                  <c:v>5548.66327245291</c:v>
                </c:pt>
                <c:pt idx="44">
                  <c:v>5396.8258779538201</c:v>
                </c:pt>
                <c:pt idx="45">
                  <c:v>5348.8832128010099</c:v>
                </c:pt>
                <c:pt idx="46">
                  <c:v>5342.9052708695199</c:v>
                </c:pt>
                <c:pt idx="47">
                  <c:v>5285.5778530095004</c:v>
                </c:pt>
                <c:pt idx="48">
                  <c:v>5289.3621578421998</c:v>
                </c:pt>
                <c:pt idx="49">
                  <c:v>5437.7941655799405</c:v>
                </c:pt>
                <c:pt idx="50">
                  <c:v>5454.4870571335596</c:v>
                </c:pt>
                <c:pt idx="51">
                  <c:v>5489.1281850929699</c:v>
                </c:pt>
                <c:pt idx="52">
                  <c:v>5452.1917399959902</c:v>
                </c:pt>
                <c:pt idx="53">
                  <c:v>5298.7684403119902</c:v>
                </c:pt>
                <c:pt idx="54">
                  <c:v>5199.7615905195698</c:v>
                </c:pt>
                <c:pt idx="55">
                  <c:v>5353.5968518992404</c:v>
                </c:pt>
                <c:pt idx="56">
                  <c:v>5478.0935504447498</c:v>
                </c:pt>
                <c:pt idx="57">
                  <c:v>5434.9096839926297</c:v>
                </c:pt>
                <c:pt idx="58">
                  <c:v>5368.2815830097097</c:v>
                </c:pt>
                <c:pt idx="59">
                  <c:v>5352.63420884273</c:v>
                </c:pt>
                <c:pt idx="60">
                  <c:v>5410.0401330753602</c:v>
                </c:pt>
                <c:pt idx="61">
                  <c:v>5504.6894697236803</c:v>
                </c:pt>
                <c:pt idx="62">
                  <c:v>5593.0222180331102</c:v>
                </c:pt>
                <c:pt idx="63">
                  <c:v>5622.32439547988</c:v>
                </c:pt>
                <c:pt idx="64">
                  <c:v>5549.3485671687304</c:v>
                </c:pt>
                <c:pt idx="65">
                  <c:v>5577.35693821923</c:v>
                </c:pt>
                <c:pt idx="66">
                  <c:v>5579.9646890438498</c:v>
                </c:pt>
                <c:pt idx="67">
                  <c:v>5551.1262864423497</c:v>
                </c:pt>
                <c:pt idx="68">
                  <c:v>5589.6615004734804</c:v>
                </c:pt>
                <c:pt idx="69">
                  <c:v>5487.2564364885102</c:v>
                </c:pt>
                <c:pt idx="70">
                  <c:v>5508.3570108284703</c:v>
                </c:pt>
                <c:pt idx="71">
                  <c:v>5345.4942471660997</c:v>
                </c:pt>
                <c:pt idx="72">
                  <c:v>5363.6819999999998</c:v>
                </c:pt>
                <c:pt idx="73">
                  <c:v>5356.8370000000004</c:v>
                </c:pt>
                <c:pt idx="74">
                  <c:v>5335.4539999999997</c:v>
                </c:pt>
                <c:pt idx="75">
                  <c:v>5238.415</c:v>
                </c:pt>
                <c:pt idx="76">
                  <c:v>5232.2539999999999</c:v>
                </c:pt>
                <c:pt idx="77">
                  <c:v>5193.0060000000003</c:v>
                </c:pt>
                <c:pt idx="78">
                  <c:v>5338.4840000000004</c:v>
                </c:pt>
                <c:pt idx="79">
                  <c:v>5497.1009999999997</c:v>
                </c:pt>
                <c:pt idx="80">
                  <c:v>5500.7550000000001</c:v>
                </c:pt>
                <c:pt idx="81">
                  <c:v>5562.7070000000003</c:v>
                </c:pt>
                <c:pt idx="82">
                  <c:v>5545.4390000000003</c:v>
                </c:pt>
                <c:pt idx="83">
                  <c:v>5587.0110000000004</c:v>
                </c:pt>
                <c:pt idx="84">
                  <c:v>5496.7359999999999</c:v>
                </c:pt>
                <c:pt idx="85">
                  <c:v>5595.5129999999999</c:v>
                </c:pt>
                <c:pt idx="86">
                  <c:v>5595.2089999999998</c:v>
                </c:pt>
                <c:pt idx="87">
                  <c:v>5514.0630000000001</c:v>
                </c:pt>
                <c:pt idx="88">
                  <c:v>5625.5389999999998</c:v>
                </c:pt>
                <c:pt idx="89">
                  <c:v>5528.4179999999997</c:v>
                </c:pt>
                <c:pt idx="90">
                  <c:v>5441.7920000000004</c:v>
                </c:pt>
                <c:pt idx="91">
                  <c:v>5479.4560000000001</c:v>
                </c:pt>
                <c:pt idx="92">
                  <c:v>5374.8209999999999</c:v>
                </c:pt>
                <c:pt idx="93">
                  <c:v>5361.4290000000001</c:v>
                </c:pt>
                <c:pt idx="94">
                  <c:v>5489.223</c:v>
                </c:pt>
                <c:pt idx="95">
                  <c:v>5447.8850000000002</c:v>
                </c:pt>
                <c:pt idx="96">
                  <c:v>5396.8010000000004</c:v>
                </c:pt>
                <c:pt idx="97">
                  <c:v>5361.7020000000002</c:v>
                </c:pt>
                <c:pt idx="98">
                  <c:v>5262.6970000000001</c:v>
                </c:pt>
                <c:pt idx="99">
                  <c:v>5383.6610000000001</c:v>
                </c:pt>
                <c:pt idx="100">
                  <c:v>5388.1480000000001</c:v>
                </c:pt>
                <c:pt idx="101">
                  <c:v>5396.7439999999997</c:v>
                </c:pt>
                <c:pt idx="102">
                  <c:v>5331.0119999999997</c:v>
                </c:pt>
                <c:pt idx="103">
                  <c:v>5185.6009999999997</c:v>
                </c:pt>
                <c:pt idx="104">
                  <c:v>5168.567</c:v>
                </c:pt>
                <c:pt idx="105">
                  <c:v>5156.7209999999995</c:v>
                </c:pt>
                <c:pt idx="106">
                  <c:v>5149.4309999999996</c:v>
                </c:pt>
                <c:pt idx="107">
                  <c:v>5146.6260000000002</c:v>
                </c:pt>
                <c:pt idx="108">
                  <c:v>5146.2550000000001</c:v>
                </c:pt>
                <c:pt idx="109">
                  <c:v>5147.7790000000005</c:v>
                </c:pt>
                <c:pt idx="110">
                  <c:v>5152.0749999999998</c:v>
                </c:pt>
                <c:pt idx="111">
                  <c:v>5158.3890000000001</c:v>
                </c:pt>
              </c:numCache>
            </c:numRef>
          </c:val>
          <c:smooth val="0"/>
          <c:extLst>
            <c:ext xmlns:c16="http://schemas.microsoft.com/office/drawing/2014/chart" uri="{C3380CC4-5D6E-409C-BE32-E72D297353CC}">
              <c16:uniqueId val="{00000001-C962-4B3B-923B-6C99408A985A}"/>
            </c:ext>
          </c:extLst>
        </c:ser>
        <c:dLbls>
          <c:showLegendKey val="0"/>
          <c:showVal val="0"/>
          <c:showCatName val="0"/>
          <c:showSerName val="0"/>
          <c:showPercent val="0"/>
          <c:showBubbleSize val="0"/>
        </c:dLbls>
        <c:marker val="1"/>
        <c:smooth val="0"/>
        <c:axId val="117252400"/>
        <c:axId val="117252960"/>
      </c:lineChart>
      <c:lineChart>
        <c:grouping val="standard"/>
        <c:varyColors val="0"/>
        <c:ser>
          <c:idx val="0"/>
          <c:order val="0"/>
          <c:tx>
            <c:strRef>
              <c:f>'goods indiv'!$D$1</c:f>
              <c:strCache>
                <c:ptCount val="1"/>
                <c:pt idx="0">
                  <c:v>EMP_3133_40031</c:v>
                </c:pt>
              </c:strCache>
            </c:strRef>
          </c:tx>
          <c:spPr>
            <a:ln w="28575" cap="rnd">
              <a:solidFill>
                <a:schemeClr val="accent1"/>
              </a:solidFill>
              <a:round/>
            </a:ln>
            <a:effectLst/>
          </c:spPr>
          <c:marker>
            <c:symbol val="none"/>
          </c:marker>
          <c:cat>
            <c:numRef>
              <c:f>'goods indiv'!$A$2:$A$113</c:f>
              <c:numCache>
                <c:formatCode>m/d/yyyy</c:formatCode>
                <c:ptCount val="112"/>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pt idx="108">
                  <c:v>42736</c:v>
                </c:pt>
                <c:pt idx="109">
                  <c:v>42826</c:v>
                </c:pt>
                <c:pt idx="110">
                  <c:v>42917</c:v>
                </c:pt>
                <c:pt idx="111">
                  <c:v>43009</c:v>
                </c:pt>
              </c:numCache>
            </c:numRef>
          </c:cat>
          <c:val>
            <c:numRef>
              <c:f>'goods indiv'!$D$2:$D$113</c:f>
              <c:numCache>
                <c:formatCode>General</c:formatCode>
                <c:ptCount val="112"/>
                <c:pt idx="0">
                  <c:v>3442</c:v>
                </c:pt>
                <c:pt idx="1">
                  <c:v>3341</c:v>
                </c:pt>
                <c:pt idx="2">
                  <c:v>3343</c:v>
                </c:pt>
                <c:pt idx="3">
                  <c:v>3288</c:v>
                </c:pt>
                <c:pt idx="4">
                  <c:v>3343</c:v>
                </c:pt>
                <c:pt idx="5">
                  <c:v>3456</c:v>
                </c:pt>
                <c:pt idx="6">
                  <c:v>3534</c:v>
                </c:pt>
                <c:pt idx="7">
                  <c:v>3529</c:v>
                </c:pt>
                <c:pt idx="8">
                  <c:v>3481</c:v>
                </c:pt>
                <c:pt idx="9">
                  <c:v>3549</c:v>
                </c:pt>
                <c:pt idx="10">
                  <c:v>3562</c:v>
                </c:pt>
                <c:pt idx="11">
                  <c:v>3572</c:v>
                </c:pt>
                <c:pt idx="12">
                  <c:v>3711</c:v>
                </c:pt>
                <c:pt idx="13">
                  <c:v>3760</c:v>
                </c:pt>
                <c:pt idx="14">
                  <c:v>3712</c:v>
                </c:pt>
                <c:pt idx="15">
                  <c:v>3702</c:v>
                </c:pt>
                <c:pt idx="16">
                  <c:v>3665</c:v>
                </c:pt>
                <c:pt idx="17">
                  <c:v>3625</c:v>
                </c:pt>
                <c:pt idx="18">
                  <c:v>3614</c:v>
                </c:pt>
                <c:pt idx="19">
                  <c:v>3592</c:v>
                </c:pt>
                <c:pt idx="20">
                  <c:v>3500</c:v>
                </c:pt>
                <c:pt idx="21">
                  <c:v>3519</c:v>
                </c:pt>
                <c:pt idx="22">
                  <c:v>3500</c:v>
                </c:pt>
                <c:pt idx="23">
                  <c:v>3546</c:v>
                </c:pt>
                <c:pt idx="24">
                  <c:v>3559</c:v>
                </c:pt>
                <c:pt idx="25">
                  <c:v>3535</c:v>
                </c:pt>
                <c:pt idx="26">
                  <c:v>3545</c:v>
                </c:pt>
                <c:pt idx="27">
                  <c:v>3524</c:v>
                </c:pt>
                <c:pt idx="28">
                  <c:v>3580</c:v>
                </c:pt>
                <c:pt idx="29">
                  <c:v>3547</c:v>
                </c:pt>
                <c:pt idx="30">
                  <c:v>3534</c:v>
                </c:pt>
                <c:pt idx="31">
                  <c:v>3570</c:v>
                </c:pt>
                <c:pt idx="32">
                  <c:v>3599</c:v>
                </c:pt>
                <c:pt idx="33">
                  <c:v>3690</c:v>
                </c:pt>
                <c:pt idx="34">
                  <c:v>3736</c:v>
                </c:pt>
                <c:pt idx="35">
                  <c:v>3728</c:v>
                </c:pt>
                <c:pt idx="36">
                  <c:v>3760</c:v>
                </c:pt>
                <c:pt idx="37">
                  <c:v>3751</c:v>
                </c:pt>
                <c:pt idx="38">
                  <c:v>3720</c:v>
                </c:pt>
                <c:pt idx="39">
                  <c:v>3678</c:v>
                </c:pt>
                <c:pt idx="40">
                  <c:v>3697</c:v>
                </c:pt>
                <c:pt idx="41">
                  <c:v>3706</c:v>
                </c:pt>
                <c:pt idx="42">
                  <c:v>3725</c:v>
                </c:pt>
                <c:pt idx="43">
                  <c:v>3700</c:v>
                </c:pt>
                <c:pt idx="44">
                  <c:v>3739</c:v>
                </c:pt>
                <c:pt idx="45">
                  <c:v>3711</c:v>
                </c:pt>
                <c:pt idx="46">
                  <c:v>3713</c:v>
                </c:pt>
                <c:pt idx="47">
                  <c:v>3707</c:v>
                </c:pt>
                <c:pt idx="48">
                  <c:v>3647</c:v>
                </c:pt>
                <c:pt idx="49">
                  <c:v>3745</c:v>
                </c:pt>
                <c:pt idx="50">
                  <c:v>3733</c:v>
                </c:pt>
                <c:pt idx="51">
                  <c:v>3796</c:v>
                </c:pt>
                <c:pt idx="52">
                  <c:v>3756</c:v>
                </c:pt>
                <c:pt idx="53">
                  <c:v>3634</c:v>
                </c:pt>
                <c:pt idx="54">
                  <c:v>3601</c:v>
                </c:pt>
                <c:pt idx="55">
                  <c:v>3627</c:v>
                </c:pt>
                <c:pt idx="56">
                  <c:v>3912</c:v>
                </c:pt>
                <c:pt idx="57">
                  <c:v>3917</c:v>
                </c:pt>
                <c:pt idx="58">
                  <c:v>3974</c:v>
                </c:pt>
                <c:pt idx="59">
                  <c:v>4021</c:v>
                </c:pt>
                <c:pt idx="60">
                  <c:v>3836</c:v>
                </c:pt>
                <c:pt idx="61">
                  <c:v>3935</c:v>
                </c:pt>
                <c:pt idx="62">
                  <c:v>3937</c:v>
                </c:pt>
                <c:pt idx="63">
                  <c:v>3887</c:v>
                </c:pt>
                <c:pt idx="64">
                  <c:v>3882</c:v>
                </c:pt>
                <c:pt idx="65">
                  <c:v>3849</c:v>
                </c:pt>
                <c:pt idx="66">
                  <c:v>3854</c:v>
                </c:pt>
                <c:pt idx="67">
                  <c:v>3864</c:v>
                </c:pt>
                <c:pt idx="68">
                  <c:v>3975</c:v>
                </c:pt>
                <c:pt idx="69">
                  <c:v>3926</c:v>
                </c:pt>
                <c:pt idx="70">
                  <c:v>3884</c:v>
                </c:pt>
                <c:pt idx="71">
                  <c:v>3646</c:v>
                </c:pt>
                <c:pt idx="72">
                  <c:v>3599</c:v>
                </c:pt>
                <c:pt idx="73">
                  <c:v>3567</c:v>
                </c:pt>
                <c:pt idx="74">
                  <c:v>3496</c:v>
                </c:pt>
                <c:pt idx="75">
                  <c:v>3484</c:v>
                </c:pt>
                <c:pt idx="76">
                  <c:v>3441</c:v>
                </c:pt>
                <c:pt idx="77">
                  <c:v>3400</c:v>
                </c:pt>
                <c:pt idx="78">
                  <c:v>3441</c:v>
                </c:pt>
                <c:pt idx="79">
                  <c:v>3516</c:v>
                </c:pt>
                <c:pt idx="80">
                  <c:v>3527</c:v>
                </c:pt>
                <c:pt idx="81">
                  <c:v>3542</c:v>
                </c:pt>
                <c:pt idx="82">
                  <c:v>3552</c:v>
                </c:pt>
                <c:pt idx="83">
                  <c:v>3576</c:v>
                </c:pt>
                <c:pt idx="84">
                  <c:v>3601</c:v>
                </c:pt>
                <c:pt idx="85">
                  <c:v>3604</c:v>
                </c:pt>
                <c:pt idx="86">
                  <c:v>3632</c:v>
                </c:pt>
                <c:pt idx="87">
                  <c:v>3574</c:v>
                </c:pt>
                <c:pt idx="88">
                  <c:v>3566</c:v>
                </c:pt>
                <c:pt idx="89">
                  <c:v>3548</c:v>
                </c:pt>
                <c:pt idx="90">
                  <c:v>3547</c:v>
                </c:pt>
                <c:pt idx="91">
                  <c:v>3481</c:v>
                </c:pt>
                <c:pt idx="92">
                  <c:v>3560</c:v>
                </c:pt>
                <c:pt idx="93">
                  <c:v>3557</c:v>
                </c:pt>
                <c:pt idx="94">
                  <c:v>3546</c:v>
                </c:pt>
                <c:pt idx="95">
                  <c:v>3551</c:v>
                </c:pt>
                <c:pt idx="96">
                  <c:v>3608</c:v>
                </c:pt>
                <c:pt idx="97">
                  <c:v>3600</c:v>
                </c:pt>
                <c:pt idx="98">
                  <c:v>3538</c:v>
                </c:pt>
                <c:pt idx="99">
                  <c:v>3534</c:v>
                </c:pt>
                <c:pt idx="100">
                  <c:v>3536</c:v>
                </c:pt>
                <c:pt idx="101">
                  <c:v>3536</c:v>
                </c:pt>
                <c:pt idx="102">
                  <c:v>3534</c:v>
                </c:pt>
                <c:pt idx="103">
                  <c:v>3531</c:v>
                </c:pt>
                <c:pt idx="104">
                  <c:v>3528</c:v>
                </c:pt>
                <c:pt idx="105">
                  <c:v>3524</c:v>
                </c:pt>
                <c:pt idx="106">
                  <c:v>3521</c:v>
                </c:pt>
                <c:pt idx="107">
                  <c:v>3517</c:v>
                </c:pt>
                <c:pt idx="108">
                  <c:v>3514</c:v>
                </c:pt>
                <c:pt idx="109">
                  <c:v>3511</c:v>
                </c:pt>
                <c:pt idx="110">
                  <c:v>3509</c:v>
                </c:pt>
                <c:pt idx="111">
                  <c:v>3507</c:v>
                </c:pt>
              </c:numCache>
            </c:numRef>
          </c:val>
          <c:smooth val="0"/>
          <c:extLst>
            <c:ext xmlns:c16="http://schemas.microsoft.com/office/drawing/2014/chart" uri="{C3380CC4-5D6E-409C-BE32-E72D297353CC}">
              <c16:uniqueId val="{00000000-C962-4B3B-923B-6C99408A985A}"/>
            </c:ext>
          </c:extLst>
        </c:ser>
        <c:dLbls>
          <c:showLegendKey val="0"/>
          <c:showVal val="0"/>
          <c:showCatName val="0"/>
          <c:showSerName val="0"/>
          <c:showPercent val="0"/>
          <c:showBubbleSize val="0"/>
        </c:dLbls>
        <c:marker val="1"/>
        <c:smooth val="0"/>
        <c:axId val="522476463"/>
        <c:axId val="579217935"/>
      </c:lineChart>
      <c:dateAx>
        <c:axId val="117252400"/>
        <c:scaling>
          <c:orientation val="minMax"/>
          <c:max val="42644"/>
          <c:min val="36526"/>
        </c:scaling>
        <c:delete val="0"/>
        <c:axPos val="b"/>
        <c:numFmt formatCode="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Arial" panose="020B0604020202020204" pitchFamily="34" charset="0"/>
              </a:defRPr>
            </a:pPr>
            <a:endParaRPr lang="en-US"/>
          </a:p>
        </c:txPr>
        <c:crossAx val="117252960"/>
        <c:crosses val="autoZero"/>
        <c:auto val="1"/>
        <c:lblOffset val="100"/>
        <c:baseTimeUnit val="months"/>
        <c:majorUnit val="12"/>
        <c:majorTimeUnit val="months"/>
      </c:dateAx>
      <c:valAx>
        <c:axId val="117252960"/>
        <c:scaling>
          <c:orientation val="minMax"/>
          <c:max val="6000"/>
          <c:min val="5000"/>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Arial" panose="020B0604020202020204" pitchFamily="34" charset="0"/>
              </a:defRPr>
            </a:pPr>
            <a:endParaRPr lang="en-US"/>
          </a:p>
        </c:txPr>
        <c:crossAx val="117252400"/>
        <c:crosses val="autoZero"/>
        <c:crossBetween val="between"/>
      </c:valAx>
      <c:valAx>
        <c:axId val="579217935"/>
        <c:scaling>
          <c:orientation val="minMax"/>
          <c:max val="4000"/>
          <c:min val="3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Arial" panose="020B0604020202020204" pitchFamily="34" charset="0"/>
              </a:defRPr>
            </a:pPr>
            <a:endParaRPr lang="en-US"/>
          </a:p>
        </c:txPr>
        <c:crossAx val="522476463"/>
        <c:crosses val="max"/>
        <c:crossBetween val="between"/>
      </c:valAx>
      <c:dateAx>
        <c:axId val="522476463"/>
        <c:scaling>
          <c:orientation val="minMax"/>
        </c:scaling>
        <c:delete val="1"/>
        <c:axPos val="b"/>
        <c:numFmt formatCode="m/d/yyyy" sourceLinked="1"/>
        <c:majorTickMark val="out"/>
        <c:minorTickMark val="none"/>
        <c:tickLblPos val="nextTo"/>
        <c:crossAx val="579217935"/>
        <c:crosses val="autoZero"/>
        <c:auto val="1"/>
        <c:lblOffset val="100"/>
        <c:baseTimeUnit val="months"/>
      </c:dateAx>
      <c:spPr>
        <a:solidFill>
          <a:schemeClr val="bg1">
            <a:lumMod val="95000"/>
          </a:schemeClr>
        </a:solidFill>
        <a:ln>
          <a:solidFill>
            <a:schemeClr val="bg1">
              <a:lumMod val="6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mn-lt"/>
          <a:cs typeface="Arial" panose="020B06040202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0311532176039"/>
          <c:y val="2.7924261016622574E-2"/>
          <c:w val="0.87420664447973617"/>
          <c:h val="0.88112038984870023"/>
        </c:manualLayout>
      </c:layout>
      <c:lineChart>
        <c:grouping val="standard"/>
        <c:varyColors val="0"/>
        <c:ser>
          <c:idx val="2"/>
          <c:order val="0"/>
          <c:tx>
            <c:strRef>
              <c:f>gdssvc!$D$1</c:f>
              <c:strCache>
                <c:ptCount val="1"/>
                <c:pt idx="0">
                  <c:v>State/Local Govt</c:v>
                </c:pt>
              </c:strCache>
            </c:strRef>
          </c:tx>
          <c:spPr>
            <a:ln w="34925">
              <a:solidFill>
                <a:schemeClr val="accent5"/>
              </a:solidFill>
            </a:ln>
          </c:spPr>
          <c:marker>
            <c:symbol val="none"/>
          </c:marker>
          <c:cat>
            <c:numRef>
              <c:f>gdssvc!$A$2:$A$113</c:f>
              <c:numCache>
                <c:formatCode>m/d/yyyy</c:formatCode>
                <c:ptCount val="112"/>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pt idx="108">
                  <c:v>42736</c:v>
                </c:pt>
                <c:pt idx="109">
                  <c:v>42826</c:v>
                </c:pt>
                <c:pt idx="110">
                  <c:v>42917</c:v>
                </c:pt>
                <c:pt idx="111">
                  <c:v>43009</c:v>
                </c:pt>
              </c:numCache>
            </c:numRef>
          </c:cat>
          <c:val>
            <c:numRef>
              <c:f>gdssvc!$D$2:$D$113</c:f>
              <c:numCache>
                <c:formatCode>#,##0</c:formatCode>
                <c:ptCount val="112"/>
                <c:pt idx="0">
                  <c:v>7297.9382601920397</c:v>
                </c:pt>
                <c:pt idx="1">
                  <c:v>7291.0660473737498</c:v>
                </c:pt>
                <c:pt idx="2">
                  <c:v>7194.2944427472303</c:v>
                </c:pt>
                <c:pt idx="3">
                  <c:v>7336.0069063151896</c:v>
                </c:pt>
                <c:pt idx="4">
                  <c:v>7274.8001218493901</c:v>
                </c:pt>
                <c:pt idx="5">
                  <c:v>7029.7900767434003</c:v>
                </c:pt>
                <c:pt idx="6">
                  <c:v>7349.84822836272</c:v>
                </c:pt>
                <c:pt idx="7">
                  <c:v>7487.9198277453497</c:v>
                </c:pt>
                <c:pt idx="8">
                  <c:v>7765.6778673272202</c:v>
                </c:pt>
                <c:pt idx="9">
                  <c:v>7940.96952812364</c:v>
                </c:pt>
                <c:pt idx="10">
                  <c:v>7831.05693510114</c:v>
                </c:pt>
                <c:pt idx="11">
                  <c:v>8081.0209626715796</c:v>
                </c:pt>
                <c:pt idx="12">
                  <c:v>8147.4417805768699</c:v>
                </c:pt>
                <c:pt idx="13">
                  <c:v>8205.7771690625395</c:v>
                </c:pt>
                <c:pt idx="14">
                  <c:v>8139.8394160089601</c:v>
                </c:pt>
                <c:pt idx="15">
                  <c:v>8033.3419360591597</c:v>
                </c:pt>
                <c:pt idx="16">
                  <c:v>8142.7156739105303</c:v>
                </c:pt>
                <c:pt idx="17">
                  <c:v>8084.47696956462</c:v>
                </c:pt>
                <c:pt idx="18">
                  <c:v>8501.0824032192195</c:v>
                </c:pt>
                <c:pt idx="19">
                  <c:v>8064.1899661571697</c:v>
                </c:pt>
                <c:pt idx="20">
                  <c:v>8112.6756580569099</c:v>
                </c:pt>
                <c:pt idx="21">
                  <c:v>8216.5268177349899</c:v>
                </c:pt>
                <c:pt idx="22">
                  <c:v>8232.9566477710996</c:v>
                </c:pt>
                <c:pt idx="23">
                  <c:v>8363.5455670765296</c:v>
                </c:pt>
                <c:pt idx="24">
                  <c:v>8325.8339679593992</c:v>
                </c:pt>
                <c:pt idx="25">
                  <c:v>8383.6995306059907</c:v>
                </c:pt>
                <c:pt idx="26">
                  <c:v>8460.9072149947806</c:v>
                </c:pt>
                <c:pt idx="27">
                  <c:v>8366.1344476125596</c:v>
                </c:pt>
                <c:pt idx="28">
                  <c:v>8460.8721461556106</c:v>
                </c:pt>
                <c:pt idx="29">
                  <c:v>8773.4321288512801</c:v>
                </c:pt>
                <c:pt idx="30">
                  <c:v>8858.7373769965398</c:v>
                </c:pt>
                <c:pt idx="31">
                  <c:v>8853.2662937988298</c:v>
                </c:pt>
                <c:pt idx="32">
                  <c:v>8842.4108793660198</c:v>
                </c:pt>
                <c:pt idx="33">
                  <c:v>8619.77307476024</c:v>
                </c:pt>
                <c:pt idx="34">
                  <c:v>8502.2524944704001</c:v>
                </c:pt>
                <c:pt idx="35">
                  <c:v>8777.5674261413496</c:v>
                </c:pt>
                <c:pt idx="36">
                  <c:v>8817.5406553712201</c:v>
                </c:pt>
                <c:pt idx="37">
                  <c:v>8884.3627158380004</c:v>
                </c:pt>
                <c:pt idx="38">
                  <c:v>8776.8436790616106</c:v>
                </c:pt>
                <c:pt idx="39">
                  <c:v>8610.7687888314304</c:v>
                </c:pt>
                <c:pt idx="40">
                  <c:v>8574.9843876635205</c:v>
                </c:pt>
                <c:pt idx="41">
                  <c:v>8661.21673024968</c:v>
                </c:pt>
                <c:pt idx="42">
                  <c:v>8599.5600111825406</c:v>
                </c:pt>
                <c:pt idx="43">
                  <c:v>8877.9521666894307</c:v>
                </c:pt>
                <c:pt idx="44">
                  <c:v>8856.1610470878895</c:v>
                </c:pt>
                <c:pt idx="45">
                  <c:v>8958.2230406972903</c:v>
                </c:pt>
                <c:pt idx="46">
                  <c:v>9053.6254988169094</c:v>
                </c:pt>
                <c:pt idx="47">
                  <c:v>9163.21271966518</c:v>
                </c:pt>
                <c:pt idx="48">
                  <c:v>9191.9479925066698</c:v>
                </c:pt>
                <c:pt idx="49">
                  <c:v>9269.5639226352905</c:v>
                </c:pt>
                <c:pt idx="50">
                  <c:v>9115.3205970885301</c:v>
                </c:pt>
                <c:pt idx="51">
                  <c:v>9083.8116402398991</c:v>
                </c:pt>
                <c:pt idx="52">
                  <c:v>9295.7198294953396</c:v>
                </c:pt>
                <c:pt idx="53">
                  <c:v>9323.08927968635</c:v>
                </c:pt>
                <c:pt idx="54">
                  <c:v>9276.61646572477</c:v>
                </c:pt>
                <c:pt idx="55">
                  <c:v>9381.7274304764505</c:v>
                </c:pt>
                <c:pt idx="56">
                  <c:v>9444.0197263849604</c:v>
                </c:pt>
                <c:pt idx="57">
                  <c:v>9704.1756982909901</c:v>
                </c:pt>
                <c:pt idx="58">
                  <c:v>9953.3665095382803</c:v>
                </c:pt>
                <c:pt idx="59">
                  <c:v>10031.5663981652</c:v>
                </c:pt>
                <c:pt idx="60">
                  <c:v>9945.7433544148007</c:v>
                </c:pt>
                <c:pt idx="61">
                  <c:v>10076.9851571524</c:v>
                </c:pt>
                <c:pt idx="62">
                  <c:v>10300.6746051478</c:v>
                </c:pt>
                <c:pt idx="63">
                  <c:v>10523.4318904053</c:v>
                </c:pt>
                <c:pt idx="64">
                  <c:v>10580.860870157199</c:v>
                </c:pt>
                <c:pt idx="65">
                  <c:v>10840.2729174289</c:v>
                </c:pt>
                <c:pt idx="66">
                  <c:v>10884.668024582101</c:v>
                </c:pt>
                <c:pt idx="67">
                  <c:v>10788.283444721999</c:v>
                </c:pt>
                <c:pt idx="68">
                  <c:v>10871.754885098801</c:v>
                </c:pt>
                <c:pt idx="69">
                  <c:v>10886.2310461734</c:v>
                </c:pt>
                <c:pt idx="70">
                  <c:v>10903.072669840099</c:v>
                </c:pt>
                <c:pt idx="71">
                  <c:v>10939.9110952923</c:v>
                </c:pt>
                <c:pt idx="72">
                  <c:v>11146.72</c:v>
                </c:pt>
                <c:pt idx="73">
                  <c:v>11001.96</c:v>
                </c:pt>
                <c:pt idx="74">
                  <c:v>11095.52</c:v>
                </c:pt>
                <c:pt idx="75">
                  <c:v>11270.65</c:v>
                </c:pt>
                <c:pt idx="76">
                  <c:v>11258.85</c:v>
                </c:pt>
                <c:pt idx="77">
                  <c:v>11430.6</c:v>
                </c:pt>
                <c:pt idx="78">
                  <c:v>11372.47</c:v>
                </c:pt>
                <c:pt idx="79">
                  <c:v>11650.72</c:v>
                </c:pt>
                <c:pt idx="80">
                  <c:v>11514.7</c:v>
                </c:pt>
                <c:pt idx="81">
                  <c:v>11616.79</c:v>
                </c:pt>
                <c:pt idx="82">
                  <c:v>11398.2</c:v>
                </c:pt>
                <c:pt idx="83">
                  <c:v>11335.82</c:v>
                </c:pt>
                <c:pt idx="84">
                  <c:v>11111.9</c:v>
                </c:pt>
                <c:pt idx="85">
                  <c:v>11036.34</c:v>
                </c:pt>
                <c:pt idx="86">
                  <c:v>10979.31</c:v>
                </c:pt>
                <c:pt idx="87">
                  <c:v>10909.77</c:v>
                </c:pt>
                <c:pt idx="88">
                  <c:v>11022.64</c:v>
                </c:pt>
                <c:pt idx="89">
                  <c:v>11027.05</c:v>
                </c:pt>
                <c:pt idx="90">
                  <c:v>11130.62</c:v>
                </c:pt>
                <c:pt idx="91">
                  <c:v>11064.5</c:v>
                </c:pt>
                <c:pt idx="92">
                  <c:v>11056.13</c:v>
                </c:pt>
                <c:pt idx="93">
                  <c:v>11117.79</c:v>
                </c:pt>
                <c:pt idx="94">
                  <c:v>11088.58</c:v>
                </c:pt>
                <c:pt idx="95">
                  <c:v>11107.27</c:v>
                </c:pt>
                <c:pt idx="96">
                  <c:v>11151.11</c:v>
                </c:pt>
                <c:pt idx="97">
                  <c:v>11184.85</c:v>
                </c:pt>
                <c:pt idx="98">
                  <c:v>11198.17</c:v>
                </c:pt>
                <c:pt idx="99">
                  <c:v>11103.66</c:v>
                </c:pt>
                <c:pt idx="100">
                  <c:v>11050.69</c:v>
                </c:pt>
                <c:pt idx="101">
                  <c:v>11021.58</c:v>
                </c:pt>
                <c:pt idx="102">
                  <c:v>10987.73</c:v>
                </c:pt>
                <c:pt idx="103">
                  <c:v>11132.75</c:v>
                </c:pt>
                <c:pt idx="104">
                  <c:v>11112.36</c:v>
                </c:pt>
                <c:pt idx="105">
                  <c:v>11186.22</c:v>
                </c:pt>
                <c:pt idx="106">
                  <c:v>11202.05</c:v>
                </c:pt>
                <c:pt idx="107">
                  <c:v>11249.78</c:v>
                </c:pt>
                <c:pt idx="108">
                  <c:v>11295.17</c:v>
                </c:pt>
                <c:pt idx="109">
                  <c:v>11337.37</c:v>
                </c:pt>
                <c:pt idx="110">
                  <c:v>11386.08</c:v>
                </c:pt>
                <c:pt idx="111">
                  <c:v>11436</c:v>
                </c:pt>
              </c:numCache>
            </c:numRef>
          </c:val>
          <c:smooth val="0"/>
          <c:extLst>
            <c:ext xmlns:c16="http://schemas.microsoft.com/office/drawing/2014/chart" uri="{C3380CC4-5D6E-409C-BE32-E72D297353CC}">
              <c16:uniqueId val="{00000001-BA73-443B-8BEE-9E4A8501ADE6}"/>
            </c:ext>
          </c:extLst>
        </c:ser>
        <c:dLbls>
          <c:showLegendKey val="0"/>
          <c:showVal val="0"/>
          <c:showCatName val="0"/>
          <c:showSerName val="0"/>
          <c:showPercent val="0"/>
          <c:showBubbleSize val="0"/>
        </c:dLbls>
        <c:smooth val="0"/>
        <c:axId val="117245120"/>
        <c:axId val="117245680"/>
      </c:lineChart>
      <c:dateAx>
        <c:axId val="117245120"/>
        <c:scaling>
          <c:orientation val="minMax"/>
        </c:scaling>
        <c:delete val="0"/>
        <c:axPos val="b"/>
        <c:numFmt formatCode="yy" sourceLinked="0"/>
        <c:majorTickMark val="cross"/>
        <c:minorTickMark val="out"/>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7245680"/>
        <c:crosses val="autoZero"/>
        <c:auto val="1"/>
        <c:lblOffset val="100"/>
        <c:baseTimeUnit val="months"/>
        <c:majorUnit val="24"/>
        <c:majorTimeUnit val="months"/>
        <c:minorUnit val="12"/>
        <c:minorTimeUnit val="months"/>
      </c:dateAx>
      <c:valAx>
        <c:axId val="117245680"/>
        <c:scaling>
          <c:orientation val="minMax"/>
          <c:min val="6000"/>
        </c:scaling>
        <c:delete val="0"/>
        <c:axPos val="l"/>
        <c:majorGridlines>
          <c:spPr>
            <a:ln w="9525" cap="flat" cmpd="sng" algn="ctr">
              <a:solidFill>
                <a:schemeClr val="tx1">
                  <a:lumMod val="15000"/>
                  <a:lumOff val="85000"/>
                </a:schemeClr>
              </a:solidFill>
              <a:prstDash val="sysDash"/>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17245120"/>
        <c:crosses val="autoZero"/>
        <c:crossBetween val="between"/>
      </c:valAx>
      <c:spPr>
        <a:solidFill>
          <a:schemeClr val="bg1">
            <a:lumMod val="95000"/>
          </a:schemeClr>
        </a:solidFill>
        <a:ln w="25400">
          <a:solidFill>
            <a:schemeClr val="bg1">
              <a:lumMod val="75000"/>
            </a:schemeClr>
          </a:solidFill>
        </a:ln>
      </c:spPr>
    </c:plotArea>
    <c:plotVisOnly val="1"/>
    <c:dispBlanksAs val="gap"/>
    <c:showDLblsOverMax val="0"/>
  </c:chart>
  <c:spPr>
    <a:ln>
      <a:noFill/>
    </a:ln>
  </c:spPr>
  <c:txPr>
    <a:bodyPr/>
    <a:lstStyle/>
    <a:p>
      <a:pPr>
        <a:defRPr sz="16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0311532176039"/>
          <c:y val="2.7924261016622574E-2"/>
          <c:w val="0.87420664447973617"/>
          <c:h val="0.88112038984870023"/>
        </c:manualLayout>
      </c:layout>
      <c:lineChart>
        <c:grouping val="standard"/>
        <c:varyColors val="0"/>
        <c:ser>
          <c:idx val="1"/>
          <c:order val="0"/>
          <c:tx>
            <c:strRef>
              <c:f>gdssvc!$B$1</c:f>
              <c:strCache>
                <c:ptCount val="1"/>
                <c:pt idx="0">
                  <c:v>Services</c:v>
                </c:pt>
              </c:strCache>
            </c:strRef>
          </c:tx>
          <c:spPr>
            <a:ln w="34925" cap="rnd">
              <a:solidFill>
                <a:schemeClr val="accent1"/>
              </a:solidFill>
              <a:round/>
            </a:ln>
            <a:effectLst/>
          </c:spPr>
          <c:marker>
            <c:symbol val="none"/>
          </c:marker>
          <c:cat>
            <c:numRef>
              <c:f>gdssvc!$A$2:$A$113</c:f>
              <c:numCache>
                <c:formatCode>m/d/yyyy</c:formatCode>
                <c:ptCount val="112"/>
                <c:pt idx="0">
                  <c:v>32874</c:v>
                </c:pt>
                <c:pt idx="1">
                  <c:v>32964</c:v>
                </c:pt>
                <c:pt idx="2">
                  <c:v>33055</c:v>
                </c:pt>
                <c:pt idx="3">
                  <c:v>33147</c:v>
                </c:pt>
                <c:pt idx="4">
                  <c:v>33239</c:v>
                </c:pt>
                <c:pt idx="5">
                  <c:v>33329</c:v>
                </c:pt>
                <c:pt idx="6">
                  <c:v>33420</c:v>
                </c:pt>
                <c:pt idx="7">
                  <c:v>33512</c:v>
                </c:pt>
                <c:pt idx="8">
                  <c:v>33604</c:v>
                </c:pt>
                <c:pt idx="9">
                  <c:v>33695</c:v>
                </c:pt>
                <c:pt idx="10">
                  <c:v>33786</c:v>
                </c:pt>
                <c:pt idx="11">
                  <c:v>33878</c:v>
                </c:pt>
                <c:pt idx="12">
                  <c:v>33970</c:v>
                </c:pt>
                <c:pt idx="13">
                  <c:v>34060</c:v>
                </c:pt>
                <c:pt idx="14">
                  <c:v>34151</c:v>
                </c:pt>
                <c:pt idx="15">
                  <c:v>34243</c:v>
                </c:pt>
                <c:pt idx="16">
                  <c:v>34335</c:v>
                </c:pt>
                <c:pt idx="17">
                  <c:v>34425</c:v>
                </c:pt>
                <c:pt idx="18">
                  <c:v>34516</c:v>
                </c:pt>
                <c:pt idx="19">
                  <c:v>34608</c:v>
                </c:pt>
                <c:pt idx="20">
                  <c:v>34700</c:v>
                </c:pt>
                <c:pt idx="21">
                  <c:v>34790</c:v>
                </c:pt>
                <c:pt idx="22">
                  <c:v>34881</c:v>
                </c:pt>
                <c:pt idx="23">
                  <c:v>34973</c:v>
                </c:pt>
                <c:pt idx="24">
                  <c:v>35065</c:v>
                </c:pt>
                <c:pt idx="25">
                  <c:v>35156</c:v>
                </c:pt>
                <c:pt idx="26">
                  <c:v>35247</c:v>
                </c:pt>
                <c:pt idx="27">
                  <c:v>35339</c:v>
                </c:pt>
                <c:pt idx="28">
                  <c:v>35431</c:v>
                </c:pt>
                <c:pt idx="29">
                  <c:v>35521</c:v>
                </c:pt>
                <c:pt idx="30">
                  <c:v>35612</c:v>
                </c:pt>
                <c:pt idx="31">
                  <c:v>35704</c:v>
                </c:pt>
                <c:pt idx="32">
                  <c:v>35796</c:v>
                </c:pt>
                <c:pt idx="33">
                  <c:v>35886</c:v>
                </c:pt>
                <c:pt idx="34">
                  <c:v>35977</c:v>
                </c:pt>
                <c:pt idx="35">
                  <c:v>36069</c:v>
                </c:pt>
                <c:pt idx="36">
                  <c:v>36161</c:v>
                </c:pt>
                <c:pt idx="37">
                  <c:v>36251</c:v>
                </c:pt>
                <c:pt idx="38">
                  <c:v>36342</c:v>
                </c:pt>
                <c:pt idx="39">
                  <c:v>36434</c:v>
                </c:pt>
                <c:pt idx="40">
                  <c:v>36526</c:v>
                </c:pt>
                <c:pt idx="41">
                  <c:v>36617</c:v>
                </c:pt>
                <c:pt idx="42">
                  <c:v>36708</c:v>
                </c:pt>
                <c:pt idx="43">
                  <c:v>36800</c:v>
                </c:pt>
                <c:pt idx="44">
                  <c:v>36892</c:v>
                </c:pt>
                <c:pt idx="45">
                  <c:v>36982</c:v>
                </c:pt>
                <c:pt idx="46">
                  <c:v>37073</c:v>
                </c:pt>
                <c:pt idx="47">
                  <c:v>37165</c:v>
                </c:pt>
                <c:pt idx="48">
                  <c:v>37257</c:v>
                </c:pt>
                <c:pt idx="49">
                  <c:v>37347</c:v>
                </c:pt>
                <c:pt idx="50">
                  <c:v>37438</c:v>
                </c:pt>
                <c:pt idx="51">
                  <c:v>37530</c:v>
                </c:pt>
                <c:pt idx="52">
                  <c:v>37622</c:v>
                </c:pt>
                <c:pt idx="53">
                  <c:v>37712</c:v>
                </c:pt>
                <c:pt idx="54">
                  <c:v>37803</c:v>
                </c:pt>
                <c:pt idx="55">
                  <c:v>37895</c:v>
                </c:pt>
                <c:pt idx="56">
                  <c:v>37987</c:v>
                </c:pt>
                <c:pt idx="57">
                  <c:v>38078</c:v>
                </c:pt>
                <c:pt idx="58">
                  <c:v>38169</c:v>
                </c:pt>
                <c:pt idx="59">
                  <c:v>38261</c:v>
                </c:pt>
                <c:pt idx="60">
                  <c:v>38353</c:v>
                </c:pt>
                <c:pt idx="61">
                  <c:v>38443</c:v>
                </c:pt>
                <c:pt idx="62">
                  <c:v>38534</c:v>
                </c:pt>
                <c:pt idx="63">
                  <c:v>38626</c:v>
                </c:pt>
                <c:pt idx="64">
                  <c:v>38718</c:v>
                </c:pt>
                <c:pt idx="65">
                  <c:v>38808</c:v>
                </c:pt>
                <c:pt idx="66">
                  <c:v>38899</c:v>
                </c:pt>
                <c:pt idx="67">
                  <c:v>38991</c:v>
                </c:pt>
                <c:pt idx="68">
                  <c:v>39083</c:v>
                </c:pt>
                <c:pt idx="69">
                  <c:v>39173</c:v>
                </c:pt>
                <c:pt idx="70">
                  <c:v>39264</c:v>
                </c:pt>
                <c:pt idx="71">
                  <c:v>39356</c:v>
                </c:pt>
                <c:pt idx="72">
                  <c:v>39448</c:v>
                </c:pt>
                <c:pt idx="73">
                  <c:v>39539</c:v>
                </c:pt>
                <c:pt idx="74">
                  <c:v>39630</c:v>
                </c:pt>
                <c:pt idx="75">
                  <c:v>39722</c:v>
                </c:pt>
                <c:pt idx="76">
                  <c:v>39814</c:v>
                </c:pt>
                <c:pt idx="77">
                  <c:v>39904</c:v>
                </c:pt>
                <c:pt idx="78">
                  <c:v>39995</c:v>
                </c:pt>
                <c:pt idx="79">
                  <c:v>40087</c:v>
                </c:pt>
                <c:pt idx="80">
                  <c:v>40179</c:v>
                </c:pt>
                <c:pt idx="81">
                  <c:v>40269</c:v>
                </c:pt>
                <c:pt idx="82">
                  <c:v>40360</c:v>
                </c:pt>
                <c:pt idx="83">
                  <c:v>40452</c:v>
                </c:pt>
                <c:pt idx="84">
                  <c:v>40544</c:v>
                </c:pt>
                <c:pt idx="85">
                  <c:v>40634</c:v>
                </c:pt>
                <c:pt idx="86">
                  <c:v>40725</c:v>
                </c:pt>
                <c:pt idx="87">
                  <c:v>40817</c:v>
                </c:pt>
                <c:pt idx="88">
                  <c:v>40909</c:v>
                </c:pt>
                <c:pt idx="89">
                  <c:v>41000</c:v>
                </c:pt>
                <c:pt idx="90">
                  <c:v>41091</c:v>
                </c:pt>
                <c:pt idx="91">
                  <c:v>41183</c:v>
                </c:pt>
                <c:pt idx="92">
                  <c:v>41275</c:v>
                </c:pt>
                <c:pt idx="93">
                  <c:v>41365</c:v>
                </c:pt>
                <c:pt idx="94">
                  <c:v>41456</c:v>
                </c:pt>
                <c:pt idx="95">
                  <c:v>41548</c:v>
                </c:pt>
                <c:pt idx="96">
                  <c:v>41640</c:v>
                </c:pt>
                <c:pt idx="97">
                  <c:v>41730</c:v>
                </c:pt>
                <c:pt idx="98">
                  <c:v>41821</c:v>
                </c:pt>
                <c:pt idx="99">
                  <c:v>41913</c:v>
                </c:pt>
                <c:pt idx="100">
                  <c:v>42005</c:v>
                </c:pt>
                <c:pt idx="101">
                  <c:v>42095</c:v>
                </c:pt>
                <c:pt idx="102">
                  <c:v>42186</c:v>
                </c:pt>
                <c:pt idx="103">
                  <c:v>42278</c:v>
                </c:pt>
                <c:pt idx="104">
                  <c:v>42370</c:v>
                </c:pt>
                <c:pt idx="105">
                  <c:v>42461</c:v>
                </c:pt>
                <c:pt idx="106">
                  <c:v>42552</c:v>
                </c:pt>
                <c:pt idx="107">
                  <c:v>42644</c:v>
                </c:pt>
                <c:pt idx="108">
                  <c:v>42736</c:v>
                </c:pt>
                <c:pt idx="109">
                  <c:v>42826</c:v>
                </c:pt>
                <c:pt idx="110">
                  <c:v>42917</c:v>
                </c:pt>
                <c:pt idx="111">
                  <c:v>43009</c:v>
                </c:pt>
              </c:numCache>
            </c:numRef>
          </c:cat>
          <c:val>
            <c:numRef>
              <c:f>gdssvc!$B$2:$B$113</c:f>
              <c:numCache>
                <c:formatCode>#,##0</c:formatCode>
                <c:ptCount val="112"/>
                <c:pt idx="0">
                  <c:v>19985.556231381899</c:v>
                </c:pt>
                <c:pt idx="1">
                  <c:v>19905.714437096802</c:v>
                </c:pt>
                <c:pt idx="2">
                  <c:v>20179.171028787001</c:v>
                </c:pt>
                <c:pt idx="3">
                  <c:v>20080.054550760298</c:v>
                </c:pt>
                <c:pt idx="4">
                  <c:v>20218.417551974901</c:v>
                </c:pt>
                <c:pt idx="5">
                  <c:v>19983.309375469398</c:v>
                </c:pt>
                <c:pt idx="6">
                  <c:v>20046.446309969899</c:v>
                </c:pt>
                <c:pt idx="7">
                  <c:v>20312.250818844699</c:v>
                </c:pt>
                <c:pt idx="8">
                  <c:v>20133.252238351499</c:v>
                </c:pt>
                <c:pt idx="9">
                  <c:v>20260.419344165901</c:v>
                </c:pt>
                <c:pt idx="10">
                  <c:v>20218.728333910502</c:v>
                </c:pt>
                <c:pt idx="11">
                  <c:v>20138.680726070601</c:v>
                </c:pt>
                <c:pt idx="12">
                  <c:v>20236.135442209801</c:v>
                </c:pt>
                <c:pt idx="13">
                  <c:v>20157.436375465499</c:v>
                </c:pt>
                <c:pt idx="14">
                  <c:v>20124.2333215867</c:v>
                </c:pt>
                <c:pt idx="15">
                  <c:v>20155.848872402101</c:v>
                </c:pt>
                <c:pt idx="16">
                  <c:v>20596.3811562829</c:v>
                </c:pt>
                <c:pt idx="17">
                  <c:v>20650.8276599335</c:v>
                </c:pt>
                <c:pt idx="18">
                  <c:v>20457.988078205399</c:v>
                </c:pt>
                <c:pt idx="19">
                  <c:v>20604.1861457427</c:v>
                </c:pt>
                <c:pt idx="20">
                  <c:v>20305.999292576202</c:v>
                </c:pt>
                <c:pt idx="21">
                  <c:v>20570.542197048999</c:v>
                </c:pt>
                <c:pt idx="22">
                  <c:v>21086.909516620799</c:v>
                </c:pt>
                <c:pt idx="23">
                  <c:v>20864.754972939601</c:v>
                </c:pt>
                <c:pt idx="24">
                  <c:v>21194.1536432428</c:v>
                </c:pt>
                <c:pt idx="25">
                  <c:v>21537.713535411302</c:v>
                </c:pt>
                <c:pt idx="26">
                  <c:v>21194.156108878899</c:v>
                </c:pt>
                <c:pt idx="27">
                  <c:v>21160.4145378135</c:v>
                </c:pt>
                <c:pt idx="28">
                  <c:v>21396.802465074801</c:v>
                </c:pt>
                <c:pt idx="29">
                  <c:v>21264.302758640599</c:v>
                </c:pt>
                <c:pt idx="30">
                  <c:v>21350.859623078501</c:v>
                </c:pt>
                <c:pt idx="31">
                  <c:v>21697.036902374301</c:v>
                </c:pt>
                <c:pt idx="32">
                  <c:v>21630.754373989501</c:v>
                </c:pt>
                <c:pt idx="33">
                  <c:v>21325.988493047498</c:v>
                </c:pt>
                <c:pt idx="34">
                  <c:v>21188.023966215002</c:v>
                </c:pt>
                <c:pt idx="35">
                  <c:v>21409.9831703036</c:v>
                </c:pt>
                <c:pt idx="36">
                  <c:v>21590.874868549399</c:v>
                </c:pt>
                <c:pt idx="37">
                  <c:v>21555.099135013501</c:v>
                </c:pt>
                <c:pt idx="38">
                  <c:v>22112.093470803298</c:v>
                </c:pt>
                <c:pt idx="39">
                  <c:v>22318.266634293999</c:v>
                </c:pt>
                <c:pt idx="40">
                  <c:v>22429.508068401701</c:v>
                </c:pt>
                <c:pt idx="41">
                  <c:v>22164.9447350726</c:v>
                </c:pt>
                <c:pt idx="42">
                  <c:v>22169.971406353401</c:v>
                </c:pt>
                <c:pt idx="43">
                  <c:v>21868.182250169699</c:v>
                </c:pt>
                <c:pt idx="44">
                  <c:v>21622.037145114002</c:v>
                </c:pt>
                <c:pt idx="45">
                  <c:v>21781.435115640899</c:v>
                </c:pt>
                <c:pt idx="46">
                  <c:v>21386.537709081302</c:v>
                </c:pt>
                <c:pt idx="47">
                  <c:v>21406.402199914301</c:v>
                </c:pt>
                <c:pt idx="48">
                  <c:v>21921.0653163194</c:v>
                </c:pt>
                <c:pt idx="49">
                  <c:v>22340.3077955443</c:v>
                </c:pt>
                <c:pt idx="50">
                  <c:v>22719.331557738002</c:v>
                </c:pt>
                <c:pt idx="51">
                  <c:v>23045.527276894001</c:v>
                </c:pt>
                <c:pt idx="52">
                  <c:v>23132.079861847</c:v>
                </c:pt>
                <c:pt idx="53">
                  <c:v>23226.6692771255</c:v>
                </c:pt>
                <c:pt idx="54">
                  <c:v>23394.095632591201</c:v>
                </c:pt>
                <c:pt idx="55">
                  <c:v>23428.327246665001</c:v>
                </c:pt>
                <c:pt idx="56">
                  <c:v>23622.139584917699</c:v>
                </c:pt>
                <c:pt idx="57">
                  <c:v>23475.170366627699</c:v>
                </c:pt>
                <c:pt idx="58">
                  <c:v>23374.699798517198</c:v>
                </c:pt>
                <c:pt idx="59">
                  <c:v>23640.361166126899</c:v>
                </c:pt>
                <c:pt idx="60">
                  <c:v>23549.1299221138</c:v>
                </c:pt>
                <c:pt idx="61">
                  <c:v>23105.0261654756</c:v>
                </c:pt>
                <c:pt idx="62">
                  <c:v>22786.317052054201</c:v>
                </c:pt>
                <c:pt idx="63">
                  <c:v>22719.001114319501</c:v>
                </c:pt>
                <c:pt idx="64">
                  <c:v>22787.757751604899</c:v>
                </c:pt>
                <c:pt idx="65">
                  <c:v>23075.0683099952</c:v>
                </c:pt>
                <c:pt idx="66">
                  <c:v>23197.116281608502</c:v>
                </c:pt>
                <c:pt idx="67">
                  <c:v>23326.6982179841</c:v>
                </c:pt>
                <c:pt idx="68">
                  <c:v>23333.585352879101</c:v>
                </c:pt>
                <c:pt idx="69">
                  <c:v>24273.4899810774</c:v>
                </c:pt>
                <c:pt idx="70">
                  <c:v>24638.334331209</c:v>
                </c:pt>
                <c:pt idx="71">
                  <c:v>24746.062860419199</c:v>
                </c:pt>
                <c:pt idx="72">
                  <c:v>25619.84</c:v>
                </c:pt>
                <c:pt idx="73">
                  <c:v>25348</c:v>
                </c:pt>
                <c:pt idx="74">
                  <c:v>25489.86</c:v>
                </c:pt>
                <c:pt idx="75">
                  <c:v>25059.200000000001</c:v>
                </c:pt>
                <c:pt idx="76">
                  <c:v>25005.040000000001</c:v>
                </c:pt>
                <c:pt idx="77">
                  <c:v>24740.94</c:v>
                </c:pt>
                <c:pt idx="78">
                  <c:v>24860.1</c:v>
                </c:pt>
                <c:pt idx="79">
                  <c:v>24829.48</c:v>
                </c:pt>
                <c:pt idx="80">
                  <c:v>24592.34</c:v>
                </c:pt>
                <c:pt idx="81">
                  <c:v>24448.18</c:v>
                </c:pt>
                <c:pt idx="82">
                  <c:v>24334.91</c:v>
                </c:pt>
                <c:pt idx="83">
                  <c:v>24833.33</c:v>
                </c:pt>
                <c:pt idx="84">
                  <c:v>24507.88</c:v>
                </c:pt>
                <c:pt idx="85">
                  <c:v>24578.71</c:v>
                </c:pt>
                <c:pt idx="86">
                  <c:v>24634.09</c:v>
                </c:pt>
                <c:pt idx="87">
                  <c:v>24314.93</c:v>
                </c:pt>
                <c:pt idx="88">
                  <c:v>24133.53</c:v>
                </c:pt>
                <c:pt idx="89">
                  <c:v>24270.7</c:v>
                </c:pt>
                <c:pt idx="90">
                  <c:v>24166.959999999999</c:v>
                </c:pt>
                <c:pt idx="91">
                  <c:v>24332.98</c:v>
                </c:pt>
                <c:pt idx="92">
                  <c:v>24800.83</c:v>
                </c:pt>
                <c:pt idx="93">
                  <c:v>24588.68</c:v>
                </c:pt>
                <c:pt idx="94">
                  <c:v>24720.15</c:v>
                </c:pt>
                <c:pt idx="95">
                  <c:v>24741.21</c:v>
                </c:pt>
                <c:pt idx="96">
                  <c:v>24810.31</c:v>
                </c:pt>
                <c:pt idx="97">
                  <c:v>25081.59</c:v>
                </c:pt>
                <c:pt idx="98">
                  <c:v>25238.11</c:v>
                </c:pt>
                <c:pt idx="99">
                  <c:v>25465.01</c:v>
                </c:pt>
                <c:pt idx="100">
                  <c:v>25750.82</c:v>
                </c:pt>
                <c:pt idx="101">
                  <c:v>25735.01</c:v>
                </c:pt>
                <c:pt idx="102">
                  <c:v>25791.72</c:v>
                </c:pt>
                <c:pt idx="103">
                  <c:v>26029.5</c:v>
                </c:pt>
                <c:pt idx="104">
                  <c:v>26065.84</c:v>
                </c:pt>
                <c:pt idx="105">
                  <c:v>26115.07</c:v>
                </c:pt>
                <c:pt idx="106">
                  <c:v>26173.56</c:v>
                </c:pt>
                <c:pt idx="107">
                  <c:v>26244.93</c:v>
                </c:pt>
                <c:pt idx="108">
                  <c:v>26312.21</c:v>
                </c:pt>
                <c:pt idx="109">
                  <c:v>26381.65</c:v>
                </c:pt>
                <c:pt idx="110">
                  <c:v>26454.61</c:v>
                </c:pt>
                <c:pt idx="111">
                  <c:v>26528.17</c:v>
                </c:pt>
              </c:numCache>
            </c:numRef>
          </c:val>
          <c:smooth val="0"/>
          <c:extLst>
            <c:ext xmlns:c16="http://schemas.microsoft.com/office/drawing/2014/chart" uri="{C3380CC4-5D6E-409C-BE32-E72D297353CC}">
              <c16:uniqueId val="{00000000-BA73-443B-8BEE-9E4A8501ADE6}"/>
            </c:ext>
          </c:extLst>
        </c:ser>
        <c:dLbls>
          <c:showLegendKey val="0"/>
          <c:showVal val="0"/>
          <c:showCatName val="0"/>
          <c:showSerName val="0"/>
          <c:showPercent val="0"/>
          <c:showBubbleSize val="0"/>
        </c:dLbls>
        <c:smooth val="0"/>
        <c:axId val="117245120"/>
        <c:axId val="117245680"/>
      </c:lineChart>
      <c:dateAx>
        <c:axId val="117245120"/>
        <c:scaling>
          <c:orientation val="minMax"/>
        </c:scaling>
        <c:delete val="0"/>
        <c:axPos val="b"/>
        <c:numFmt formatCode="yy" sourceLinked="0"/>
        <c:majorTickMark val="cross"/>
        <c:minorTickMark val="out"/>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17245680"/>
        <c:crosses val="autoZero"/>
        <c:auto val="1"/>
        <c:lblOffset val="100"/>
        <c:baseTimeUnit val="months"/>
        <c:majorUnit val="24"/>
        <c:majorTimeUnit val="months"/>
        <c:minorUnit val="12"/>
        <c:minorTimeUnit val="months"/>
      </c:dateAx>
      <c:valAx>
        <c:axId val="117245680"/>
        <c:scaling>
          <c:orientation val="minMax"/>
          <c:min val="18000"/>
        </c:scaling>
        <c:delete val="0"/>
        <c:axPos val="l"/>
        <c:majorGridlines>
          <c:spPr>
            <a:ln w="9525" cap="flat" cmpd="sng" algn="ctr">
              <a:solidFill>
                <a:schemeClr val="tx1">
                  <a:lumMod val="15000"/>
                  <a:lumOff val="85000"/>
                </a:schemeClr>
              </a:solidFill>
              <a:prstDash val="sysDash"/>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17245120"/>
        <c:crosses val="autoZero"/>
        <c:crossBetween val="between"/>
      </c:valAx>
      <c:spPr>
        <a:solidFill>
          <a:schemeClr val="bg1">
            <a:lumMod val="95000"/>
          </a:schemeClr>
        </a:solidFill>
        <a:ln>
          <a:solidFill>
            <a:schemeClr val="bg1">
              <a:lumMod val="75000"/>
              <a:alpha val="99000"/>
            </a:schemeClr>
          </a:solidFill>
        </a:ln>
      </c:spPr>
    </c:plotArea>
    <c:plotVisOnly val="1"/>
    <c:dispBlanksAs val="gap"/>
    <c:showDLblsOverMax val="0"/>
  </c:chart>
  <c:spPr>
    <a:ln>
      <a:noFill/>
    </a:ln>
  </c:spPr>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580927384077"/>
          <c:y val="3.251441277263923E-2"/>
          <c:w val="0.86486351706036746"/>
          <c:h val="0.87633849464012914"/>
        </c:manualLayout>
      </c:layout>
      <c:lineChart>
        <c:grouping val="standard"/>
        <c:varyColors val="0"/>
        <c:ser>
          <c:idx val="0"/>
          <c:order val="0"/>
          <c:tx>
            <c:strRef>
              <c:f>mil!$F$1</c:f>
              <c:strCache>
                <c:ptCount val="1"/>
                <c:pt idx="0">
                  <c:v>Private</c:v>
                </c:pt>
              </c:strCache>
            </c:strRef>
          </c:tx>
          <c:spPr>
            <a:ln w="28575" cap="rnd">
              <a:solidFill>
                <a:schemeClr val="accent1"/>
              </a:solidFill>
              <a:round/>
            </a:ln>
            <a:effectLst/>
          </c:spPr>
          <c:marker>
            <c:symbol val="none"/>
          </c:marker>
          <c:dPt>
            <c:idx val="44"/>
            <c:marker>
              <c:symbol val="none"/>
            </c:marker>
            <c:bubble3D val="0"/>
            <c:spPr>
              <a:ln w="28575" cap="rnd">
                <a:solidFill>
                  <a:schemeClr val="tx2"/>
                </a:solidFill>
                <a:round/>
              </a:ln>
              <a:effectLst/>
            </c:spPr>
            <c:extLst>
              <c:ext xmlns:c16="http://schemas.microsoft.com/office/drawing/2014/chart" uri="{C3380CC4-5D6E-409C-BE32-E72D297353CC}">
                <c16:uniqueId val="{00000000-F739-48C2-B82D-E79FE31C1D60}"/>
              </c:ext>
            </c:extLst>
          </c:dPt>
          <c:cat>
            <c:numRef>
              <c:f>mil!$E$2:$E$50</c:f>
              <c:numCache>
                <c:formatCode>m/d/yyyy</c:formatCode>
                <c:ptCount val="49"/>
                <c:pt idx="0">
                  <c:v>25204</c:v>
                </c:pt>
                <c:pt idx="1">
                  <c:v>25569</c:v>
                </c:pt>
                <c:pt idx="2">
                  <c:v>25934</c:v>
                </c:pt>
                <c:pt idx="3">
                  <c:v>26299</c:v>
                </c:pt>
                <c:pt idx="4">
                  <c:v>26665</c:v>
                </c:pt>
                <c:pt idx="5">
                  <c:v>27030</c:v>
                </c:pt>
                <c:pt idx="6">
                  <c:v>27395</c:v>
                </c:pt>
                <c:pt idx="7">
                  <c:v>27760</c:v>
                </c:pt>
                <c:pt idx="8">
                  <c:v>28126</c:v>
                </c:pt>
                <c:pt idx="9">
                  <c:v>28491</c:v>
                </c:pt>
                <c:pt idx="10">
                  <c:v>28856</c:v>
                </c:pt>
                <c:pt idx="11">
                  <c:v>29221</c:v>
                </c:pt>
                <c:pt idx="12">
                  <c:v>29587</c:v>
                </c:pt>
                <c:pt idx="13">
                  <c:v>29952</c:v>
                </c:pt>
                <c:pt idx="14">
                  <c:v>30317</c:v>
                </c:pt>
                <c:pt idx="15">
                  <c:v>30682</c:v>
                </c:pt>
                <c:pt idx="16">
                  <c:v>31048</c:v>
                </c:pt>
                <c:pt idx="17">
                  <c:v>31413</c:v>
                </c:pt>
                <c:pt idx="18">
                  <c:v>31778</c:v>
                </c:pt>
                <c:pt idx="19">
                  <c:v>32143</c:v>
                </c:pt>
                <c:pt idx="20">
                  <c:v>32509</c:v>
                </c:pt>
                <c:pt idx="21">
                  <c:v>32874</c:v>
                </c:pt>
                <c:pt idx="22">
                  <c:v>33239</c:v>
                </c:pt>
                <c:pt idx="23">
                  <c:v>33604</c:v>
                </c:pt>
                <c:pt idx="24">
                  <c:v>33970</c:v>
                </c:pt>
                <c:pt idx="25">
                  <c:v>34335</c:v>
                </c:pt>
                <c:pt idx="26">
                  <c:v>34700</c:v>
                </c:pt>
                <c:pt idx="27">
                  <c:v>35065</c:v>
                </c:pt>
                <c:pt idx="28">
                  <c:v>35431</c:v>
                </c:pt>
                <c:pt idx="29">
                  <c:v>35796</c:v>
                </c:pt>
                <c:pt idx="30">
                  <c:v>36161</c:v>
                </c:pt>
                <c:pt idx="31">
                  <c:v>36526</c:v>
                </c:pt>
                <c:pt idx="32">
                  <c:v>36892</c:v>
                </c:pt>
                <c:pt idx="33">
                  <c:v>37257</c:v>
                </c:pt>
                <c:pt idx="34">
                  <c:v>37622</c:v>
                </c:pt>
                <c:pt idx="35">
                  <c:v>37987</c:v>
                </c:pt>
                <c:pt idx="36">
                  <c:v>38353</c:v>
                </c:pt>
                <c:pt idx="37">
                  <c:v>38718</c:v>
                </c:pt>
                <c:pt idx="38">
                  <c:v>39083</c:v>
                </c:pt>
                <c:pt idx="39">
                  <c:v>39448</c:v>
                </c:pt>
                <c:pt idx="40">
                  <c:v>39814</c:v>
                </c:pt>
                <c:pt idx="41">
                  <c:v>40179</c:v>
                </c:pt>
                <c:pt idx="42">
                  <c:v>40544</c:v>
                </c:pt>
                <c:pt idx="43">
                  <c:v>40909</c:v>
                </c:pt>
                <c:pt idx="44">
                  <c:v>41275</c:v>
                </c:pt>
                <c:pt idx="45">
                  <c:v>41640</c:v>
                </c:pt>
                <c:pt idx="46">
                  <c:v>42005</c:v>
                </c:pt>
                <c:pt idx="47">
                  <c:v>42370</c:v>
                </c:pt>
                <c:pt idx="48">
                  <c:v>42736</c:v>
                </c:pt>
              </c:numCache>
            </c:numRef>
          </c:cat>
          <c:val>
            <c:numRef>
              <c:f>mil!$F$2:$F$50</c:f>
              <c:numCache>
                <c:formatCode>0</c:formatCode>
                <c:ptCount val="49"/>
                <c:pt idx="0">
                  <c:v>19906</c:v>
                </c:pt>
                <c:pt idx="1">
                  <c:v>19624</c:v>
                </c:pt>
                <c:pt idx="2">
                  <c:v>20029</c:v>
                </c:pt>
                <c:pt idx="3">
                  <c:v>21144</c:v>
                </c:pt>
                <c:pt idx="4">
                  <c:v>21650</c:v>
                </c:pt>
                <c:pt idx="5">
                  <c:v>21844</c:v>
                </c:pt>
                <c:pt idx="6">
                  <c:v>21992</c:v>
                </c:pt>
                <c:pt idx="7">
                  <c:v>22515</c:v>
                </c:pt>
                <c:pt idx="8">
                  <c:v>23140</c:v>
                </c:pt>
                <c:pt idx="9">
                  <c:v>25645</c:v>
                </c:pt>
                <c:pt idx="10">
                  <c:v>26254</c:v>
                </c:pt>
                <c:pt idx="11">
                  <c:v>27009</c:v>
                </c:pt>
                <c:pt idx="12">
                  <c:v>27384</c:v>
                </c:pt>
                <c:pt idx="13">
                  <c:v>29464</c:v>
                </c:pt>
                <c:pt idx="14">
                  <c:v>29533.25</c:v>
                </c:pt>
                <c:pt idx="15">
                  <c:v>30310</c:v>
                </c:pt>
                <c:pt idx="16">
                  <c:v>30784</c:v>
                </c:pt>
                <c:pt idx="17">
                  <c:v>30424</c:v>
                </c:pt>
                <c:pt idx="18">
                  <c:v>31321</c:v>
                </c:pt>
                <c:pt idx="19">
                  <c:v>31480</c:v>
                </c:pt>
                <c:pt idx="20">
                  <c:v>31311.75</c:v>
                </c:pt>
                <c:pt idx="21">
                  <c:v>31813</c:v>
                </c:pt>
                <c:pt idx="22">
                  <c:v>32427</c:v>
                </c:pt>
                <c:pt idx="23">
                  <c:v>33488.75</c:v>
                </c:pt>
                <c:pt idx="24">
                  <c:v>33863</c:v>
                </c:pt>
                <c:pt idx="25">
                  <c:v>34128</c:v>
                </c:pt>
                <c:pt idx="26">
                  <c:v>34717</c:v>
                </c:pt>
                <c:pt idx="27">
                  <c:v>35673</c:v>
                </c:pt>
                <c:pt idx="28">
                  <c:v>36017</c:v>
                </c:pt>
                <c:pt idx="29">
                  <c:v>35911.75</c:v>
                </c:pt>
                <c:pt idx="30">
                  <c:v>36515</c:v>
                </c:pt>
                <c:pt idx="31">
                  <c:v>36896</c:v>
                </c:pt>
                <c:pt idx="32">
                  <c:v>36563</c:v>
                </c:pt>
                <c:pt idx="33">
                  <c:v>37334</c:v>
                </c:pt>
                <c:pt idx="34">
                  <c:v>38614</c:v>
                </c:pt>
                <c:pt idx="35">
                  <c:v>39355</c:v>
                </c:pt>
                <c:pt idx="36">
                  <c:v>38713.25</c:v>
                </c:pt>
                <c:pt idx="37">
                  <c:v>38982.75</c:v>
                </c:pt>
                <c:pt idx="38">
                  <c:v>40221</c:v>
                </c:pt>
                <c:pt idx="39">
                  <c:v>41071</c:v>
                </c:pt>
                <c:pt idx="40">
                  <c:v>40878</c:v>
                </c:pt>
                <c:pt idx="41">
                  <c:v>40519</c:v>
                </c:pt>
                <c:pt idx="42">
                  <c:v>40085</c:v>
                </c:pt>
                <c:pt idx="43">
                  <c:v>39750.25</c:v>
                </c:pt>
                <c:pt idx="44">
                  <c:v>40816</c:v>
                </c:pt>
                <c:pt idx="45">
                  <c:v>43923.75</c:v>
                </c:pt>
                <c:pt idx="46">
                  <c:v>45233</c:v>
                </c:pt>
                <c:pt idx="47">
                  <c:v>46344.5</c:v>
                </c:pt>
                <c:pt idx="48">
                  <c:v>47329.5</c:v>
                </c:pt>
              </c:numCache>
            </c:numRef>
          </c:val>
          <c:smooth val="0"/>
          <c:extLst>
            <c:ext xmlns:c16="http://schemas.microsoft.com/office/drawing/2014/chart" uri="{C3380CC4-5D6E-409C-BE32-E72D297353CC}">
              <c16:uniqueId val="{00000000-E5BC-4EE5-B5BB-56B3FEC0F525}"/>
            </c:ext>
          </c:extLst>
        </c:ser>
        <c:ser>
          <c:idx val="2"/>
          <c:order val="1"/>
          <c:tx>
            <c:strRef>
              <c:f>mil!$H$1</c:f>
              <c:strCache>
                <c:ptCount val="1"/>
                <c:pt idx="0">
                  <c:v>Military</c:v>
                </c:pt>
              </c:strCache>
            </c:strRef>
          </c:tx>
          <c:spPr>
            <a:ln w="28575" cap="rnd">
              <a:solidFill>
                <a:srgbClr val="C00000"/>
              </a:solidFill>
              <a:round/>
            </a:ln>
            <a:effectLst/>
          </c:spPr>
          <c:marker>
            <c:symbol val="none"/>
          </c:marker>
          <c:cat>
            <c:numRef>
              <c:f>mil!$E$2:$E$50</c:f>
              <c:numCache>
                <c:formatCode>m/d/yyyy</c:formatCode>
                <c:ptCount val="49"/>
                <c:pt idx="0">
                  <c:v>25204</c:v>
                </c:pt>
                <c:pt idx="1">
                  <c:v>25569</c:v>
                </c:pt>
                <c:pt idx="2">
                  <c:v>25934</c:v>
                </c:pt>
                <c:pt idx="3">
                  <c:v>26299</c:v>
                </c:pt>
                <c:pt idx="4">
                  <c:v>26665</c:v>
                </c:pt>
                <c:pt idx="5">
                  <c:v>27030</c:v>
                </c:pt>
                <c:pt idx="6">
                  <c:v>27395</c:v>
                </c:pt>
                <c:pt idx="7">
                  <c:v>27760</c:v>
                </c:pt>
                <c:pt idx="8">
                  <c:v>28126</c:v>
                </c:pt>
                <c:pt idx="9">
                  <c:v>28491</c:v>
                </c:pt>
                <c:pt idx="10">
                  <c:v>28856</c:v>
                </c:pt>
                <c:pt idx="11">
                  <c:v>29221</c:v>
                </c:pt>
                <c:pt idx="12">
                  <c:v>29587</c:v>
                </c:pt>
                <c:pt idx="13">
                  <c:v>29952</c:v>
                </c:pt>
                <c:pt idx="14">
                  <c:v>30317</c:v>
                </c:pt>
                <c:pt idx="15">
                  <c:v>30682</c:v>
                </c:pt>
                <c:pt idx="16">
                  <c:v>31048</c:v>
                </c:pt>
                <c:pt idx="17">
                  <c:v>31413</c:v>
                </c:pt>
                <c:pt idx="18">
                  <c:v>31778</c:v>
                </c:pt>
                <c:pt idx="19">
                  <c:v>32143</c:v>
                </c:pt>
                <c:pt idx="20">
                  <c:v>32509</c:v>
                </c:pt>
                <c:pt idx="21">
                  <c:v>32874</c:v>
                </c:pt>
                <c:pt idx="22">
                  <c:v>33239</c:v>
                </c:pt>
                <c:pt idx="23">
                  <c:v>33604</c:v>
                </c:pt>
                <c:pt idx="24">
                  <c:v>33970</c:v>
                </c:pt>
                <c:pt idx="25">
                  <c:v>34335</c:v>
                </c:pt>
                <c:pt idx="26">
                  <c:v>34700</c:v>
                </c:pt>
                <c:pt idx="27">
                  <c:v>35065</c:v>
                </c:pt>
                <c:pt idx="28">
                  <c:v>35431</c:v>
                </c:pt>
                <c:pt idx="29">
                  <c:v>35796</c:v>
                </c:pt>
                <c:pt idx="30">
                  <c:v>36161</c:v>
                </c:pt>
                <c:pt idx="31">
                  <c:v>36526</c:v>
                </c:pt>
                <c:pt idx="32">
                  <c:v>36892</c:v>
                </c:pt>
                <c:pt idx="33">
                  <c:v>37257</c:v>
                </c:pt>
                <c:pt idx="34">
                  <c:v>37622</c:v>
                </c:pt>
                <c:pt idx="35">
                  <c:v>37987</c:v>
                </c:pt>
                <c:pt idx="36">
                  <c:v>38353</c:v>
                </c:pt>
                <c:pt idx="37">
                  <c:v>38718</c:v>
                </c:pt>
                <c:pt idx="38">
                  <c:v>39083</c:v>
                </c:pt>
                <c:pt idx="39">
                  <c:v>39448</c:v>
                </c:pt>
                <c:pt idx="40">
                  <c:v>39814</c:v>
                </c:pt>
                <c:pt idx="41">
                  <c:v>40179</c:v>
                </c:pt>
                <c:pt idx="42">
                  <c:v>40544</c:v>
                </c:pt>
                <c:pt idx="43">
                  <c:v>40909</c:v>
                </c:pt>
                <c:pt idx="44">
                  <c:v>41275</c:v>
                </c:pt>
                <c:pt idx="45">
                  <c:v>41640</c:v>
                </c:pt>
                <c:pt idx="46">
                  <c:v>42005</c:v>
                </c:pt>
                <c:pt idx="47">
                  <c:v>42370</c:v>
                </c:pt>
                <c:pt idx="48">
                  <c:v>42736</c:v>
                </c:pt>
              </c:numCache>
            </c:numRef>
          </c:cat>
          <c:val>
            <c:numRef>
              <c:f>mil!$H$2:$H$50</c:f>
              <c:numCache>
                <c:formatCode>0</c:formatCode>
                <c:ptCount val="49"/>
                <c:pt idx="0">
                  <c:v>27951</c:v>
                </c:pt>
                <c:pt idx="1">
                  <c:v>25544</c:v>
                </c:pt>
                <c:pt idx="2">
                  <c:v>21123</c:v>
                </c:pt>
                <c:pt idx="3">
                  <c:v>16811</c:v>
                </c:pt>
                <c:pt idx="4">
                  <c:v>17467</c:v>
                </c:pt>
                <c:pt idx="5">
                  <c:v>18022</c:v>
                </c:pt>
                <c:pt idx="6">
                  <c:v>17814</c:v>
                </c:pt>
                <c:pt idx="7">
                  <c:v>21479</c:v>
                </c:pt>
                <c:pt idx="8">
                  <c:v>21087</c:v>
                </c:pt>
                <c:pt idx="9">
                  <c:v>19234</c:v>
                </c:pt>
                <c:pt idx="10">
                  <c:v>19123</c:v>
                </c:pt>
                <c:pt idx="11">
                  <c:v>19484</c:v>
                </c:pt>
                <c:pt idx="12">
                  <c:v>19621</c:v>
                </c:pt>
                <c:pt idx="13">
                  <c:v>20896</c:v>
                </c:pt>
                <c:pt idx="14">
                  <c:v>19911.75</c:v>
                </c:pt>
                <c:pt idx="15">
                  <c:v>20089</c:v>
                </c:pt>
                <c:pt idx="16">
                  <c:v>20523</c:v>
                </c:pt>
                <c:pt idx="17">
                  <c:v>19803</c:v>
                </c:pt>
                <c:pt idx="18">
                  <c:v>19804</c:v>
                </c:pt>
                <c:pt idx="19">
                  <c:v>18661</c:v>
                </c:pt>
                <c:pt idx="20">
                  <c:v>17367.25</c:v>
                </c:pt>
                <c:pt idx="21">
                  <c:v>16496.25</c:v>
                </c:pt>
                <c:pt idx="22">
                  <c:v>14398.25</c:v>
                </c:pt>
                <c:pt idx="23">
                  <c:v>17092</c:v>
                </c:pt>
                <c:pt idx="24">
                  <c:v>16000</c:v>
                </c:pt>
                <c:pt idx="25">
                  <c:v>15099</c:v>
                </c:pt>
                <c:pt idx="26">
                  <c:v>15577</c:v>
                </c:pt>
                <c:pt idx="27">
                  <c:v>15281</c:v>
                </c:pt>
                <c:pt idx="28">
                  <c:v>14757</c:v>
                </c:pt>
                <c:pt idx="29">
                  <c:v>14294</c:v>
                </c:pt>
                <c:pt idx="30">
                  <c:v>13946</c:v>
                </c:pt>
                <c:pt idx="31">
                  <c:v>14005</c:v>
                </c:pt>
                <c:pt idx="32">
                  <c:v>14170</c:v>
                </c:pt>
                <c:pt idx="33">
                  <c:v>13594</c:v>
                </c:pt>
                <c:pt idx="34">
                  <c:v>12874.75</c:v>
                </c:pt>
                <c:pt idx="35">
                  <c:v>12864</c:v>
                </c:pt>
                <c:pt idx="36">
                  <c:v>11290</c:v>
                </c:pt>
                <c:pt idx="37">
                  <c:v>13194.75</c:v>
                </c:pt>
                <c:pt idx="38">
                  <c:v>13075</c:v>
                </c:pt>
                <c:pt idx="39">
                  <c:v>12595</c:v>
                </c:pt>
                <c:pt idx="40">
                  <c:v>12321.25</c:v>
                </c:pt>
                <c:pt idx="41">
                  <c:v>14238</c:v>
                </c:pt>
                <c:pt idx="42">
                  <c:v>13204</c:v>
                </c:pt>
                <c:pt idx="43">
                  <c:v>12246.25</c:v>
                </c:pt>
                <c:pt idx="44">
                  <c:v>12317.25</c:v>
                </c:pt>
                <c:pt idx="45">
                  <c:v>12479.75</c:v>
                </c:pt>
                <c:pt idx="46">
                  <c:v>12590.25</c:v>
                </c:pt>
                <c:pt idx="47">
                  <c:v>12678.25</c:v>
                </c:pt>
                <c:pt idx="48">
                  <c:v>12748.75</c:v>
                </c:pt>
              </c:numCache>
            </c:numRef>
          </c:val>
          <c:smooth val="0"/>
          <c:extLst>
            <c:ext xmlns:c16="http://schemas.microsoft.com/office/drawing/2014/chart" uri="{C3380CC4-5D6E-409C-BE32-E72D297353CC}">
              <c16:uniqueId val="{00000001-E5BC-4EE5-B5BB-56B3FEC0F525}"/>
            </c:ext>
          </c:extLst>
        </c:ser>
        <c:ser>
          <c:idx val="1"/>
          <c:order val="2"/>
          <c:tx>
            <c:strRef>
              <c:f>mil!$G$1</c:f>
              <c:strCache>
                <c:ptCount val="1"/>
                <c:pt idx="0">
                  <c:v>State/Local Govt.</c:v>
                </c:pt>
              </c:strCache>
            </c:strRef>
          </c:tx>
          <c:spPr>
            <a:ln w="28575" cap="rnd">
              <a:solidFill>
                <a:schemeClr val="accent5"/>
              </a:solidFill>
              <a:round/>
            </a:ln>
            <a:effectLst/>
          </c:spPr>
          <c:marker>
            <c:symbol val="none"/>
          </c:marker>
          <c:cat>
            <c:numRef>
              <c:f>mil!$E$2:$E$50</c:f>
              <c:numCache>
                <c:formatCode>m/d/yyyy</c:formatCode>
                <c:ptCount val="49"/>
                <c:pt idx="0">
                  <c:v>25204</c:v>
                </c:pt>
                <c:pt idx="1">
                  <c:v>25569</c:v>
                </c:pt>
                <c:pt idx="2">
                  <c:v>25934</c:v>
                </c:pt>
                <c:pt idx="3">
                  <c:v>26299</c:v>
                </c:pt>
                <c:pt idx="4">
                  <c:v>26665</c:v>
                </c:pt>
                <c:pt idx="5">
                  <c:v>27030</c:v>
                </c:pt>
                <c:pt idx="6">
                  <c:v>27395</c:v>
                </c:pt>
                <c:pt idx="7">
                  <c:v>27760</c:v>
                </c:pt>
                <c:pt idx="8">
                  <c:v>28126</c:v>
                </c:pt>
                <c:pt idx="9">
                  <c:v>28491</c:v>
                </c:pt>
                <c:pt idx="10">
                  <c:v>28856</c:v>
                </c:pt>
                <c:pt idx="11">
                  <c:v>29221</c:v>
                </c:pt>
                <c:pt idx="12">
                  <c:v>29587</c:v>
                </c:pt>
                <c:pt idx="13">
                  <c:v>29952</c:v>
                </c:pt>
                <c:pt idx="14">
                  <c:v>30317</c:v>
                </c:pt>
                <c:pt idx="15">
                  <c:v>30682</c:v>
                </c:pt>
                <c:pt idx="16">
                  <c:v>31048</c:v>
                </c:pt>
                <c:pt idx="17">
                  <c:v>31413</c:v>
                </c:pt>
                <c:pt idx="18">
                  <c:v>31778</c:v>
                </c:pt>
                <c:pt idx="19">
                  <c:v>32143</c:v>
                </c:pt>
                <c:pt idx="20">
                  <c:v>32509</c:v>
                </c:pt>
                <c:pt idx="21">
                  <c:v>32874</c:v>
                </c:pt>
                <c:pt idx="22">
                  <c:v>33239</c:v>
                </c:pt>
                <c:pt idx="23">
                  <c:v>33604</c:v>
                </c:pt>
                <c:pt idx="24">
                  <c:v>33970</c:v>
                </c:pt>
                <c:pt idx="25">
                  <c:v>34335</c:v>
                </c:pt>
                <c:pt idx="26">
                  <c:v>34700</c:v>
                </c:pt>
                <c:pt idx="27">
                  <c:v>35065</c:v>
                </c:pt>
                <c:pt idx="28">
                  <c:v>35431</c:v>
                </c:pt>
                <c:pt idx="29">
                  <c:v>35796</c:v>
                </c:pt>
                <c:pt idx="30">
                  <c:v>36161</c:v>
                </c:pt>
                <c:pt idx="31">
                  <c:v>36526</c:v>
                </c:pt>
                <c:pt idx="32">
                  <c:v>36892</c:v>
                </c:pt>
                <c:pt idx="33">
                  <c:v>37257</c:v>
                </c:pt>
                <c:pt idx="34">
                  <c:v>37622</c:v>
                </c:pt>
                <c:pt idx="35">
                  <c:v>37987</c:v>
                </c:pt>
                <c:pt idx="36">
                  <c:v>38353</c:v>
                </c:pt>
                <c:pt idx="37">
                  <c:v>38718</c:v>
                </c:pt>
                <c:pt idx="38">
                  <c:v>39083</c:v>
                </c:pt>
                <c:pt idx="39">
                  <c:v>39448</c:v>
                </c:pt>
                <c:pt idx="40">
                  <c:v>39814</c:v>
                </c:pt>
                <c:pt idx="41">
                  <c:v>40179</c:v>
                </c:pt>
                <c:pt idx="42">
                  <c:v>40544</c:v>
                </c:pt>
                <c:pt idx="43">
                  <c:v>40909</c:v>
                </c:pt>
                <c:pt idx="44">
                  <c:v>41275</c:v>
                </c:pt>
                <c:pt idx="45">
                  <c:v>41640</c:v>
                </c:pt>
                <c:pt idx="46">
                  <c:v>42005</c:v>
                </c:pt>
                <c:pt idx="47">
                  <c:v>42370</c:v>
                </c:pt>
                <c:pt idx="48">
                  <c:v>42736</c:v>
                </c:pt>
              </c:numCache>
            </c:numRef>
          </c:cat>
          <c:val>
            <c:numRef>
              <c:f>mil!$G$2:$G$50</c:f>
              <c:numCache>
                <c:formatCode>0</c:formatCode>
                <c:ptCount val="49"/>
                <c:pt idx="0">
                  <c:v>3346</c:v>
                </c:pt>
                <c:pt idx="1">
                  <c:v>3581</c:v>
                </c:pt>
                <c:pt idx="2">
                  <c:v>3869</c:v>
                </c:pt>
                <c:pt idx="3">
                  <c:v>4210</c:v>
                </c:pt>
                <c:pt idx="4">
                  <c:v>4452</c:v>
                </c:pt>
                <c:pt idx="5">
                  <c:v>4657</c:v>
                </c:pt>
                <c:pt idx="6">
                  <c:v>5038</c:v>
                </c:pt>
                <c:pt idx="7">
                  <c:v>5098</c:v>
                </c:pt>
                <c:pt idx="8">
                  <c:v>5501</c:v>
                </c:pt>
                <c:pt idx="9">
                  <c:v>5637</c:v>
                </c:pt>
                <c:pt idx="10">
                  <c:v>5872</c:v>
                </c:pt>
                <c:pt idx="11">
                  <c:v>5995</c:v>
                </c:pt>
                <c:pt idx="12">
                  <c:v>5745</c:v>
                </c:pt>
                <c:pt idx="13">
                  <c:v>5818</c:v>
                </c:pt>
                <c:pt idx="14">
                  <c:v>5898</c:v>
                </c:pt>
                <c:pt idx="15">
                  <c:v>5969</c:v>
                </c:pt>
                <c:pt idx="16">
                  <c:v>5760</c:v>
                </c:pt>
                <c:pt idx="17">
                  <c:v>5845</c:v>
                </c:pt>
                <c:pt idx="18">
                  <c:v>6004</c:v>
                </c:pt>
                <c:pt idx="19">
                  <c:v>6169</c:v>
                </c:pt>
                <c:pt idx="20">
                  <c:v>6401</c:v>
                </c:pt>
                <c:pt idx="21">
                  <c:v>6994</c:v>
                </c:pt>
                <c:pt idx="22">
                  <c:v>7000</c:v>
                </c:pt>
                <c:pt idx="23">
                  <c:v>7520</c:v>
                </c:pt>
                <c:pt idx="24">
                  <c:v>7885</c:v>
                </c:pt>
                <c:pt idx="25">
                  <c:v>7822</c:v>
                </c:pt>
                <c:pt idx="26">
                  <c:v>7913</c:v>
                </c:pt>
                <c:pt idx="27">
                  <c:v>7986.75</c:v>
                </c:pt>
                <c:pt idx="28">
                  <c:v>8167</c:v>
                </c:pt>
                <c:pt idx="29">
                  <c:v>8329</c:v>
                </c:pt>
                <c:pt idx="30">
                  <c:v>8496</c:v>
                </c:pt>
                <c:pt idx="31">
                  <c:v>8373</c:v>
                </c:pt>
                <c:pt idx="32">
                  <c:v>8605</c:v>
                </c:pt>
                <c:pt idx="33">
                  <c:v>8797.75</c:v>
                </c:pt>
                <c:pt idx="34">
                  <c:v>8919</c:v>
                </c:pt>
                <c:pt idx="35">
                  <c:v>9395</c:v>
                </c:pt>
                <c:pt idx="36">
                  <c:v>9819</c:v>
                </c:pt>
                <c:pt idx="37">
                  <c:v>10395</c:v>
                </c:pt>
                <c:pt idx="38">
                  <c:v>10793</c:v>
                </c:pt>
                <c:pt idx="39">
                  <c:v>10851</c:v>
                </c:pt>
                <c:pt idx="40">
                  <c:v>11216</c:v>
                </c:pt>
                <c:pt idx="41">
                  <c:v>10893.25</c:v>
                </c:pt>
                <c:pt idx="42">
                  <c:v>10598</c:v>
                </c:pt>
                <c:pt idx="43">
                  <c:v>10612</c:v>
                </c:pt>
                <c:pt idx="44">
                  <c:v>10763</c:v>
                </c:pt>
                <c:pt idx="45">
                  <c:v>10884.25</c:v>
                </c:pt>
                <c:pt idx="46">
                  <c:v>10969.25</c:v>
                </c:pt>
                <c:pt idx="47">
                  <c:v>11053.5</c:v>
                </c:pt>
                <c:pt idx="48">
                  <c:v>11139.25</c:v>
                </c:pt>
              </c:numCache>
            </c:numRef>
          </c:val>
          <c:smooth val="0"/>
          <c:extLst>
            <c:ext xmlns:c16="http://schemas.microsoft.com/office/drawing/2014/chart" uri="{C3380CC4-5D6E-409C-BE32-E72D297353CC}">
              <c16:uniqueId val="{00000002-E5BC-4EE5-B5BB-56B3FEC0F525}"/>
            </c:ext>
          </c:extLst>
        </c:ser>
        <c:ser>
          <c:idx val="3"/>
          <c:order val="3"/>
          <c:tx>
            <c:strRef>
              <c:f>mil!$I$1</c:f>
              <c:strCache>
                <c:ptCount val="1"/>
                <c:pt idx="0">
                  <c:v>Federal Civilian</c:v>
                </c:pt>
              </c:strCache>
            </c:strRef>
          </c:tx>
          <c:spPr>
            <a:ln w="28575" cap="rnd">
              <a:solidFill>
                <a:schemeClr val="accent3"/>
              </a:solidFill>
              <a:round/>
            </a:ln>
            <a:effectLst/>
          </c:spPr>
          <c:marker>
            <c:symbol val="none"/>
          </c:marker>
          <c:cat>
            <c:numRef>
              <c:f>mil!$E$2:$E$50</c:f>
              <c:numCache>
                <c:formatCode>m/d/yyyy</c:formatCode>
                <c:ptCount val="49"/>
                <c:pt idx="0">
                  <c:v>25204</c:v>
                </c:pt>
                <c:pt idx="1">
                  <c:v>25569</c:v>
                </c:pt>
                <c:pt idx="2">
                  <c:v>25934</c:v>
                </c:pt>
                <c:pt idx="3">
                  <c:v>26299</c:v>
                </c:pt>
                <c:pt idx="4">
                  <c:v>26665</c:v>
                </c:pt>
                <c:pt idx="5">
                  <c:v>27030</c:v>
                </c:pt>
                <c:pt idx="6">
                  <c:v>27395</c:v>
                </c:pt>
                <c:pt idx="7">
                  <c:v>27760</c:v>
                </c:pt>
                <c:pt idx="8">
                  <c:v>28126</c:v>
                </c:pt>
                <c:pt idx="9">
                  <c:v>28491</c:v>
                </c:pt>
                <c:pt idx="10">
                  <c:v>28856</c:v>
                </c:pt>
                <c:pt idx="11">
                  <c:v>29221</c:v>
                </c:pt>
                <c:pt idx="12">
                  <c:v>29587</c:v>
                </c:pt>
                <c:pt idx="13">
                  <c:v>29952</c:v>
                </c:pt>
                <c:pt idx="14">
                  <c:v>30317</c:v>
                </c:pt>
                <c:pt idx="15">
                  <c:v>30682</c:v>
                </c:pt>
                <c:pt idx="16">
                  <c:v>31048</c:v>
                </c:pt>
                <c:pt idx="17">
                  <c:v>31413</c:v>
                </c:pt>
                <c:pt idx="18">
                  <c:v>31778</c:v>
                </c:pt>
                <c:pt idx="19">
                  <c:v>32143</c:v>
                </c:pt>
                <c:pt idx="20">
                  <c:v>32509</c:v>
                </c:pt>
                <c:pt idx="21">
                  <c:v>32874</c:v>
                </c:pt>
                <c:pt idx="22">
                  <c:v>33239</c:v>
                </c:pt>
                <c:pt idx="23">
                  <c:v>33604</c:v>
                </c:pt>
                <c:pt idx="24">
                  <c:v>33970</c:v>
                </c:pt>
                <c:pt idx="25">
                  <c:v>34335</c:v>
                </c:pt>
                <c:pt idx="26">
                  <c:v>34700</c:v>
                </c:pt>
                <c:pt idx="27">
                  <c:v>35065</c:v>
                </c:pt>
                <c:pt idx="28">
                  <c:v>35431</c:v>
                </c:pt>
                <c:pt idx="29">
                  <c:v>35796</c:v>
                </c:pt>
                <c:pt idx="30">
                  <c:v>36161</c:v>
                </c:pt>
                <c:pt idx="31">
                  <c:v>36526</c:v>
                </c:pt>
                <c:pt idx="32">
                  <c:v>36892</c:v>
                </c:pt>
                <c:pt idx="33">
                  <c:v>37257</c:v>
                </c:pt>
                <c:pt idx="34">
                  <c:v>37622</c:v>
                </c:pt>
                <c:pt idx="35">
                  <c:v>37987</c:v>
                </c:pt>
                <c:pt idx="36">
                  <c:v>38353</c:v>
                </c:pt>
                <c:pt idx="37">
                  <c:v>38718</c:v>
                </c:pt>
                <c:pt idx="38">
                  <c:v>39083</c:v>
                </c:pt>
                <c:pt idx="39">
                  <c:v>39448</c:v>
                </c:pt>
                <c:pt idx="40">
                  <c:v>39814</c:v>
                </c:pt>
                <c:pt idx="41">
                  <c:v>40179</c:v>
                </c:pt>
                <c:pt idx="42">
                  <c:v>40544</c:v>
                </c:pt>
                <c:pt idx="43">
                  <c:v>40909</c:v>
                </c:pt>
                <c:pt idx="44">
                  <c:v>41275</c:v>
                </c:pt>
                <c:pt idx="45">
                  <c:v>41640</c:v>
                </c:pt>
                <c:pt idx="46">
                  <c:v>42005</c:v>
                </c:pt>
                <c:pt idx="47">
                  <c:v>42370</c:v>
                </c:pt>
                <c:pt idx="48">
                  <c:v>42736</c:v>
                </c:pt>
              </c:numCache>
            </c:numRef>
          </c:cat>
          <c:val>
            <c:numRef>
              <c:f>mil!$I$2:$I$50</c:f>
              <c:numCache>
                <c:formatCode>0</c:formatCode>
                <c:ptCount val="49"/>
                <c:pt idx="0">
                  <c:v>5659</c:v>
                </c:pt>
                <c:pt idx="1">
                  <c:v>5391</c:v>
                </c:pt>
                <c:pt idx="2">
                  <c:v>5363</c:v>
                </c:pt>
                <c:pt idx="3">
                  <c:v>5235</c:v>
                </c:pt>
                <c:pt idx="4">
                  <c:v>5331</c:v>
                </c:pt>
                <c:pt idx="5">
                  <c:v>5539</c:v>
                </c:pt>
                <c:pt idx="6">
                  <c:v>5326</c:v>
                </c:pt>
                <c:pt idx="7">
                  <c:v>5002</c:v>
                </c:pt>
                <c:pt idx="8">
                  <c:v>4928</c:v>
                </c:pt>
                <c:pt idx="9">
                  <c:v>4962</c:v>
                </c:pt>
                <c:pt idx="10">
                  <c:v>4789</c:v>
                </c:pt>
                <c:pt idx="11">
                  <c:v>4707</c:v>
                </c:pt>
                <c:pt idx="12">
                  <c:v>4572</c:v>
                </c:pt>
                <c:pt idx="13">
                  <c:v>4742</c:v>
                </c:pt>
                <c:pt idx="14">
                  <c:v>4896</c:v>
                </c:pt>
                <c:pt idx="15">
                  <c:v>5139</c:v>
                </c:pt>
                <c:pt idx="16">
                  <c:v>5602</c:v>
                </c:pt>
                <c:pt idx="17">
                  <c:v>5723</c:v>
                </c:pt>
                <c:pt idx="18">
                  <c:v>5857</c:v>
                </c:pt>
                <c:pt idx="19">
                  <c:v>5424</c:v>
                </c:pt>
                <c:pt idx="20">
                  <c:v>5384</c:v>
                </c:pt>
                <c:pt idx="21">
                  <c:v>5488</c:v>
                </c:pt>
                <c:pt idx="22">
                  <c:v>5332</c:v>
                </c:pt>
                <c:pt idx="23">
                  <c:v>5469</c:v>
                </c:pt>
                <c:pt idx="24">
                  <c:v>4834</c:v>
                </c:pt>
                <c:pt idx="25">
                  <c:v>4364</c:v>
                </c:pt>
                <c:pt idx="26">
                  <c:v>3986</c:v>
                </c:pt>
                <c:pt idx="27">
                  <c:v>3947</c:v>
                </c:pt>
                <c:pt idx="28">
                  <c:v>3812</c:v>
                </c:pt>
                <c:pt idx="29">
                  <c:v>3838</c:v>
                </c:pt>
                <c:pt idx="30">
                  <c:v>3705</c:v>
                </c:pt>
                <c:pt idx="31">
                  <c:v>3669</c:v>
                </c:pt>
                <c:pt idx="32">
                  <c:v>3402</c:v>
                </c:pt>
                <c:pt idx="33">
                  <c:v>3342.25</c:v>
                </c:pt>
                <c:pt idx="34">
                  <c:v>3279</c:v>
                </c:pt>
                <c:pt idx="35">
                  <c:v>3283</c:v>
                </c:pt>
                <c:pt idx="36">
                  <c:v>3507.75</c:v>
                </c:pt>
                <c:pt idx="37">
                  <c:v>3670</c:v>
                </c:pt>
                <c:pt idx="38">
                  <c:v>3634.25</c:v>
                </c:pt>
                <c:pt idx="39">
                  <c:v>3762</c:v>
                </c:pt>
                <c:pt idx="40">
                  <c:v>4071</c:v>
                </c:pt>
                <c:pt idx="41">
                  <c:v>4752</c:v>
                </c:pt>
                <c:pt idx="42">
                  <c:v>4573.25</c:v>
                </c:pt>
                <c:pt idx="43">
                  <c:v>4485</c:v>
                </c:pt>
                <c:pt idx="44">
                  <c:v>4347</c:v>
                </c:pt>
                <c:pt idx="45">
                  <c:v>4159.75</c:v>
                </c:pt>
                <c:pt idx="46">
                  <c:v>4056.75</c:v>
                </c:pt>
                <c:pt idx="47">
                  <c:v>4020.75</c:v>
                </c:pt>
                <c:pt idx="48">
                  <c:v>3995.25</c:v>
                </c:pt>
              </c:numCache>
            </c:numRef>
          </c:val>
          <c:smooth val="0"/>
          <c:extLst>
            <c:ext xmlns:c16="http://schemas.microsoft.com/office/drawing/2014/chart" uri="{C3380CC4-5D6E-409C-BE32-E72D297353CC}">
              <c16:uniqueId val="{00000003-E5BC-4EE5-B5BB-56B3FEC0F525}"/>
            </c:ext>
          </c:extLst>
        </c:ser>
        <c:dLbls>
          <c:showLegendKey val="0"/>
          <c:showVal val="0"/>
          <c:showCatName val="0"/>
          <c:showSerName val="0"/>
          <c:showPercent val="0"/>
          <c:showBubbleSize val="0"/>
        </c:dLbls>
        <c:smooth val="0"/>
        <c:axId val="1184707759"/>
        <c:axId val="1184709007"/>
      </c:lineChart>
      <c:dateAx>
        <c:axId val="1184707759"/>
        <c:scaling>
          <c:orientation val="minMax"/>
          <c:max val="42370"/>
          <c:min val="25569"/>
        </c:scaling>
        <c:delete val="0"/>
        <c:axPos val="b"/>
        <c:numFmt formatCode="yy" sourceLinked="0"/>
        <c:majorTickMark val="cross"/>
        <c:minorTickMark val="in"/>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84709007"/>
        <c:crosses val="autoZero"/>
        <c:auto val="1"/>
        <c:lblOffset val="100"/>
        <c:baseTimeUnit val="years"/>
        <c:majorUnit val="5"/>
        <c:majorTimeUnit val="years"/>
      </c:dateAx>
      <c:valAx>
        <c:axId val="1184709007"/>
        <c:scaling>
          <c:orientation val="minMax"/>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84707759"/>
        <c:crosses val="autoZero"/>
        <c:crossBetween val="between"/>
      </c:valAx>
      <c:spPr>
        <a:solidFill>
          <a:schemeClr val="bg1">
            <a:lumMod val="95000"/>
          </a:schemeClr>
        </a:solidFill>
        <a:ln>
          <a:solidFill>
            <a:schemeClr val="bg1">
              <a:lumMod val="65000"/>
            </a:schemeClr>
          </a:solidFill>
        </a:ln>
        <a:effectLst/>
      </c:spPr>
    </c:plotArea>
    <c:legend>
      <c:legendPos val="b"/>
      <c:layout>
        <c:manualLayout>
          <c:xMode val="edge"/>
          <c:yMode val="edge"/>
          <c:x val="0.14550689725428159"/>
          <c:y val="6.5564537470229015E-2"/>
          <c:w val="0.28255998378122094"/>
          <c:h val="0.24925029583730696"/>
        </c:manualLayout>
      </c:layout>
      <c:overlay val="0"/>
      <c:spPr>
        <a:solidFill>
          <a:schemeClr val="bg1"/>
        </a:solidFill>
        <a:ln>
          <a:solidFill>
            <a:schemeClr val="bg1">
              <a:lumMod val="75000"/>
            </a:schemeClr>
          </a:solid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338145231846E-2"/>
          <c:y val="3.2824074074074089E-2"/>
          <c:w val="0.88879360970289678"/>
          <c:h val="0.88292468649752109"/>
        </c:manualLayout>
      </c:layout>
      <c:lineChart>
        <c:grouping val="standard"/>
        <c:varyColors val="0"/>
        <c:ser>
          <c:idx val="7"/>
          <c:order val="0"/>
          <c:tx>
            <c:strRef>
              <c:f>mil!$M$1</c:f>
              <c:strCache>
                <c:ptCount val="1"/>
                <c:pt idx="0">
                  <c:v>Private</c:v>
                </c:pt>
              </c:strCache>
            </c:strRef>
          </c:tx>
          <c:spPr>
            <a:ln w="28575" cap="rnd">
              <a:solidFill>
                <a:schemeClr val="tx2"/>
              </a:solidFill>
              <a:round/>
            </a:ln>
            <a:effectLst/>
          </c:spPr>
          <c:marker>
            <c:symbol val="none"/>
          </c:marker>
          <c:cat>
            <c:numRef>
              <c:f>mil!$E$2:$E$50</c:f>
              <c:numCache>
                <c:formatCode>m/d/yyyy</c:formatCode>
                <c:ptCount val="49"/>
                <c:pt idx="0">
                  <c:v>25204</c:v>
                </c:pt>
                <c:pt idx="1">
                  <c:v>25569</c:v>
                </c:pt>
                <c:pt idx="2">
                  <c:v>25934</c:v>
                </c:pt>
                <c:pt idx="3">
                  <c:v>26299</c:v>
                </c:pt>
                <c:pt idx="4">
                  <c:v>26665</c:v>
                </c:pt>
                <c:pt idx="5">
                  <c:v>27030</c:v>
                </c:pt>
                <c:pt idx="6">
                  <c:v>27395</c:v>
                </c:pt>
                <c:pt idx="7">
                  <c:v>27760</c:v>
                </c:pt>
                <c:pt idx="8">
                  <c:v>28126</c:v>
                </c:pt>
                <c:pt idx="9">
                  <c:v>28491</c:v>
                </c:pt>
                <c:pt idx="10">
                  <c:v>28856</c:v>
                </c:pt>
                <c:pt idx="11">
                  <c:v>29221</c:v>
                </c:pt>
                <c:pt idx="12">
                  <c:v>29587</c:v>
                </c:pt>
                <c:pt idx="13">
                  <c:v>29952</c:v>
                </c:pt>
                <c:pt idx="14">
                  <c:v>30317</c:v>
                </c:pt>
                <c:pt idx="15">
                  <c:v>30682</c:v>
                </c:pt>
                <c:pt idx="16">
                  <c:v>31048</c:v>
                </c:pt>
                <c:pt idx="17">
                  <c:v>31413</c:v>
                </c:pt>
                <c:pt idx="18">
                  <c:v>31778</c:v>
                </c:pt>
                <c:pt idx="19">
                  <c:v>32143</c:v>
                </c:pt>
                <c:pt idx="20">
                  <c:v>32509</c:v>
                </c:pt>
                <c:pt idx="21">
                  <c:v>32874</c:v>
                </c:pt>
                <c:pt idx="22">
                  <c:v>33239</c:v>
                </c:pt>
                <c:pt idx="23">
                  <c:v>33604</c:v>
                </c:pt>
                <c:pt idx="24">
                  <c:v>33970</c:v>
                </c:pt>
                <c:pt idx="25">
                  <c:v>34335</c:v>
                </c:pt>
                <c:pt idx="26">
                  <c:v>34700</c:v>
                </c:pt>
                <c:pt idx="27">
                  <c:v>35065</c:v>
                </c:pt>
                <c:pt idx="28">
                  <c:v>35431</c:v>
                </c:pt>
                <c:pt idx="29">
                  <c:v>35796</c:v>
                </c:pt>
                <c:pt idx="30">
                  <c:v>36161</c:v>
                </c:pt>
                <c:pt idx="31">
                  <c:v>36526</c:v>
                </c:pt>
                <c:pt idx="32">
                  <c:v>36892</c:v>
                </c:pt>
                <c:pt idx="33">
                  <c:v>37257</c:v>
                </c:pt>
                <c:pt idx="34">
                  <c:v>37622</c:v>
                </c:pt>
                <c:pt idx="35">
                  <c:v>37987</c:v>
                </c:pt>
                <c:pt idx="36">
                  <c:v>38353</c:v>
                </c:pt>
                <c:pt idx="37">
                  <c:v>38718</c:v>
                </c:pt>
                <c:pt idx="38">
                  <c:v>39083</c:v>
                </c:pt>
                <c:pt idx="39">
                  <c:v>39448</c:v>
                </c:pt>
                <c:pt idx="40">
                  <c:v>39814</c:v>
                </c:pt>
                <c:pt idx="41">
                  <c:v>40179</c:v>
                </c:pt>
                <c:pt idx="42">
                  <c:v>40544</c:v>
                </c:pt>
                <c:pt idx="43">
                  <c:v>40909</c:v>
                </c:pt>
                <c:pt idx="44">
                  <c:v>41275</c:v>
                </c:pt>
                <c:pt idx="45">
                  <c:v>41640</c:v>
                </c:pt>
                <c:pt idx="46">
                  <c:v>42005</c:v>
                </c:pt>
                <c:pt idx="47">
                  <c:v>42370</c:v>
                </c:pt>
                <c:pt idx="48">
                  <c:v>42736</c:v>
                </c:pt>
              </c:numCache>
            </c:numRef>
          </c:cat>
          <c:val>
            <c:numRef>
              <c:f>mil!$M$2:$M$50</c:f>
              <c:numCache>
                <c:formatCode>0.0%</c:formatCode>
                <c:ptCount val="49"/>
                <c:pt idx="0">
                  <c:v>0.35007562168055995</c:v>
                </c:pt>
                <c:pt idx="1">
                  <c:v>0.3624676763945327</c:v>
                </c:pt>
                <c:pt idx="2">
                  <c:v>0.39752699269609398</c:v>
                </c:pt>
                <c:pt idx="3">
                  <c:v>0.44607594936708861</c:v>
                </c:pt>
                <c:pt idx="4">
                  <c:v>0.44274028629856849</c:v>
                </c:pt>
                <c:pt idx="5">
                  <c:v>0.43633893971475368</c:v>
                </c:pt>
                <c:pt idx="6">
                  <c:v>0.43834961132150685</c:v>
                </c:pt>
                <c:pt idx="7">
                  <c:v>0.41621991348393539</c:v>
                </c:pt>
                <c:pt idx="8">
                  <c:v>0.42337529274004682</c:v>
                </c:pt>
                <c:pt idx="9">
                  <c:v>0.46225530841054113</c:v>
                </c:pt>
                <c:pt idx="10">
                  <c:v>0.46850351547164426</c:v>
                </c:pt>
                <c:pt idx="11">
                  <c:v>0.47222659323367427</c:v>
                </c:pt>
                <c:pt idx="12">
                  <c:v>0.47772234046264961</c:v>
                </c:pt>
                <c:pt idx="13">
                  <c:v>0.48365068942875905</c:v>
                </c:pt>
                <c:pt idx="14">
                  <c:v>0.49026793273460717</c:v>
                </c:pt>
                <c:pt idx="15">
                  <c:v>0.49278943860048452</c:v>
                </c:pt>
                <c:pt idx="16">
                  <c:v>0.4912157526049562</c:v>
                </c:pt>
                <c:pt idx="17">
                  <c:v>0.49233756776438226</c:v>
                </c:pt>
                <c:pt idx="18">
                  <c:v>0.4972692344330486</c:v>
                </c:pt>
                <c:pt idx="19">
                  <c:v>0.50992969838338675</c:v>
                </c:pt>
                <c:pt idx="20">
                  <c:v>0.51785773352738818</c:v>
                </c:pt>
                <c:pt idx="21">
                  <c:v>0.50877192982456143</c:v>
                </c:pt>
                <c:pt idx="22">
                  <c:v>0.53238437669309957</c:v>
                </c:pt>
                <c:pt idx="23">
                  <c:v>0.51229539544133396</c:v>
                </c:pt>
                <c:pt idx="24">
                  <c:v>0.52464172282903399</c:v>
                </c:pt>
                <c:pt idx="25">
                  <c:v>0.53869800442758997</c:v>
                </c:pt>
                <c:pt idx="26">
                  <c:v>0.54131340653857696</c:v>
                </c:pt>
                <c:pt idx="27">
                  <c:v>0.54996820257848178</c:v>
                </c:pt>
                <c:pt idx="28">
                  <c:v>0.55633302440531351</c:v>
                </c:pt>
                <c:pt idx="29">
                  <c:v>0.5579564345975172</c:v>
                </c:pt>
                <c:pt idx="30">
                  <c:v>0.56495033573660924</c:v>
                </c:pt>
                <c:pt idx="31">
                  <c:v>0.56808523742070582</c:v>
                </c:pt>
                <c:pt idx="32">
                  <c:v>0.56476021671049537</c:v>
                </c:pt>
                <c:pt idx="33">
                  <c:v>0.57522100032740786</c:v>
                </c:pt>
                <c:pt idx="34">
                  <c:v>0.59020252197172329</c:v>
                </c:pt>
                <c:pt idx="35">
                  <c:v>0.5907939426920118</c:v>
                </c:pt>
                <c:pt idx="36">
                  <c:v>0.59544876009859227</c:v>
                </c:pt>
                <c:pt idx="37">
                  <c:v>0.57439919253834704</c:v>
                </c:pt>
                <c:pt idx="38">
                  <c:v>0.57949486363046954</c:v>
                </c:pt>
                <c:pt idx="39">
                  <c:v>0.58701159487610099</c:v>
                </c:pt>
                <c:pt idx="40">
                  <c:v>0.58276635100987606</c:v>
                </c:pt>
                <c:pt idx="41">
                  <c:v>0.56254512134170043</c:v>
                </c:pt>
                <c:pt idx="42">
                  <c:v>0.57209528023177814</c:v>
                </c:pt>
                <c:pt idx="43">
                  <c:v>0.57820858288877008</c:v>
                </c:pt>
                <c:pt idx="44">
                  <c:v>0.58409536484494629</c:v>
                </c:pt>
                <c:pt idx="45">
                  <c:v>0.61476958605969423</c:v>
                </c:pt>
                <c:pt idx="46">
                  <c:v>0.62091449436505652</c:v>
                </c:pt>
                <c:pt idx="47">
                  <c:v>0.6254550607478685</c:v>
                </c:pt>
                <c:pt idx="48">
                  <c:v>0.6292770483629716</c:v>
                </c:pt>
              </c:numCache>
            </c:numRef>
          </c:val>
          <c:smooth val="0"/>
          <c:extLst>
            <c:ext xmlns:c16="http://schemas.microsoft.com/office/drawing/2014/chart" uri="{C3380CC4-5D6E-409C-BE32-E72D297353CC}">
              <c16:uniqueId val="{00000000-8F58-4686-B9B8-4A1C4BB994C0}"/>
            </c:ext>
          </c:extLst>
        </c:ser>
        <c:ser>
          <c:idx val="0"/>
          <c:order val="1"/>
          <c:tx>
            <c:strRef>
              <c:f>mil!$O$1</c:f>
              <c:strCache>
                <c:ptCount val="1"/>
                <c:pt idx="0">
                  <c:v>Military</c:v>
                </c:pt>
              </c:strCache>
            </c:strRef>
          </c:tx>
          <c:spPr>
            <a:ln>
              <a:solidFill>
                <a:srgbClr val="C00000"/>
              </a:solidFill>
            </a:ln>
          </c:spPr>
          <c:marker>
            <c:symbol val="none"/>
          </c:marker>
          <c:cat>
            <c:numRef>
              <c:f>mil!$E$2:$E$50</c:f>
              <c:numCache>
                <c:formatCode>m/d/yyyy</c:formatCode>
                <c:ptCount val="49"/>
                <c:pt idx="0">
                  <c:v>25204</c:v>
                </c:pt>
                <c:pt idx="1">
                  <c:v>25569</c:v>
                </c:pt>
                <c:pt idx="2">
                  <c:v>25934</c:v>
                </c:pt>
                <c:pt idx="3">
                  <c:v>26299</c:v>
                </c:pt>
                <c:pt idx="4">
                  <c:v>26665</c:v>
                </c:pt>
                <c:pt idx="5">
                  <c:v>27030</c:v>
                </c:pt>
                <c:pt idx="6">
                  <c:v>27395</c:v>
                </c:pt>
                <c:pt idx="7">
                  <c:v>27760</c:v>
                </c:pt>
                <c:pt idx="8">
                  <c:v>28126</c:v>
                </c:pt>
                <c:pt idx="9">
                  <c:v>28491</c:v>
                </c:pt>
                <c:pt idx="10">
                  <c:v>28856</c:v>
                </c:pt>
                <c:pt idx="11">
                  <c:v>29221</c:v>
                </c:pt>
                <c:pt idx="12">
                  <c:v>29587</c:v>
                </c:pt>
                <c:pt idx="13">
                  <c:v>29952</c:v>
                </c:pt>
                <c:pt idx="14">
                  <c:v>30317</c:v>
                </c:pt>
                <c:pt idx="15">
                  <c:v>30682</c:v>
                </c:pt>
                <c:pt idx="16">
                  <c:v>31048</c:v>
                </c:pt>
                <c:pt idx="17">
                  <c:v>31413</c:v>
                </c:pt>
                <c:pt idx="18">
                  <c:v>31778</c:v>
                </c:pt>
                <c:pt idx="19">
                  <c:v>32143</c:v>
                </c:pt>
                <c:pt idx="20">
                  <c:v>32509</c:v>
                </c:pt>
                <c:pt idx="21">
                  <c:v>32874</c:v>
                </c:pt>
                <c:pt idx="22">
                  <c:v>33239</c:v>
                </c:pt>
                <c:pt idx="23">
                  <c:v>33604</c:v>
                </c:pt>
                <c:pt idx="24">
                  <c:v>33970</c:v>
                </c:pt>
                <c:pt idx="25">
                  <c:v>34335</c:v>
                </c:pt>
                <c:pt idx="26">
                  <c:v>34700</c:v>
                </c:pt>
                <c:pt idx="27">
                  <c:v>35065</c:v>
                </c:pt>
                <c:pt idx="28">
                  <c:v>35431</c:v>
                </c:pt>
                <c:pt idx="29">
                  <c:v>35796</c:v>
                </c:pt>
                <c:pt idx="30">
                  <c:v>36161</c:v>
                </c:pt>
                <c:pt idx="31">
                  <c:v>36526</c:v>
                </c:pt>
                <c:pt idx="32">
                  <c:v>36892</c:v>
                </c:pt>
                <c:pt idx="33">
                  <c:v>37257</c:v>
                </c:pt>
                <c:pt idx="34">
                  <c:v>37622</c:v>
                </c:pt>
                <c:pt idx="35">
                  <c:v>37987</c:v>
                </c:pt>
                <c:pt idx="36">
                  <c:v>38353</c:v>
                </c:pt>
                <c:pt idx="37">
                  <c:v>38718</c:v>
                </c:pt>
                <c:pt idx="38">
                  <c:v>39083</c:v>
                </c:pt>
                <c:pt idx="39">
                  <c:v>39448</c:v>
                </c:pt>
                <c:pt idx="40">
                  <c:v>39814</c:v>
                </c:pt>
                <c:pt idx="41">
                  <c:v>40179</c:v>
                </c:pt>
                <c:pt idx="42">
                  <c:v>40544</c:v>
                </c:pt>
                <c:pt idx="43">
                  <c:v>40909</c:v>
                </c:pt>
                <c:pt idx="44">
                  <c:v>41275</c:v>
                </c:pt>
                <c:pt idx="45">
                  <c:v>41640</c:v>
                </c:pt>
                <c:pt idx="46">
                  <c:v>42005</c:v>
                </c:pt>
                <c:pt idx="47">
                  <c:v>42370</c:v>
                </c:pt>
                <c:pt idx="48">
                  <c:v>42736</c:v>
                </c:pt>
              </c:numCache>
            </c:numRef>
          </c:cat>
          <c:val>
            <c:numRef>
              <c:f>mil!$O$2:$O$50</c:f>
              <c:numCache>
                <c:formatCode>0.0%</c:formatCode>
                <c:ptCount val="49"/>
                <c:pt idx="0">
                  <c:v>0.49155851007702861</c:v>
                </c:pt>
                <c:pt idx="1">
                  <c:v>0.47181381603250833</c:v>
                </c:pt>
                <c:pt idx="2">
                  <c:v>0.4192402349952366</c:v>
                </c:pt>
                <c:pt idx="3">
                  <c:v>0.35466244725738394</c:v>
                </c:pt>
                <c:pt idx="4">
                  <c:v>0.35719836400817995</c:v>
                </c:pt>
                <c:pt idx="5">
                  <c:v>0.35999360792617152</c:v>
                </c:pt>
                <c:pt idx="6">
                  <c:v>0.35507275264102051</c:v>
                </c:pt>
                <c:pt idx="7">
                  <c:v>0.39706806669870964</c:v>
                </c:pt>
                <c:pt idx="8">
                  <c:v>0.38581308548009369</c:v>
                </c:pt>
                <c:pt idx="9">
                  <c:v>0.34669598759868775</c:v>
                </c:pt>
                <c:pt idx="10">
                  <c:v>0.34125057996359615</c:v>
                </c:pt>
                <c:pt idx="11">
                  <c:v>0.34065914852696916</c:v>
                </c:pt>
                <c:pt idx="12">
                  <c:v>0.34229440703394859</c:v>
                </c:pt>
                <c:pt idx="13">
                  <c:v>0.34300722258699934</c:v>
                </c:pt>
                <c:pt idx="14">
                  <c:v>0.33054582579392089</c:v>
                </c:pt>
                <c:pt idx="15">
                  <c:v>0.32661323101435608</c:v>
                </c:pt>
                <c:pt idx="16">
                  <c:v>0.32748248735419427</c:v>
                </c:pt>
                <c:pt idx="17">
                  <c:v>0.32046282061655473</c:v>
                </c:pt>
                <c:pt idx="18">
                  <c:v>0.31441907725526308</c:v>
                </c:pt>
                <c:pt idx="19">
                  <c:v>0.30228075290763601</c:v>
                </c:pt>
                <c:pt idx="20">
                  <c:v>0.28723289891505688</c:v>
                </c:pt>
                <c:pt idx="21">
                  <c:v>0.26381758863887156</c:v>
                </c:pt>
                <c:pt idx="22">
                  <c:v>0.23638953192467452</c:v>
                </c:pt>
                <c:pt idx="23">
                  <c:v>0.26146550405384733</c:v>
                </c:pt>
                <c:pt idx="24">
                  <c:v>0.2478890696413355</c:v>
                </c:pt>
                <c:pt idx="25">
                  <c:v>0.2383321955242669</c:v>
                </c:pt>
                <c:pt idx="26">
                  <c:v>0.2428792503284101</c:v>
                </c:pt>
                <c:pt idx="27">
                  <c:v>0.23558613246998517</c:v>
                </c:pt>
                <c:pt idx="28">
                  <c:v>0.22794253938832251</c:v>
                </c:pt>
                <c:pt idx="29">
                  <c:v>0.22208411665087086</c:v>
                </c:pt>
                <c:pt idx="30">
                  <c:v>0.21576879041990285</c:v>
                </c:pt>
                <c:pt idx="31">
                  <c:v>0.21563404569809694</c:v>
                </c:pt>
                <c:pt idx="32">
                  <c:v>0.2188729664083286</c:v>
                </c:pt>
                <c:pt idx="33">
                  <c:v>0.20944860659052827</c:v>
                </c:pt>
                <c:pt idx="34">
                  <c:v>0.19678639663737105</c:v>
                </c:pt>
                <c:pt idx="35">
                  <c:v>0.1931132836689122</c:v>
                </c:pt>
                <c:pt idx="36">
                  <c:v>0.17365156636327631</c:v>
                </c:pt>
                <c:pt idx="37">
                  <c:v>0.19442070520282317</c:v>
                </c:pt>
                <c:pt idx="38">
                  <c:v>0.18838157534542627</c:v>
                </c:pt>
                <c:pt idx="39">
                  <c:v>0.18001536455076556</c:v>
                </c:pt>
                <c:pt idx="40">
                  <c:v>0.17565462846471047</c:v>
                </c:pt>
                <c:pt idx="41">
                  <c:v>0.1976731271172322</c:v>
                </c:pt>
                <c:pt idx="42">
                  <c:v>0.18844819958040163</c:v>
                </c:pt>
                <c:pt idx="43">
                  <c:v>0.17813439810319687</c:v>
                </c:pt>
                <c:pt idx="44">
                  <c:v>0.17626540162280513</c:v>
                </c:pt>
                <c:pt idx="45">
                  <c:v>0.17467021239371566</c:v>
                </c:pt>
                <c:pt idx="46">
                  <c:v>0.17282666886299056</c:v>
                </c:pt>
                <c:pt idx="47">
                  <c:v>0.17110284119856001</c:v>
                </c:pt>
                <c:pt idx="48">
                  <c:v>0.16950307462190461</c:v>
                </c:pt>
              </c:numCache>
            </c:numRef>
          </c:val>
          <c:smooth val="0"/>
          <c:extLst>
            <c:ext xmlns:c16="http://schemas.microsoft.com/office/drawing/2014/chart" uri="{C3380CC4-5D6E-409C-BE32-E72D297353CC}">
              <c16:uniqueId val="{00000001-8F58-4686-B9B8-4A1C4BB994C0}"/>
            </c:ext>
          </c:extLst>
        </c:ser>
        <c:ser>
          <c:idx val="4"/>
          <c:order val="2"/>
          <c:tx>
            <c:strRef>
              <c:f>mil!$N$1</c:f>
              <c:strCache>
                <c:ptCount val="1"/>
                <c:pt idx="0">
                  <c:v>State/Local Govt.</c:v>
                </c:pt>
              </c:strCache>
            </c:strRef>
          </c:tx>
          <c:spPr>
            <a:ln>
              <a:solidFill>
                <a:schemeClr val="accent5"/>
              </a:solidFill>
            </a:ln>
          </c:spPr>
          <c:marker>
            <c:symbol val="none"/>
          </c:marker>
          <c:cat>
            <c:numRef>
              <c:f>mil!$E$2:$E$50</c:f>
              <c:numCache>
                <c:formatCode>m/d/yyyy</c:formatCode>
                <c:ptCount val="49"/>
                <c:pt idx="0">
                  <c:v>25204</c:v>
                </c:pt>
                <c:pt idx="1">
                  <c:v>25569</c:v>
                </c:pt>
                <c:pt idx="2">
                  <c:v>25934</c:v>
                </c:pt>
                <c:pt idx="3">
                  <c:v>26299</c:v>
                </c:pt>
                <c:pt idx="4">
                  <c:v>26665</c:v>
                </c:pt>
                <c:pt idx="5">
                  <c:v>27030</c:v>
                </c:pt>
                <c:pt idx="6">
                  <c:v>27395</c:v>
                </c:pt>
                <c:pt idx="7">
                  <c:v>27760</c:v>
                </c:pt>
                <c:pt idx="8">
                  <c:v>28126</c:v>
                </c:pt>
                <c:pt idx="9">
                  <c:v>28491</c:v>
                </c:pt>
                <c:pt idx="10">
                  <c:v>28856</c:v>
                </c:pt>
                <c:pt idx="11">
                  <c:v>29221</c:v>
                </c:pt>
                <c:pt idx="12">
                  <c:v>29587</c:v>
                </c:pt>
                <c:pt idx="13">
                  <c:v>29952</c:v>
                </c:pt>
                <c:pt idx="14">
                  <c:v>30317</c:v>
                </c:pt>
                <c:pt idx="15">
                  <c:v>30682</c:v>
                </c:pt>
                <c:pt idx="16">
                  <c:v>31048</c:v>
                </c:pt>
                <c:pt idx="17">
                  <c:v>31413</c:v>
                </c:pt>
                <c:pt idx="18">
                  <c:v>31778</c:v>
                </c:pt>
                <c:pt idx="19">
                  <c:v>32143</c:v>
                </c:pt>
                <c:pt idx="20">
                  <c:v>32509</c:v>
                </c:pt>
                <c:pt idx="21">
                  <c:v>32874</c:v>
                </c:pt>
                <c:pt idx="22">
                  <c:v>33239</c:v>
                </c:pt>
                <c:pt idx="23">
                  <c:v>33604</c:v>
                </c:pt>
                <c:pt idx="24">
                  <c:v>33970</c:v>
                </c:pt>
                <c:pt idx="25">
                  <c:v>34335</c:v>
                </c:pt>
                <c:pt idx="26">
                  <c:v>34700</c:v>
                </c:pt>
                <c:pt idx="27">
                  <c:v>35065</c:v>
                </c:pt>
                <c:pt idx="28">
                  <c:v>35431</c:v>
                </c:pt>
                <c:pt idx="29">
                  <c:v>35796</c:v>
                </c:pt>
                <c:pt idx="30">
                  <c:v>36161</c:v>
                </c:pt>
                <c:pt idx="31">
                  <c:v>36526</c:v>
                </c:pt>
                <c:pt idx="32">
                  <c:v>36892</c:v>
                </c:pt>
                <c:pt idx="33">
                  <c:v>37257</c:v>
                </c:pt>
                <c:pt idx="34">
                  <c:v>37622</c:v>
                </c:pt>
                <c:pt idx="35">
                  <c:v>37987</c:v>
                </c:pt>
                <c:pt idx="36">
                  <c:v>38353</c:v>
                </c:pt>
                <c:pt idx="37">
                  <c:v>38718</c:v>
                </c:pt>
                <c:pt idx="38">
                  <c:v>39083</c:v>
                </c:pt>
                <c:pt idx="39">
                  <c:v>39448</c:v>
                </c:pt>
                <c:pt idx="40">
                  <c:v>39814</c:v>
                </c:pt>
                <c:pt idx="41">
                  <c:v>40179</c:v>
                </c:pt>
                <c:pt idx="42">
                  <c:v>40544</c:v>
                </c:pt>
                <c:pt idx="43">
                  <c:v>40909</c:v>
                </c:pt>
                <c:pt idx="44">
                  <c:v>41275</c:v>
                </c:pt>
                <c:pt idx="45">
                  <c:v>41640</c:v>
                </c:pt>
                <c:pt idx="46">
                  <c:v>42005</c:v>
                </c:pt>
                <c:pt idx="47">
                  <c:v>42370</c:v>
                </c:pt>
                <c:pt idx="48">
                  <c:v>42736</c:v>
                </c:pt>
              </c:numCache>
            </c:numRef>
          </c:cat>
          <c:val>
            <c:numRef>
              <c:f>mil!$N$2:$N$50</c:f>
              <c:numCache>
                <c:formatCode>0.0%</c:formatCode>
                <c:ptCount val="49"/>
                <c:pt idx="0">
                  <c:v>5.8844219338046497E-2</c:v>
                </c:pt>
                <c:pt idx="1">
                  <c:v>6.6143332101957886E-2</c:v>
                </c:pt>
                <c:pt idx="2">
                  <c:v>7.6790250873293109E-2</c:v>
                </c:pt>
                <c:pt idx="3">
                  <c:v>8.8818565400843888E-2</c:v>
                </c:pt>
                <c:pt idx="4">
                  <c:v>9.1042944785276067E-2</c:v>
                </c:pt>
                <c:pt idx="5">
                  <c:v>9.3024649434700971E-2</c:v>
                </c:pt>
                <c:pt idx="6">
                  <c:v>0.10041857683874826</c:v>
                </c:pt>
                <c:pt idx="7">
                  <c:v>9.4243354161274814E-2</c:v>
                </c:pt>
                <c:pt idx="8">
                  <c:v>0.10064768735362997</c:v>
                </c:pt>
                <c:pt idx="9">
                  <c:v>0.10160784455099318</c:v>
                </c:pt>
                <c:pt idx="10">
                  <c:v>0.1047860380456119</c:v>
                </c:pt>
                <c:pt idx="11">
                  <c:v>0.10481685462015911</c:v>
                </c:pt>
                <c:pt idx="12">
                  <c:v>0.1002232999546422</c:v>
                </c:pt>
                <c:pt idx="13">
                  <c:v>9.5502298095863428E-2</c:v>
                </c:pt>
                <c:pt idx="14">
                  <c:v>9.7909991865734819E-2</c:v>
                </c:pt>
                <c:pt idx="15">
                  <c:v>9.7045864698327017E-2</c:v>
                </c:pt>
                <c:pt idx="16">
                  <c:v>9.1911471381384738E-2</c:v>
                </c:pt>
                <c:pt idx="17">
                  <c:v>9.4586940690994423E-2</c:v>
                </c:pt>
                <c:pt idx="18">
                  <c:v>9.5322770139396051E-2</c:v>
                </c:pt>
                <c:pt idx="19">
                  <c:v>9.9928726471636378E-2</c:v>
                </c:pt>
                <c:pt idx="20">
                  <c:v>0.10586464673193967</c:v>
                </c:pt>
                <c:pt idx="21">
                  <c:v>0.11185210062530986</c:v>
                </c:pt>
                <c:pt idx="22">
                  <c:v>0.11492554466499204</c:v>
                </c:pt>
                <c:pt idx="23">
                  <c:v>0.11503747896588649</c:v>
                </c:pt>
                <c:pt idx="24">
                  <c:v>0.12216283213262065</c:v>
                </c:pt>
                <c:pt idx="25">
                  <c:v>0.12346741064910363</c:v>
                </c:pt>
                <c:pt idx="26">
                  <c:v>0.12338085047497652</c:v>
                </c:pt>
                <c:pt idx="27">
                  <c:v>0.12313117881713592</c:v>
                </c:pt>
                <c:pt idx="28">
                  <c:v>0.12615075687364843</c:v>
                </c:pt>
                <c:pt idx="29">
                  <c:v>0.12940664667588522</c:v>
                </c:pt>
                <c:pt idx="30">
                  <c:v>0.1314478447875731</c:v>
                </c:pt>
                <c:pt idx="31">
                  <c:v>0.12891851943092936</c:v>
                </c:pt>
                <c:pt idx="32">
                  <c:v>0.13291474071585516</c:v>
                </c:pt>
                <c:pt idx="33">
                  <c:v>0.13555071933439902</c:v>
                </c:pt>
                <c:pt idx="34">
                  <c:v>0.13632403515475736</c:v>
                </c:pt>
                <c:pt idx="35">
                  <c:v>0.14103694807753656</c:v>
                </c:pt>
                <c:pt idx="36">
                  <c:v>0.15102610541372985</c:v>
                </c:pt>
                <c:pt idx="37">
                  <c:v>0.1531672241295475</c:v>
                </c:pt>
                <c:pt idx="38">
                  <c:v>0.15550304724307346</c:v>
                </c:pt>
                <c:pt idx="39">
                  <c:v>0.15508906079717005</c:v>
                </c:pt>
                <c:pt idx="40">
                  <c:v>0.15989792536148464</c:v>
                </c:pt>
                <c:pt idx="41">
                  <c:v>0.15123632476259233</c:v>
                </c:pt>
                <c:pt idx="42">
                  <c:v>0.15125522713973769</c:v>
                </c:pt>
                <c:pt idx="43">
                  <c:v>0.15436253813788914</c:v>
                </c:pt>
                <c:pt idx="44">
                  <c:v>0.15402338327680706</c:v>
                </c:pt>
                <c:pt idx="45">
                  <c:v>0.15233913013051542</c:v>
                </c:pt>
                <c:pt idx="46">
                  <c:v>0.15057516232206344</c:v>
                </c:pt>
                <c:pt idx="47">
                  <c:v>0.14917557669144266</c:v>
                </c:pt>
                <c:pt idx="48">
                  <c:v>0.14810370616586338</c:v>
                </c:pt>
              </c:numCache>
            </c:numRef>
          </c:val>
          <c:smooth val="0"/>
          <c:extLst>
            <c:ext xmlns:c16="http://schemas.microsoft.com/office/drawing/2014/chart" uri="{C3380CC4-5D6E-409C-BE32-E72D297353CC}">
              <c16:uniqueId val="{00000002-8F58-4686-B9B8-4A1C4BB994C0}"/>
            </c:ext>
          </c:extLst>
        </c:ser>
        <c:ser>
          <c:idx val="2"/>
          <c:order val="3"/>
          <c:tx>
            <c:strRef>
              <c:f>mil!$P$1</c:f>
              <c:strCache>
                <c:ptCount val="1"/>
                <c:pt idx="0">
                  <c:v>Federal Civilian</c:v>
                </c:pt>
              </c:strCache>
            </c:strRef>
          </c:tx>
          <c:spPr>
            <a:ln>
              <a:solidFill>
                <a:schemeClr val="accent3"/>
              </a:solidFill>
            </a:ln>
          </c:spPr>
          <c:marker>
            <c:symbol val="none"/>
          </c:marker>
          <c:cat>
            <c:numRef>
              <c:f>mil!$E$2:$E$50</c:f>
              <c:numCache>
                <c:formatCode>m/d/yyyy</c:formatCode>
                <c:ptCount val="49"/>
                <c:pt idx="0">
                  <c:v>25204</c:v>
                </c:pt>
                <c:pt idx="1">
                  <c:v>25569</c:v>
                </c:pt>
                <c:pt idx="2">
                  <c:v>25934</c:v>
                </c:pt>
                <c:pt idx="3">
                  <c:v>26299</c:v>
                </c:pt>
                <c:pt idx="4">
                  <c:v>26665</c:v>
                </c:pt>
                <c:pt idx="5">
                  <c:v>27030</c:v>
                </c:pt>
                <c:pt idx="6">
                  <c:v>27395</c:v>
                </c:pt>
                <c:pt idx="7">
                  <c:v>27760</c:v>
                </c:pt>
                <c:pt idx="8">
                  <c:v>28126</c:v>
                </c:pt>
                <c:pt idx="9">
                  <c:v>28491</c:v>
                </c:pt>
                <c:pt idx="10">
                  <c:v>28856</c:v>
                </c:pt>
                <c:pt idx="11">
                  <c:v>29221</c:v>
                </c:pt>
                <c:pt idx="12">
                  <c:v>29587</c:v>
                </c:pt>
                <c:pt idx="13">
                  <c:v>29952</c:v>
                </c:pt>
                <c:pt idx="14">
                  <c:v>30317</c:v>
                </c:pt>
                <c:pt idx="15">
                  <c:v>30682</c:v>
                </c:pt>
                <c:pt idx="16">
                  <c:v>31048</c:v>
                </c:pt>
                <c:pt idx="17">
                  <c:v>31413</c:v>
                </c:pt>
                <c:pt idx="18">
                  <c:v>31778</c:v>
                </c:pt>
                <c:pt idx="19">
                  <c:v>32143</c:v>
                </c:pt>
                <c:pt idx="20">
                  <c:v>32509</c:v>
                </c:pt>
                <c:pt idx="21">
                  <c:v>32874</c:v>
                </c:pt>
                <c:pt idx="22">
                  <c:v>33239</c:v>
                </c:pt>
                <c:pt idx="23">
                  <c:v>33604</c:v>
                </c:pt>
                <c:pt idx="24">
                  <c:v>33970</c:v>
                </c:pt>
                <c:pt idx="25">
                  <c:v>34335</c:v>
                </c:pt>
                <c:pt idx="26">
                  <c:v>34700</c:v>
                </c:pt>
                <c:pt idx="27">
                  <c:v>35065</c:v>
                </c:pt>
                <c:pt idx="28">
                  <c:v>35431</c:v>
                </c:pt>
                <c:pt idx="29">
                  <c:v>35796</c:v>
                </c:pt>
                <c:pt idx="30">
                  <c:v>36161</c:v>
                </c:pt>
                <c:pt idx="31">
                  <c:v>36526</c:v>
                </c:pt>
                <c:pt idx="32">
                  <c:v>36892</c:v>
                </c:pt>
                <c:pt idx="33">
                  <c:v>37257</c:v>
                </c:pt>
                <c:pt idx="34">
                  <c:v>37622</c:v>
                </c:pt>
                <c:pt idx="35">
                  <c:v>37987</c:v>
                </c:pt>
                <c:pt idx="36">
                  <c:v>38353</c:v>
                </c:pt>
                <c:pt idx="37">
                  <c:v>38718</c:v>
                </c:pt>
                <c:pt idx="38">
                  <c:v>39083</c:v>
                </c:pt>
                <c:pt idx="39">
                  <c:v>39448</c:v>
                </c:pt>
                <c:pt idx="40">
                  <c:v>39814</c:v>
                </c:pt>
                <c:pt idx="41">
                  <c:v>40179</c:v>
                </c:pt>
                <c:pt idx="42">
                  <c:v>40544</c:v>
                </c:pt>
                <c:pt idx="43">
                  <c:v>40909</c:v>
                </c:pt>
                <c:pt idx="44">
                  <c:v>41275</c:v>
                </c:pt>
                <c:pt idx="45">
                  <c:v>41640</c:v>
                </c:pt>
                <c:pt idx="46">
                  <c:v>42005</c:v>
                </c:pt>
                <c:pt idx="47">
                  <c:v>42370</c:v>
                </c:pt>
                <c:pt idx="48">
                  <c:v>42736</c:v>
                </c:pt>
              </c:numCache>
            </c:numRef>
          </c:cat>
          <c:val>
            <c:numRef>
              <c:f>mil!$P$2:$P$50</c:f>
              <c:numCache>
                <c:formatCode>0.0%</c:formatCode>
                <c:ptCount val="49"/>
                <c:pt idx="0">
                  <c:v>9.9521648904364948E-2</c:v>
                </c:pt>
                <c:pt idx="1">
                  <c:v>9.9575175471001115E-2</c:v>
                </c:pt>
                <c:pt idx="2">
                  <c:v>0.10644252143537632</c:v>
                </c:pt>
                <c:pt idx="3">
                  <c:v>0.11044303797468355</c:v>
                </c:pt>
                <c:pt idx="4">
                  <c:v>0.10901840490797546</c:v>
                </c:pt>
                <c:pt idx="5">
                  <c:v>0.11064280292437377</c:v>
                </c:pt>
                <c:pt idx="6">
                  <c:v>0.10615905919872434</c:v>
                </c:pt>
                <c:pt idx="7">
                  <c:v>9.2468665656080154E-2</c:v>
                </c:pt>
                <c:pt idx="8">
                  <c:v>9.0163934426229511E-2</c:v>
                </c:pt>
                <c:pt idx="9">
                  <c:v>8.9440859439777934E-2</c:v>
                </c:pt>
                <c:pt idx="10">
                  <c:v>8.545986651914772E-2</c:v>
                </c:pt>
                <c:pt idx="11">
                  <c:v>8.2297403619197476E-2</c:v>
                </c:pt>
                <c:pt idx="12">
                  <c:v>7.9759952548759644E-2</c:v>
                </c:pt>
                <c:pt idx="13">
                  <c:v>7.7839789888378197E-2</c:v>
                </c:pt>
                <c:pt idx="14">
                  <c:v>8.127624960573715E-2</c:v>
                </c:pt>
                <c:pt idx="15">
                  <c:v>8.3551465686832388E-2</c:v>
                </c:pt>
                <c:pt idx="16">
                  <c:v>8.9390288659464801E-2</c:v>
                </c:pt>
                <c:pt idx="17">
                  <c:v>9.2612670928068616E-2</c:v>
                </c:pt>
                <c:pt idx="18">
                  <c:v>9.2988918172292254E-2</c:v>
                </c:pt>
                <c:pt idx="19">
                  <c:v>8.7860822237340847E-2</c:v>
                </c:pt>
                <c:pt idx="20">
                  <c:v>8.9044720825615237E-2</c:v>
                </c:pt>
                <c:pt idx="21">
                  <c:v>8.7767275983943446E-2</c:v>
                </c:pt>
                <c:pt idx="22">
                  <c:v>8.7540429164819647E-2</c:v>
                </c:pt>
                <c:pt idx="23">
                  <c:v>8.366223038090867E-2</c:v>
                </c:pt>
                <c:pt idx="24">
                  <c:v>7.489348516538849E-2</c:v>
                </c:pt>
                <c:pt idx="25">
                  <c:v>6.8884144729313257E-2</c:v>
                </c:pt>
                <c:pt idx="26">
                  <c:v>6.2150394287028482E-2</c:v>
                </c:pt>
                <c:pt idx="27">
                  <c:v>6.0850629203522771E-2</c:v>
                </c:pt>
                <c:pt idx="28">
                  <c:v>5.8881680568427554E-2</c:v>
                </c:pt>
                <c:pt idx="29">
                  <c:v>5.9630533070242221E-2</c:v>
                </c:pt>
                <c:pt idx="30">
                  <c:v>5.7322771296840672E-2</c:v>
                </c:pt>
                <c:pt idx="31">
                  <c:v>5.6491346923692801E-2</c:v>
                </c:pt>
                <c:pt idx="32">
                  <c:v>5.2548047404455463E-2</c:v>
                </c:pt>
                <c:pt idx="33">
                  <c:v>5.1495483697012887E-2</c:v>
                </c:pt>
                <c:pt idx="34">
                  <c:v>5.011845624761177E-2</c:v>
                </c:pt>
                <c:pt idx="35">
                  <c:v>4.9284119269670301E-2</c:v>
                </c:pt>
                <c:pt idx="36">
                  <c:v>5.395272647571147E-2</c:v>
                </c:pt>
                <c:pt idx="37">
                  <c:v>5.4076355224188487E-2</c:v>
                </c:pt>
                <c:pt idx="38">
                  <c:v>5.2361433284827182E-2</c:v>
                </c:pt>
                <c:pt idx="39">
                  <c:v>5.3768781376735214E-2</c:v>
                </c:pt>
                <c:pt idx="40">
                  <c:v>5.803713036257168E-2</c:v>
                </c:pt>
                <c:pt idx="41">
                  <c:v>6.597434331093463E-2</c:v>
                </c:pt>
                <c:pt idx="42">
                  <c:v>6.5269670458275655E-2</c:v>
                </c:pt>
                <c:pt idx="43">
                  <c:v>6.5238973195291441E-2</c:v>
                </c:pt>
                <c:pt idx="44">
                  <c:v>6.2207530159275319E-2</c:v>
                </c:pt>
                <c:pt idx="45">
                  <c:v>5.8221071416074743E-2</c:v>
                </c:pt>
                <c:pt idx="46">
                  <c:v>5.5687106205987727E-2</c:v>
                </c:pt>
                <c:pt idx="47">
                  <c:v>5.4263147417751671E-2</c:v>
                </c:pt>
                <c:pt idx="48">
                  <c:v>5.3119494764832971E-2</c:v>
                </c:pt>
              </c:numCache>
            </c:numRef>
          </c:val>
          <c:smooth val="0"/>
          <c:extLst>
            <c:ext xmlns:c16="http://schemas.microsoft.com/office/drawing/2014/chart" uri="{C3380CC4-5D6E-409C-BE32-E72D297353CC}">
              <c16:uniqueId val="{00000003-8F58-4686-B9B8-4A1C4BB994C0}"/>
            </c:ext>
          </c:extLst>
        </c:ser>
        <c:dLbls>
          <c:showLegendKey val="0"/>
          <c:showVal val="0"/>
          <c:showCatName val="0"/>
          <c:showSerName val="0"/>
          <c:showPercent val="0"/>
          <c:showBubbleSize val="0"/>
        </c:dLbls>
        <c:smooth val="0"/>
        <c:axId val="115777840"/>
        <c:axId val="115778400"/>
      </c:lineChart>
      <c:dateAx>
        <c:axId val="115777840"/>
        <c:scaling>
          <c:orientation val="minMax"/>
          <c:max val="42370"/>
          <c:min val="25569"/>
        </c:scaling>
        <c:delete val="0"/>
        <c:axPos val="b"/>
        <c:numFmt formatCode="yy" sourceLinked="0"/>
        <c:majorTickMark val="cross"/>
        <c:minorTickMark val="in"/>
        <c:tickLblPos val="nextTo"/>
        <c:spPr>
          <a:noFill/>
          <a:ln w="9525" cap="flat" cmpd="sng" algn="ctr">
            <a:solidFill>
              <a:schemeClr val="bg1">
                <a:lumMod val="65000"/>
              </a:schemeClr>
            </a:solidFill>
            <a:round/>
          </a:ln>
          <a:effectLst/>
        </c:spPr>
        <c:txPr>
          <a:bodyPr rot="-60000000" vert="horz"/>
          <a:lstStyle/>
          <a:p>
            <a:pPr>
              <a:defRPr/>
            </a:pPr>
            <a:endParaRPr lang="en-US"/>
          </a:p>
        </c:txPr>
        <c:crossAx val="115778400"/>
        <c:crosses val="autoZero"/>
        <c:auto val="1"/>
        <c:lblOffset val="100"/>
        <c:baseTimeUnit val="years"/>
        <c:majorUnit val="5"/>
        <c:majorTimeUnit val="years"/>
      </c:dateAx>
      <c:valAx>
        <c:axId val="115778400"/>
        <c:scaling>
          <c:orientation val="minMax"/>
          <c:max val="0.70000000000000007"/>
        </c:scaling>
        <c:delete val="0"/>
        <c:axPos val="l"/>
        <c:majorGridlines>
          <c:spPr>
            <a:ln w="9525" cap="flat" cmpd="sng" algn="ctr">
              <a:solidFill>
                <a:schemeClr val="bg1">
                  <a:lumMod val="85000"/>
                </a:schemeClr>
              </a:solidFill>
              <a:prstDash val="sysDash"/>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115777840"/>
        <c:crosses val="autoZero"/>
        <c:crossBetween val="between"/>
        <c:majorUnit val="0.1"/>
      </c:valAx>
      <c:spPr>
        <a:solidFill>
          <a:schemeClr val="bg1">
            <a:lumMod val="95000"/>
          </a:schemeClr>
        </a:solidFill>
        <a:ln>
          <a:solidFill>
            <a:schemeClr val="bg1">
              <a:lumMod val="65000"/>
            </a:schemeClr>
          </a:solidFill>
        </a:ln>
      </c:spPr>
    </c:plotArea>
    <c:legend>
      <c:legendPos val="b"/>
      <c:layout>
        <c:manualLayout>
          <c:xMode val="edge"/>
          <c:yMode val="edge"/>
          <c:x val="0.58893053608025037"/>
          <c:y val="0.27095743466849248"/>
          <c:w val="0.30310350055674856"/>
          <c:h val="0.27418635170603672"/>
        </c:manualLayout>
      </c:layout>
      <c:overlay val="0"/>
      <c:spPr>
        <a:solidFill>
          <a:schemeClr val="bg1"/>
        </a:solidFill>
        <a:ln>
          <a:solidFill>
            <a:schemeClr val="bg1">
              <a:lumMod val="75000"/>
            </a:schemeClr>
          </a:solidFill>
        </a:ln>
        <a:effectLst/>
      </c:spPr>
      <c:txPr>
        <a:bodyPr rot="0" vert="horz"/>
        <a:lstStyle/>
        <a:p>
          <a:pPr>
            <a:defRPr/>
          </a:pPr>
          <a:endParaRPr lang="en-US"/>
        </a:p>
      </c:txPr>
    </c:legend>
    <c:plotVisOnly val="1"/>
    <c:dispBlanksAs val="gap"/>
    <c:showDLblsOverMax val="0"/>
  </c:chart>
  <c:spPr>
    <a:ln>
      <a:noFill/>
    </a:ln>
  </c:spPr>
  <c:txPr>
    <a:bodyPr/>
    <a:lstStyle/>
    <a:p>
      <a:pPr>
        <a:defRPr sz="16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5">
  <a:schemeClr val="accent5"/>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61640-53E8-4C89-8C4E-1757FE925833}" type="doc">
      <dgm:prSet loTypeId="urn:microsoft.com/office/officeart/2005/8/layout/cycle4" loCatId="matrix" qsTypeId="urn:microsoft.com/office/officeart/2005/8/quickstyle/3d3" qsCatId="3D" csTypeId="urn:microsoft.com/office/officeart/2005/8/colors/colorful1" csCatId="colorful" phldr="1"/>
      <dgm:spPr/>
      <dgm:t>
        <a:bodyPr/>
        <a:lstStyle/>
        <a:p>
          <a:endParaRPr lang="en-US"/>
        </a:p>
      </dgm:t>
    </dgm:pt>
    <dgm:pt modelId="{26C2DBAE-BEAB-47F5-AA61-87C3A84999B5}">
      <dgm:prSet phldrT="[Text]" custT="1"/>
      <dgm:spPr/>
      <dgm:t>
        <a:bodyPr/>
        <a:lstStyle/>
        <a:p>
          <a:r>
            <a:rPr lang="en-US" sz="1800" dirty="0" smtClean="0"/>
            <a:t>State Employees</a:t>
          </a:r>
          <a:endParaRPr lang="en-US" sz="1800" dirty="0"/>
        </a:p>
      </dgm:t>
    </dgm:pt>
    <dgm:pt modelId="{1B75509B-5398-468F-8B57-367A2D11EDE2}" type="parTrans" cxnId="{0566DE31-F61E-4BB5-A726-8C5410448986}">
      <dgm:prSet/>
      <dgm:spPr/>
      <dgm:t>
        <a:bodyPr/>
        <a:lstStyle/>
        <a:p>
          <a:endParaRPr lang="en-US"/>
        </a:p>
      </dgm:t>
    </dgm:pt>
    <dgm:pt modelId="{855DB230-70BE-46D4-A531-D30E82C4BB40}" type="sibTrans" cxnId="{0566DE31-F61E-4BB5-A726-8C5410448986}">
      <dgm:prSet/>
      <dgm:spPr/>
      <dgm:t>
        <a:bodyPr/>
        <a:lstStyle/>
        <a:p>
          <a:endParaRPr lang="en-US"/>
        </a:p>
      </dgm:t>
    </dgm:pt>
    <dgm:pt modelId="{13CBD2E9-F9CA-490D-BF11-E1077EDB42B6}">
      <dgm:prSet phldrT="[Text]"/>
      <dgm:spPr/>
      <dgm:t>
        <a:bodyPr/>
        <a:lstStyle/>
        <a:p>
          <a:r>
            <a:rPr lang="en-US" dirty="0" smtClean="0"/>
            <a:t>State Budget	</a:t>
          </a:r>
          <a:endParaRPr lang="en-US" dirty="0"/>
        </a:p>
      </dgm:t>
    </dgm:pt>
    <dgm:pt modelId="{E74BF083-005E-4B99-B77F-F75360201750}" type="parTrans" cxnId="{DFB828A5-9605-43D5-AB9B-F1346C0E7491}">
      <dgm:prSet/>
      <dgm:spPr/>
      <dgm:t>
        <a:bodyPr/>
        <a:lstStyle/>
        <a:p>
          <a:endParaRPr lang="en-US"/>
        </a:p>
      </dgm:t>
    </dgm:pt>
    <dgm:pt modelId="{EE94CF85-D3CD-4CDC-B8AD-ACE0B76C5415}" type="sibTrans" cxnId="{DFB828A5-9605-43D5-AB9B-F1346C0E7491}">
      <dgm:prSet/>
      <dgm:spPr/>
      <dgm:t>
        <a:bodyPr/>
        <a:lstStyle/>
        <a:p>
          <a:endParaRPr lang="en-US"/>
        </a:p>
      </dgm:t>
    </dgm:pt>
    <dgm:pt modelId="{54C859C6-20F2-43C8-90B8-6BAA4DE6A958}">
      <dgm:prSet phldrT="[Text]" custT="1"/>
      <dgm:spPr>
        <a:solidFill>
          <a:srgbClr val="FF0000"/>
        </a:solidFill>
      </dgm:spPr>
      <dgm:t>
        <a:bodyPr/>
        <a:lstStyle/>
        <a:p>
          <a:r>
            <a:rPr lang="en-US" sz="1800" dirty="0" smtClean="0"/>
            <a:t>Federal Employees</a:t>
          </a:r>
          <a:endParaRPr lang="en-US" sz="1800" dirty="0"/>
        </a:p>
      </dgm:t>
    </dgm:pt>
    <dgm:pt modelId="{938FAF1E-9D23-44A0-896F-1C7F296308F5}" type="parTrans" cxnId="{282EAED7-0DEA-4DC1-ABAA-A2D790CBCF2F}">
      <dgm:prSet/>
      <dgm:spPr/>
      <dgm:t>
        <a:bodyPr/>
        <a:lstStyle/>
        <a:p>
          <a:endParaRPr lang="en-US"/>
        </a:p>
      </dgm:t>
    </dgm:pt>
    <dgm:pt modelId="{24EDDAB1-6720-4323-BE04-C322537FF148}" type="sibTrans" cxnId="{282EAED7-0DEA-4DC1-ABAA-A2D790CBCF2F}">
      <dgm:prSet/>
      <dgm:spPr/>
      <dgm:t>
        <a:bodyPr/>
        <a:lstStyle/>
        <a:p>
          <a:endParaRPr lang="en-US"/>
        </a:p>
      </dgm:t>
    </dgm:pt>
    <dgm:pt modelId="{E34E8246-9D2B-4FC0-8E66-431AA62BDF25}">
      <dgm:prSet phldrT="[Text]"/>
      <dgm:spPr/>
      <dgm:t>
        <a:bodyPr/>
        <a:lstStyle/>
        <a:p>
          <a:r>
            <a:rPr lang="en-US" dirty="0" smtClean="0"/>
            <a:t>Federal Budget</a:t>
          </a:r>
          <a:endParaRPr lang="en-US" dirty="0"/>
        </a:p>
      </dgm:t>
    </dgm:pt>
    <dgm:pt modelId="{F0CBEDC8-D6D7-4C3E-B833-651370F9F6CE}" type="parTrans" cxnId="{5D6A6FAF-83FC-4582-916C-9D30E105D111}">
      <dgm:prSet/>
      <dgm:spPr/>
      <dgm:t>
        <a:bodyPr/>
        <a:lstStyle/>
        <a:p>
          <a:endParaRPr lang="en-US"/>
        </a:p>
      </dgm:t>
    </dgm:pt>
    <dgm:pt modelId="{14DD03B2-CB2C-4B6E-8F50-347EC63D18A3}" type="sibTrans" cxnId="{5D6A6FAF-83FC-4582-916C-9D30E105D111}">
      <dgm:prSet/>
      <dgm:spPr/>
      <dgm:t>
        <a:bodyPr/>
        <a:lstStyle/>
        <a:p>
          <a:endParaRPr lang="en-US"/>
        </a:p>
      </dgm:t>
    </dgm:pt>
    <dgm:pt modelId="{6E0B948F-B2BB-432C-B0A0-27B45BEEDB80}">
      <dgm:prSet phldrT="[Text]"/>
      <dgm:spPr>
        <a:solidFill>
          <a:srgbClr val="00B050"/>
        </a:solidFill>
      </dgm:spPr>
      <dgm:t>
        <a:bodyPr/>
        <a:lstStyle/>
        <a:p>
          <a:r>
            <a:rPr lang="en-US" dirty="0" smtClean="0"/>
            <a:t>PVT Sector Goods and Services</a:t>
          </a:r>
          <a:endParaRPr lang="en-US" dirty="0"/>
        </a:p>
      </dgm:t>
    </dgm:pt>
    <dgm:pt modelId="{8E7FD963-9268-44C6-A580-AA395E052EE5}" type="parTrans" cxnId="{CE200440-8B3D-44F1-ABDA-5B1DD56F3F4B}">
      <dgm:prSet/>
      <dgm:spPr/>
      <dgm:t>
        <a:bodyPr/>
        <a:lstStyle/>
        <a:p>
          <a:endParaRPr lang="en-US"/>
        </a:p>
      </dgm:t>
    </dgm:pt>
    <dgm:pt modelId="{42013EE1-56AF-4382-B7B1-913F7A46E902}" type="sibTrans" cxnId="{CE200440-8B3D-44F1-ABDA-5B1DD56F3F4B}">
      <dgm:prSet/>
      <dgm:spPr/>
      <dgm:t>
        <a:bodyPr/>
        <a:lstStyle/>
        <a:p>
          <a:endParaRPr lang="en-US"/>
        </a:p>
      </dgm:t>
    </dgm:pt>
    <dgm:pt modelId="{C988F8F8-27A6-422D-88C7-6D29627616F4}">
      <dgm:prSet phldrT="[Text]"/>
      <dgm:spPr/>
      <dgm:t>
        <a:bodyPr/>
        <a:lstStyle/>
        <a:p>
          <a:r>
            <a:rPr lang="en-US" dirty="0" smtClean="0"/>
            <a:t>Customers world-wide</a:t>
          </a:r>
          <a:endParaRPr lang="en-US" dirty="0"/>
        </a:p>
      </dgm:t>
    </dgm:pt>
    <dgm:pt modelId="{009750F2-423D-48FD-9F4F-83404DBB81EC}" type="parTrans" cxnId="{C8492225-9B3C-419C-B33C-9A3ADA1967D0}">
      <dgm:prSet/>
      <dgm:spPr/>
      <dgm:t>
        <a:bodyPr/>
        <a:lstStyle/>
        <a:p>
          <a:endParaRPr lang="en-US"/>
        </a:p>
      </dgm:t>
    </dgm:pt>
    <dgm:pt modelId="{9A5A9F20-35A2-4104-BE39-27F5021A61FB}" type="sibTrans" cxnId="{C8492225-9B3C-419C-B33C-9A3ADA1967D0}">
      <dgm:prSet/>
      <dgm:spPr/>
      <dgm:t>
        <a:bodyPr/>
        <a:lstStyle/>
        <a:p>
          <a:endParaRPr lang="en-US"/>
        </a:p>
      </dgm:t>
    </dgm:pt>
    <dgm:pt modelId="{9ADFDC59-B383-4D74-B441-BA1EE165FC32}">
      <dgm:prSet phldrT="[Text]" custT="1"/>
      <dgm:spPr/>
      <dgm:t>
        <a:bodyPr/>
        <a:lstStyle/>
        <a:p>
          <a:r>
            <a:rPr lang="en-US" sz="1800" dirty="0" smtClean="0"/>
            <a:t>PVT Sector Goods and Services</a:t>
          </a:r>
          <a:endParaRPr lang="en-US" sz="1800" dirty="0"/>
        </a:p>
      </dgm:t>
    </dgm:pt>
    <dgm:pt modelId="{4A371667-3B03-4909-A2C7-8C729193D8E0}" type="parTrans" cxnId="{A473BCE7-89BB-4836-A574-8FEC392F83E4}">
      <dgm:prSet/>
      <dgm:spPr/>
      <dgm:t>
        <a:bodyPr/>
        <a:lstStyle/>
        <a:p>
          <a:endParaRPr lang="en-US"/>
        </a:p>
      </dgm:t>
    </dgm:pt>
    <dgm:pt modelId="{FC3B1469-2DDC-4837-8819-525ECDCFA5C3}" type="sibTrans" cxnId="{A473BCE7-89BB-4836-A574-8FEC392F83E4}">
      <dgm:prSet/>
      <dgm:spPr/>
      <dgm:t>
        <a:bodyPr/>
        <a:lstStyle/>
        <a:p>
          <a:endParaRPr lang="en-US"/>
        </a:p>
      </dgm:t>
    </dgm:pt>
    <dgm:pt modelId="{0363151C-E068-4952-9BA8-6CD4760CD94D}">
      <dgm:prSet phldrT="[Text]"/>
      <dgm:spPr/>
      <dgm:t>
        <a:bodyPr/>
        <a:lstStyle/>
        <a:p>
          <a:r>
            <a:rPr lang="en-US" dirty="0" smtClean="0"/>
            <a:t>Customers in-county	</a:t>
          </a:r>
          <a:endParaRPr lang="en-US" dirty="0"/>
        </a:p>
      </dgm:t>
    </dgm:pt>
    <dgm:pt modelId="{3500028F-8037-44D2-8EA8-D05EF4E52772}" type="parTrans" cxnId="{98266B88-7B2A-4722-AC8D-490471B4D210}">
      <dgm:prSet/>
      <dgm:spPr/>
      <dgm:t>
        <a:bodyPr/>
        <a:lstStyle/>
        <a:p>
          <a:endParaRPr lang="en-US"/>
        </a:p>
      </dgm:t>
    </dgm:pt>
    <dgm:pt modelId="{0A84CF5D-1789-424A-9E6E-F693B6A062AA}" type="sibTrans" cxnId="{98266B88-7B2A-4722-AC8D-490471B4D210}">
      <dgm:prSet/>
      <dgm:spPr/>
      <dgm:t>
        <a:bodyPr/>
        <a:lstStyle/>
        <a:p>
          <a:endParaRPr lang="en-US"/>
        </a:p>
      </dgm:t>
    </dgm:pt>
    <dgm:pt modelId="{6B23948E-AC34-4608-B2E1-AA111039C08D}" type="pres">
      <dgm:prSet presAssocID="{CD761640-53E8-4C89-8C4E-1757FE925833}" presName="cycleMatrixDiagram" presStyleCnt="0">
        <dgm:presLayoutVars>
          <dgm:chMax val="1"/>
          <dgm:dir/>
          <dgm:animLvl val="lvl"/>
          <dgm:resizeHandles val="exact"/>
        </dgm:presLayoutVars>
      </dgm:prSet>
      <dgm:spPr/>
      <dgm:t>
        <a:bodyPr/>
        <a:lstStyle/>
        <a:p>
          <a:endParaRPr lang="en-US"/>
        </a:p>
      </dgm:t>
    </dgm:pt>
    <dgm:pt modelId="{1A4F3DB4-4321-436C-A0B5-3D2AC24EF909}" type="pres">
      <dgm:prSet presAssocID="{CD761640-53E8-4C89-8C4E-1757FE925833}" presName="children" presStyleCnt="0"/>
      <dgm:spPr/>
    </dgm:pt>
    <dgm:pt modelId="{660138D3-20EB-4D41-952C-41F5F1D84CF9}" type="pres">
      <dgm:prSet presAssocID="{CD761640-53E8-4C89-8C4E-1757FE925833}" presName="child1group" presStyleCnt="0"/>
      <dgm:spPr/>
    </dgm:pt>
    <dgm:pt modelId="{E3F5562A-7A89-47E4-88FF-FA0E48AC70D1}" type="pres">
      <dgm:prSet presAssocID="{CD761640-53E8-4C89-8C4E-1757FE925833}" presName="child1" presStyleLbl="bgAcc1" presStyleIdx="0" presStyleCnt="4"/>
      <dgm:spPr/>
      <dgm:t>
        <a:bodyPr/>
        <a:lstStyle/>
        <a:p>
          <a:endParaRPr lang="en-US"/>
        </a:p>
      </dgm:t>
    </dgm:pt>
    <dgm:pt modelId="{04C17BF8-32D1-4BF5-A6C1-AE28E2E9F26F}" type="pres">
      <dgm:prSet presAssocID="{CD761640-53E8-4C89-8C4E-1757FE925833}" presName="child1Text" presStyleLbl="bgAcc1" presStyleIdx="0" presStyleCnt="4">
        <dgm:presLayoutVars>
          <dgm:bulletEnabled val="1"/>
        </dgm:presLayoutVars>
      </dgm:prSet>
      <dgm:spPr/>
      <dgm:t>
        <a:bodyPr/>
        <a:lstStyle/>
        <a:p>
          <a:endParaRPr lang="en-US"/>
        </a:p>
      </dgm:t>
    </dgm:pt>
    <dgm:pt modelId="{37587B88-3A15-4BFC-B736-22FA31757A5E}" type="pres">
      <dgm:prSet presAssocID="{CD761640-53E8-4C89-8C4E-1757FE925833}" presName="child2group" presStyleCnt="0"/>
      <dgm:spPr/>
    </dgm:pt>
    <dgm:pt modelId="{FE1665F6-865B-4D29-B3EE-374285C36BF8}" type="pres">
      <dgm:prSet presAssocID="{CD761640-53E8-4C89-8C4E-1757FE925833}" presName="child2" presStyleLbl="bgAcc1" presStyleIdx="1" presStyleCnt="4"/>
      <dgm:spPr/>
      <dgm:t>
        <a:bodyPr/>
        <a:lstStyle/>
        <a:p>
          <a:endParaRPr lang="en-US"/>
        </a:p>
      </dgm:t>
    </dgm:pt>
    <dgm:pt modelId="{5822C447-7984-4412-95B1-2D2DC8B7596C}" type="pres">
      <dgm:prSet presAssocID="{CD761640-53E8-4C89-8C4E-1757FE925833}" presName="child2Text" presStyleLbl="bgAcc1" presStyleIdx="1" presStyleCnt="4">
        <dgm:presLayoutVars>
          <dgm:bulletEnabled val="1"/>
        </dgm:presLayoutVars>
      </dgm:prSet>
      <dgm:spPr/>
      <dgm:t>
        <a:bodyPr/>
        <a:lstStyle/>
        <a:p>
          <a:endParaRPr lang="en-US"/>
        </a:p>
      </dgm:t>
    </dgm:pt>
    <dgm:pt modelId="{4DD7CDA4-BF5A-4DD5-A827-6C9A04D18CD0}" type="pres">
      <dgm:prSet presAssocID="{CD761640-53E8-4C89-8C4E-1757FE925833}" presName="child3group" presStyleCnt="0"/>
      <dgm:spPr/>
    </dgm:pt>
    <dgm:pt modelId="{ADEFBD40-F063-4384-A7BB-169B9C562435}" type="pres">
      <dgm:prSet presAssocID="{CD761640-53E8-4C89-8C4E-1757FE925833}" presName="child3" presStyleLbl="bgAcc1" presStyleIdx="2" presStyleCnt="4"/>
      <dgm:spPr/>
      <dgm:t>
        <a:bodyPr/>
        <a:lstStyle/>
        <a:p>
          <a:endParaRPr lang="en-US"/>
        </a:p>
      </dgm:t>
    </dgm:pt>
    <dgm:pt modelId="{9E18F2AF-8093-470C-8C93-A7B4BDBC9417}" type="pres">
      <dgm:prSet presAssocID="{CD761640-53E8-4C89-8C4E-1757FE925833}" presName="child3Text" presStyleLbl="bgAcc1" presStyleIdx="2" presStyleCnt="4">
        <dgm:presLayoutVars>
          <dgm:bulletEnabled val="1"/>
        </dgm:presLayoutVars>
      </dgm:prSet>
      <dgm:spPr/>
      <dgm:t>
        <a:bodyPr/>
        <a:lstStyle/>
        <a:p>
          <a:endParaRPr lang="en-US"/>
        </a:p>
      </dgm:t>
    </dgm:pt>
    <dgm:pt modelId="{D71664D4-E671-4034-900B-010936686AEA}" type="pres">
      <dgm:prSet presAssocID="{CD761640-53E8-4C89-8C4E-1757FE925833}" presName="child4group" presStyleCnt="0"/>
      <dgm:spPr/>
    </dgm:pt>
    <dgm:pt modelId="{921354F7-2C6B-4DD4-905F-66644DE3BA6C}" type="pres">
      <dgm:prSet presAssocID="{CD761640-53E8-4C89-8C4E-1757FE925833}" presName="child4" presStyleLbl="bgAcc1" presStyleIdx="3" presStyleCnt="4"/>
      <dgm:spPr/>
      <dgm:t>
        <a:bodyPr/>
        <a:lstStyle/>
        <a:p>
          <a:endParaRPr lang="en-US"/>
        </a:p>
      </dgm:t>
    </dgm:pt>
    <dgm:pt modelId="{41D70D36-634F-4BEF-8087-A2A926ECCB74}" type="pres">
      <dgm:prSet presAssocID="{CD761640-53E8-4C89-8C4E-1757FE925833}" presName="child4Text" presStyleLbl="bgAcc1" presStyleIdx="3" presStyleCnt="4">
        <dgm:presLayoutVars>
          <dgm:bulletEnabled val="1"/>
        </dgm:presLayoutVars>
      </dgm:prSet>
      <dgm:spPr/>
      <dgm:t>
        <a:bodyPr/>
        <a:lstStyle/>
        <a:p>
          <a:endParaRPr lang="en-US"/>
        </a:p>
      </dgm:t>
    </dgm:pt>
    <dgm:pt modelId="{E9C0D0E0-BA87-4985-965B-D9A6BE49ECD1}" type="pres">
      <dgm:prSet presAssocID="{CD761640-53E8-4C89-8C4E-1757FE925833}" presName="childPlaceholder" presStyleCnt="0"/>
      <dgm:spPr/>
    </dgm:pt>
    <dgm:pt modelId="{597D0B94-4A53-49EB-8BD2-A1A92373E4E9}" type="pres">
      <dgm:prSet presAssocID="{CD761640-53E8-4C89-8C4E-1757FE925833}" presName="circle" presStyleCnt="0"/>
      <dgm:spPr/>
    </dgm:pt>
    <dgm:pt modelId="{5EAC9650-1078-4FC0-B7D5-07B2576417E6}" type="pres">
      <dgm:prSet presAssocID="{CD761640-53E8-4C89-8C4E-1757FE925833}" presName="quadrant1" presStyleLbl="node1" presStyleIdx="0" presStyleCnt="4" custScaleX="100452">
        <dgm:presLayoutVars>
          <dgm:chMax val="1"/>
          <dgm:bulletEnabled val="1"/>
        </dgm:presLayoutVars>
      </dgm:prSet>
      <dgm:spPr/>
      <dgm:t>
        <a:bodyPr/>
        <a:lstStyle/>
        <a:p>
          <a:endParaRPr lang="en-US"/>
        </a:p>
      </dgm:t>
    </dgm:pt>
    <dgm:pt modelId="{92D93F03-D592-4C4E-9F4E-34445575EA41}" type="pres">
      <dgm:prSet presAssocID="{CD761640-53E8-4C89-8C4E-1757FE925833}" presName="quadrant2" presStyleLbl="node1" presStyleIdx="1" presStyleCnt="4">
        <dgm:presLayoutVars>
          <dgm:chMax val="1"/>
          <dgm:bulletEnabled val="1"/>
        </dgm:presLayoutVars>
      </dgm:prSet>
      <dgm:spPr/>
      <dgm:t>
        <a:bodyPr/>
        <a:lstStyle/>
        <a:p>
          <a:endParaRPr lang="en-US"/>
        </a:p>
      </dgm:t>
    </dgm:pt>
    <dgm:pt modelId="{E768DF3B-7648-4783-BFD4-0E58E8C1455C}" type="pres">
      <dgm:prSet presAssocID="{CD761640-53E8-4C89-8C4E-1757FE925833}" presName="quadrant3" presStyleLbl="node1" presStyleIdx="2" presStyleCnt="4">
        <dgm:presLayoutVars>
          <dgm:chMax val="1"/>
          <dgm:bulletEnabled val="1"/>
        </dgm:presLayoutVars>
      </dgm:prSet>
      <dgm:spPr/>
      <dgm:t>
        <a:bodyPr/>
        <a:lstStyle/>
        <a:p>
          <a:endParaRPr lang="en-US"/>
        </a:p>
      </dgm:t>
    </dgm:pt>
    <dgm:pt modelId="{66AEBE80-4C16-4AF6-BE81-34707AD3685E}" type="pres">
      <dgm:prSet presAssocID="{CD761640-53E8-4C89-8C4E-1757FE925833}" presName="quadrant4" presStyleLbl="node1" presStyleIdx="3" presStyleCnt="4">
        <dgm:presLayoutVars>
          <dgm:chMax val="1"/>
          <dgm:bulletEnabled val="1"/>
        </dgm:presLayoutVars>
      </dgm:prSet>
      <dgm:spPr/>
      <dgm:t>
        <a:bodyPr/>
        <a:lstStyle/>
        <a:p>
          <a:endParaRPr lang="en-US"/>
        </a:p>
      </dgm:t>
    </dgm:pt>
    <dgm:pt modelId="{FEDD2A73-FF95-4A1F-83C9-58426C36A822}" type="pres">
      <dgm:prSet presAssocID="{CD761640-53E8-4C89-8C4E-1757FE925833}" presName="quadrantPlaceholder" presStyleCnt="0"/>
      <dgm:spPr/>
    </dgm:pt>
    <dgm:pt modelId="{7F714036-B727-4CBD-8F76-5F4D5FCCCF33}" type="pres">
      <dgm:prSet presAssocID="{CD761640-53E8-4C89-8C4E-1757FE925833}" presName="center1" presStyleLbl="fgShp" presStyleIdx="0" presStyleCnt="2"/>
      <dgm:spPr/>
    </dgm:pt>
    <dgm:pt modelId="{1700C430-0FAF-483F-A8F5-D094772FA0DE}" type="pres">
      <dgm:prSet presAssocID="{CD761640-53E8-4C89-8C4E-1757FE925833}" presName="center2" presStyleLbl="fgShp" presStyleIdx="1" presStyleCnt="2"/>
      <dgm:spPr/>
    </dgm:pt>
  </dgm:ptLst>
  <dgm:cxnLst>
    <dgm:cxn modelId="{C1EA9A56-AD0B-49FF-9101-66695E10CA9C}" type="presOf" srcId="{0363151C-E068-4952-9BA8-6CD4760CD94D}" destId="{921354F7-2C6B-4DD4-905F-66644DE3BA6C}" srcOrd="0" destOrd="0" presId="urn:microsoft.com/office/officeart/2005/8/layout/cycle4"/>
    <dgm:cxn modelId="{282EAED7-0DEA-4DC1-ABAA-A2D790CBCF2F}" srcId="{CD761640-53E8-4C89-8C4E-1757FE925833}" destId="{54C859C6-20F2-43C8-90B8-6BAA4DE6A958}" srcOrd="1" destOrd="0" parTransId="{938FAF1E-9D23-44A0-896F-1C7F296308F5}" sibTransId="{24EDDAB1-6720-4323-BE04-C322537FF148}"/>
    <dgm:cxn modelId="{66D66AB1-CCAD-4F36-A473-9A3EE8DAD3BA}" type="presOf" srcId="{E34E8246-9D2B-4FC0-8E66-431AA62BDF25}" destId="{FE1665F6-865B-4D29-B3EE-374285C36BF8}" srcOrd="0" destOrd="0" presId="urn:microsoft.com/office/officeart/2005/8/layout/cycle4"/>
    <dgm:cxn modelId="{5D6A6FAF-83FC-4582-916C-9D30E105D111}" srcId="{54C859C6-20F2-43C8-90B8-6BAA4DE6A958}" destId="{E34E8246-9D2B-4FC0-8E66-431AA62BDF25}" srcOrd="0" destOrd="0" parTransId="{F0CBEDC8-D6D7-4C3E-B833-651370F9F6CE}" sibTransId="{14DD03B2-CB2C-4B6E-8F50-347EC63D18A3}"/>
    <dgm:cxn modelId="{B7034F78-6CB0-41C4-B291-BD630343C5D8}" type="presOf" srcId="{C988F8F8-27A6-422D-88C7-6D29627616F4}" destId="{9E18F2AF-8093-470C-8C93-A7B4BDBC9417}" srcOrd="1" destOrd="0" presId="urn:microsoft.com/office/officeart/2005/8/layout/cycle4"/>
    <dgm:cxn modelId="{DE532B66-4961-41FC-83B0-BDA137895DA2}" type="presOf" srcId="{54C859C6-20F2-43C8-90B8-6BAA4DE6A958}" destId="{92D93F03-D592-4C4E-9F4E-34445575EA41}" srcOrd="0" destOrd="0" presId="urn:microsoft.com/office/officeart/2005/8/layout/cycle4"/>
    <dgm:cxn modelId="{AA42B1FB-5793-45C9-A4FC-E24564852BF9}" type="presOf" srcId="{E34E8246-9D2B-4FC0-8E66-431AA62BDF25}" destId="{5822C447-7984-4412-95B1-2D2DC8B7596C}" srcOrd="1" destOrd="0" presId="urn:microsoft.com/office/officeart/2005/8/layout/cycle4"/>
    <dgm:cxn modelId="{E3CF78FC-D9D2-4562-B27D-9E069349F11A}" type="presOf" srcId="{6E0B948F-B2BB-432C-B0A0-27B45BEEDB80}" destId="{E768DF3B-7648-4783-BFD4-0E58E8C1455C}" srcOrd="0" destOrd="0" presId="urn:microsoft.com/office/officeart/2005/8/layout/cycle4"/>
    <dgm:cxn modelId="{FC367213-ED76-40DE-ABB9-F0CDFB433FC1}" type="presOf" srcId="{9ADFDC59-B383-4D74-B441-BA1EE165FC32}" destId="{66AEBE80-4C16-4AF6-BE81-34707AD3685E}" srcOrd="0" destOrd="0" presId="urn:microsoft.com/office/officeart/2005/8/layout/cycle4"/>
    <dgm:cxn modelId="{98266B88-7B2A-4722-AC8D-490471B4D210}" srcId="{9ADFDC59-B383-4D74-B441-BA1EE165FC32}" destId="{0363151C-E068-4952-9BA8-6CD4760CD94D}" srcOrd="0" destOrd="0" parTransId="{3500028F-8037-44D2-8EA8-D05EF4E52772}" sibTransId="{0A84CF5D-1789-424A-9E6E-F693B6A062AA}"/>
    <dgm:cxn modelId="{DFB828A5-9605-43D5-AB9B-F1346C0E7491}" srcId="{26C2DBAE-BEAB-47F5-AA61-87C3A84999B5}" destId="{13CBD2E9-F9CA-490D-BF11-E1077EDB42B6}" srcOrd="0" destOrd="0" parTransId="{E74BF083-005E-4B99-B77F-F75360201750}" sibTransId="{EE94CF85-D3CD-4CDC-B8AD-ACE0B76C5415}"/>
    <dgm:cxn modelId="{0566DE31-F61E-4BB5-A726-8C5410448986}" srcId="{CD761640-53E8-4C89-8C4E-1757FE925833}" destId="{26C2DBAE-BEAB-47F5-AA61-87C3A84999B5}" srcOrd="0" destOrd="0" parTransId="{1B75509B-5398-468F-8B57-367A2D11EDE2}" sibTransId="{855DB230-70BE-46D4-A531-D30E82C4BB40}"/>
    <dgm:cxn modelId="{C8492225-9B3C-419C-B33C-9A3ADA1967D0}" srcId="{6E0B948F-B2BB-432C-B0A0-27B45BEEDB80}" destId="{C988F8F8-27A6-422D-88C7-6D29627616F4}" srcOrd="0" destOrd="0" parTransId="{009750F2-423D-48FD-9F4F-83404DBB81EC}" sibTransId="{9A5A9F20-35A2-4104-BE39-27F5021A61FB}"/>
    <dgm:cxn modelId="{522070F5-4F03-42DA-A90C-FD949F0FA0FE}" type="presOf" srcId="{13CBD2E9-F9CA-490D-BF11-E1077EDB42B6}" destId="{04C17BF8-32D1-4BF5-A6C1-AE28E2E9F26F}" srcOrd="1" destOrd="0" presId="urn:microsoft.com/office/officeart/2005/8/layout/cycle4"/>
    <dgm:cxn modelId="{9E519046-58B3-470C-AC8D-787548F0481F}" type="presOf" srcId="{CD761640-53E8-4C89-8C4E-1757FE925833}" destId="{6B23948E-AC34-4608-B2E1-AA111039C08D}" srcOrd="0" destOrd="0" presId="urn:microsoft.com/office/officeart/2005/8/layout/cycle4"/>
    <dgm:cxn modelId="{9AED9E5F-B6B2-4446-83F4-5011B2364F21}" type="presOf" srcId="{13CBD2E9-F9CA-490D-BF11-E1077EDB42B6}" destId="{E3F5562A-7A89-47E4-88FF-FA0E48AC70D1}" srcOrd="0" destOrd="0" presId="urn:microsoft.com/office/officeart/2005/8/layout/cycle4"/>
    <dgm:cxn modelId="{4A759DF2-C313-42FB-AB4B-45ABF083C32A}" type="presOf" srcId="{0363151C-E068-4952-9BA8-6CD4760CD94D}" destId="{41D70D36-634F-4BEF-8087-A2A926ECCB74}" srcOrd="1" destOrd="0" presId="urn:microsoft.com/office/officeart/2005/8/layout/cycle4"/>
    <dgm:cxn modelId="{08FC6E4E-6DFA-4A79-AA7F-48C23F5716BE}" type="presOf" srcId="{26C2DBAE-BEAB-47F5-AA61-87C3A84999B5}" destId="{5EAC9650-1078-4FC0-B7D5-07B2576417E6}" srcOrd="0" destOrd="0" presId="urn:microsoft.com/office/officeart/2005/8/layout/cycle4"/>
    <dgm:cxn modelId="{A473BCE7-89BB-4836-A574-8FEC392F83E4}" srcId="{CD761640-53E8-4C89-8C4E-1757FE925833}" destId="{9ADFDC59-B383-4D74-B441-BA1EE165FC32}" srcOrd="3" destOrd="0" parTransId="{4A371667-3B03-4909-A2C7-8C729193D8E0}" sibTransId="{FC3B1469-2DDC-4837-8819-525ECDCFA5C3}"/>
    <dgm:cxn modelId="{B9A6796D-7063-4E49-9F97-51D94F8CC966}" type="presOf" srcId="{C988F8F8-27A6-422D-88C7-6D29627616F4}" destId="{ADEFBD40-F063-4384-A7BB-169B9C562435}" srcOrd="0" destOrd="0" presId="urn:microsoft.com/office/officeart/2005/8/layout/cycle4"/>
    <dgm:cxn modelId="{CE200440-8B3D-44F1-ABDA-5B1DD56F3F4B}" srcId="{CD761640-53E8-4C89-8C4E-1757FE925833}" destId="{6E0B948F-B2BB-432C-B0A0-27B45BEEDB80}" srcOrd="2" destOrd="0" parTransId="{8E7FD963-9268-44C6-A580-AA395E052EE5}" sibTransId="{42013EE1-56AF-4382-B7B1-913F7A46E902}"/>
    <dgm:cxn modelId="{A0970A18-1583-4EBC-B5B0-2B1960052E33}" type="presParOf" srcId="{6B23948E-AC34-4608-B2E1-AA111039C08D}" destId="{1A4F3DB4-4321-436C-A0B5-3D2AC24EF909}" srcOrd="0" destOrd="0" presId="urn:microsoft.com/office/officeart/2005/8/layout/cycle4"/>
    <dgm:cxn modelId="{D5C083F4-14DD-4C2E-BC40-9C33D51EAC21}" type="presParOf" srcId="{1A4F3DB4-4321-436C-A0B5-3D2AC24EF909}" destId="{660138D3-20EB-4D41-952C-41F5F1D84CF9}" srcOrd="0" destOrd="0" presId="urn:microsoft.com/office/officeart/2005/8/layout/cycle4"/>
    <dgm:cxn modelId="{2E715173-98EA-4F5E-B0F4-0F5D7B81A715}" type="presParOf" srcId="{660138D3-20EB-4D41-952C-41F5F1D84CF9}" destId="{E3F5562A-7A89-47E4-88FF-FA0E48AC70D1}" srcOrd="0" destOrd="0" presId="urn:microsoft.com/office/officeart/2005/8/layout/cycle4"/>
    <dgm:cxn modelId="{C4113FAC-E3A3-493F-8E07-523229079D0E}" type="presParOf" srcId="{660138D3-20EB-4D41-952C-41F5F1D84CF9}" destId="{04C17BF8-32D1-4BF5-A6C1-AE28E2E9F26F}" srcOrd="1" destOrd="0" presId="urn:microsoft.com/office/officeart/2005/8/layout/cycle4"/>
    <dgm:cxn modelId="{24971CAA-F7AC-4808-A61D-375F96F88650}" type="presParOf" srcId="{1A4F3DB4-4321-436C-A0B5-3D2AC24EF909}" destId="{37587B88-3A15-4BFC-B736-22FA31757A5E}" srcOrd="1" destOrd="0" presId="urn:microsoft.com/office/officeart/2005/8/layout/cycle4"/>
    <dgm:cxn modelId="{271E50AC-E0EC-4026-8301-D3D2ACCEC182}" type="presParOf" srcId="{37587B88-3A15-4BFC-B736-22FA31757A5E}" destId="{FE1665F6-865B-4D29-B3EE-374285C36BF8}" srcOrd="0" destOrd="0" presId="urn:microsoft.com/office/officeart/2005/8/layout/cycle4"/>
    <dgm:cxn modelId="{9808EEC9-056D-441B-9396-F257095CF059}" type="presParOf" srcId="{37587B88-3A15-4BFC-B736-22FA31757A5E}" destId="{5822C447-7984-4412-95B1-2D2DC8B7596C}" srcOrd="1" destOrd="0" presId="urn:microsoft.com/office/officeart/2005/8/layout/cycle4"/>
    <dgm:cxn modelId="{25C30CA4-2BC2-41CC-BC0E-733D6CE1139A}" type="presParOf" srcId="{1A4F3DB4-4321-436C-A0B5-3D2AC24EF909}" destId="{4DD7CDA4-BF5A-4DD5-A827-6C9A04D18CD0}" srcOrd="2" destOrd="0" presId="urn:microsoft.com/office/officeart/2005/8/layout/cycle4"/>
    <dgm:cxn modelId="{88990BD0-ACE5-4C7B-81DA-CFD7D4D3FDF2}" type="presParOf" srcId="{4DD7CDA4-BF5A-4DD5-A827-6C9A04D18CD0}" destId="{ADEFBD40-F063-4384-A7BB-169B9C562435}" srcOrd="0" destOrd="0" presId="urn:microsoft.com/office/officeart/2005/8/layout/cycle4"/>
    <dgm:cxn modelId="{AC4DAE6B-9B81-48E5-B68B-8D60340F1B8C}" type="presParOf" srcId="{4DD7CDA4-BF5A-4DD5-A827-6C9A04D18CD0}" destId="{9E18F2AF-8093-470C-8C93-A7B4BDBC9417}" srcOrd="1" destOrd="0" presId="urn:microsoft.com/office/officeart/2005/8/layout/cycle4"/>
    <dgm:cxn modelId="{A8876003-8D47-4017-BF09-935CCDEF08B1}" type="presParOf" srcId="{1A4F3DB4-4321-436C-A0B5-3D2AC24EF909}" destId="{D71664D4-E671-4034-900B-010936686AEA}" srcOrd="3" destOrd="0" presId="urn:microsoft.com/office/officeart/2005/8/layout/cycle4"/>
    <dgm:cxn modelId="{0F2F1CAB-DFCA-492E-B562-3206CFDAD3E5}" type="presParOf" srcId="{D71664D4-E671-4034-900B-010936686AEA}" destId="{921354F7-2C6B-4DD4-905F-66644DE3BA6C}" srcOrd="0" destOrd="0" presId="urn:microsoft.com/office/officeart/2005/8/layout/cycle4"/>
    <dgm:cxn modelId="{4BED3C3E-1EF2-4B3F-A47D-A30CC482E84D}" type="presParOf" srcId="{D71664D4-E671-4034-900B-010936686AEA}" destId="{41D70D36-634F-4BEF-8087-A2A926ECCB74}" srcOrd="1" destOrd="0" presId="urn:microsoft.com/office/officeart/2005/8/layout/cycle4"/>
    <dgm:cxn modelId="{823B93F6-4D55-4593-B565-EE5C62B92D89}" type="presParOf" srcId="{1A4F3DB4-4321-436C-A0B5-3D2AC24EF909}" destId="{E9C0D0E0-BA87-4985-965B-D9A6BE49ECD1}" srcOrd="4" destOrd="0" presId="urn:microsoft.com/office/officeart/2005/8/layout/cycle4"/>
    <dgm:cxn modelId="{885575E4-87DD-4EF0-B66F-8FC69569F85D}" type="presParOf" srcId="{6B23948E-AC34-4608-B2E1-AA111039C08D}" destId="{597D0B94-4A53-49EB-8BD2-A1A92373E4E9}" srcOrd="1" destOrd="0" presId="urn:microsoft.com/office/officeart/2005/8/layout/cycle4"/>
    <dgm:cxn modelId="{E3023385-668C-4B2C-8DB6-DF6670B92165}" type="presParOf" srcId="{597D0B94-4A53-49EB-8BD2-A1A92373E4E9}" destId="{5EAC9650-1078-4FC0-B7D5-07B2576417E6}" srcOrd="0" destOrd="0" presId="urn:microsoft.com/office/officeart/2005/8/layout/cycle4"/>
    <dgm:cxn modelId="{9EAF120B-16A1-45F1-B874-38BEFBB27168}" type="presParOf" srcId="{597D0B94-4A53-49EB-8BD2-A1A92373E4E9}" destId="{92D93F03-D592-4C4E-9F4E-34445575EA41}" srcOrd="1" destOrd="0" presId="urn:microsoft.com/office/officeart/2005/8/layout/cycle4"/>
    <dgm:cxn modelId="{7D4BB649-272C-4527-ACFC-D7361BD811C4}" type="presParOf" srcId="{597D0B94-4A53-49EB-8BD2-A1A92373E4E9}" destId="{E768DF3B-7648-4783-BFD4-0E58E8C1455C}" srcOrd="2" destOrd="0" presId="urn:microsoft.com/office/officeart/2005/8/layout/cycle4"/>
    <dgm:cxn modelId="{DCDF0A3A-AC1C-45DD-A71F-3156A21849A2}" type="presParOf" srcId="{597D0B94-4A53-49EB-8BD2-A1A92373E4E9}" destId="{66AEBE80-4C16-4AF6-BE81-34707AD3685E}" srcOrd="3" destOrd="0" presId="urn:microsoft.com/office/officeart/2005/8/layout/cycle4"/>
    <dgm:cxn modelId="{43E5C097-2D3B-4BC1-84AB-17FB287F75F8}" type="presParOf" srcId="{597D0B94-4A53-49EB-8BD2-A1A92373E4E9}" destId="{FEDD2A73-FF95-4A1F-83C9-58426C36A822}" srcOrd="4" destOrd="0" presId="urn:microsoft.com/office/officeart/2005/8/layout/cycle4"/>
    <dgm:cxn modelId="{EC7B898E-28FB-4305-B493-7ABE698A476E}" type="presParOf" srcId="{6B23948E-AC34-4608-B2E1-AA111039C08D}" destId="{7F714036-B727-4CBD-8F76-5F4D5FCCCF33}" srcOrd="2" destOrd="0" presId="urn:microsoft.com/office/officeart/2005/8/layout/cycle4"/>
    <dgm:cxn modelId="{6E4BB914-2B93-44A5-8AAB-56ED12426C07}" type="presParOf" srcId="{6B23948E-AC34-4608-B2E1-AA111039C08D}" destId="{1700C430-0FAF-483F-A8F5-D094772FA0D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761640-53E8-4C89-8C4E-1757FE925833}" type="doc">
      <dgm:prSet loTypeId="urn:microsoft.com/office/officeart/2005/8/layout/cycle4" loCatId="matrix" qsTypeId="urn:microsoft.com/office/officeart/2005/8/quickstyle/3d3" qsCatId="3D" csTypeId="urn:microsoft.com/office/officeart/2005/8/colors/colorful1" csCatId="colorful" phldr="1"/>
      <dgm:spPr/>
      <dgm:t>
        <a:bodyPr/>
        <a:lstStyle/>
        <a:p>
          <a:endParaRPr lang="en-US"/>
        </a:p>
      </dgm:t>
    </dgm:pt>
    <dgm:pt modelId="{26C2DBAE-BEAB-47F5-AA61-87C3A84999B5}">
      <dgm:prSet phldrT="[Text]" custT="1"/>
      <dgm:spPr>
        <a:solidFill>
          <a:schemeClr val="bg1">
            <a:lumMod val="75000"/>
          </a:schemeClr>
        </a:solidFill>
      </dgm:spPr>
      <dgm:t>
        <a:bodyPr/>
        <a:lstStyle/>
        <a:p>
          <a:r>
            <a:rPr lang="en-US" sz="1200" dirty="0" smtClean="0"/>
            <a:t>State Employees</a:t>
          </a:r>
          <a:endParaRPr lang="en-US" sz="1200" dirty="0"/>
        </a:p>
      </dgm:t>
    </dgm:pt>
    <dgm:pt modelId="{1B75509B-5398-468F-8B57-367A2D11EDE2}" type="parTrans" cxnId="{0566DE31-F61E-4BB5-A726-8C5410448986}">
      <dgm:prSet/>
      <dgm:spPr/>
      <dgm:t>
        <a:bodyPr/>
        <a:lstStyle/>
        <a:p>
          <a:endParaRPr lang="en-US"/>
        </a:p>
      </dgm:t>
    </dgm:pt>
    <dgm:pt modelId="{855DB230-70BE-46D4-A531-D30E82C4BB40}" type="sibTrans" cxnId="{0566DE31-F61E-4BB5-A726-8C5410448986}">
      <dgm:prSet/>
      <dgm:spPr/>
      <dgm:t>
        <a:bodyPr/>
        <a:lstStyle/>
        <a:p>
          <a:endParaRPr lang="en-US"/>
        </a:p>
      </dgm:t>
    </dgm:pt>
    <dgm:pt modelId="{13CBD2E9-F9CA-490D-BF11-E1077EDB42B6}">
      <dgm:prSet phldrT="[Text]"/>
      <dgm:spPr/>
      <dgm:t>
        <a:bodyPr/>
        <a:lstStyle/>
        <a:p>
          <a:r>
            <a:rPr lang="en-US" dirty="0" smtClean="0"/>
            <a:t>State Budget	</a:t>
          </a:r>
          <a:endParaRPr lang="en-US" dirty="0"/>
        </a:p>
      </dgm:t>
    </dgm:pt>
    <dgm:pt modelId="{E74BF083-005E-4B99-B77F-F75360201750}" type="parTrans" cxnId="{DFB828A5-9605-43D5-AB9B-F1346C0E7491}">
      <dgm:prSet/>
      <dgm:spPr/>
      <dgm:t>
        <a:bodyPr/>
        <a:lstStyle/>
        <a:p>
          <a:endParaRPr lang="en-US"/>
        </a:p>
      </dgm:t>
    </dgm:pt>
    <dgm:pt modelId="{EE94CF85-D3CD-4CDC-B8AD-ACE0B76C5415}" type="sibTrans" cxnId="{DFB828A5-9605-43D5-AB9B-F1346C0E7491}">
      <dgm:prSet/>
      <dgm:spPr/>
      <dgm:t>
        <a:bodyPr/>
        <a:lstStyle/>
        <a:p>
          <a:endParaRPr lang="en-US"/>
        </a:p>
      </dgm:t>
    </dgm:pt>
    <dgm:pt modelId="{54C859C6-20F2-43C8-90B8-6BAA4DE6A958}">
      <dgm:prSet phldrT="[Text]" custT="1"/>
      <dgm:spPr>
        <a:solidFill>
          <a:schemeClr val="bg1">
            <a:lumMod val="75000"/>
          </a:schemeClr>
        </a:solidFill>
      </dgm:spPr>
      <dgm:t>
        <a:bodyPr/>
        <a:lstStyle/>
        <a:p>
          <a:r>
            <a:rPr lang="en-US" sz="1200" dirty="0" smtClean="0"/>
            <a:t>Federal Employees</a:t>
          </a:r>
          <a:endParaRPr lang="en-US" sz="1200" dirty="0"/>
        </a:p>
      </dgm:t>
    </dgm:pt>
    <dgm:pt modelId="{938FAF1E-9D23-44A0-896F-1C7F296308F5}" type="parTrans" cxnId="{282EAED7-0DEA-4DC1-ABAA-A2D790CBCF2F}">
      <dgm:prSet/>
      <dgm:spPr/>
      <dgm:t>
        <a:bodyPr/>
        <a:lstStyle/>
        <a:p>
          <a:endParaRPr lang="en-US"/>
        </a:p>
      </dgm:t>
    </dgm:pt>
    <dgm:pt modelId="{24EDDAB1-6720-4323-BE04-C322537FF148}" type="sibTrans" cxnId="{282EAED7-0DEA-4DC1-ABAA-A2D790CBCF2F}">
      <dgm:prSet/>
      <dgm:spPr/>
      <dgm:t>
        <a:bodyPr/>
        <a:lstStyle/>
        <a:p>
          <a:endParaRPr lang="en-US"/>
        </a:p>
      </dgm:t>
    </dgm:pt>
    <dgm:pt modelId="{E34E8246-9D2B-4FC0-8E66-431AA62BDF25}">
      <dgm:prSet phldrT="[Text]"/>
      <dgm:spPr/>
      <dgm:t>
        <a:bodyPr/>
        <a:lstStyle/>
        <a:p>
          <a:r>
            <a:rPr lang="en-US" dirty="0" smtClean="0"/>
            <a:t>Federal Budget</a:t>
          </a:r>
          <a:endParaRPr lang="en-US" dirty="0"/>
        </a:p>
      </dgm:t>
    </dgm:pt>
    <dgm:pt modelId="{F0CBEDC8-D6D7-4C3E-B833-651370F9F6CE}" type="parTrans" cxnId="{5D6A6FAF-83FC-4582-916C-9D30E105D111}">
      <dgm:prSet/>
      <dgm:spPr/>
      <dgm:t>
        <a:bodyPr/>
        <a:lstStyle/>
        <a:p>
          <a:endParaRPr lang="en-US"/>
        </a:p>
      </dgm:t>
    </dgm:pt>
    <dgm:pt modelId="{14DD03B2-CB2C-4B6E-8F50-347EC63D18A3}" type="sibTrans" cxnId="{5D6A6FAF-83FC-4582-916C-9D30E105D111}">
      <dgm:prSet/>
      <dgm:spPr/>
      <dgm:t>
        <a:bodyPr/>
        <a:lstStyle/>
        <a:p>
          <a:endParaRPr lang="en-US"/>
        </a:p>
      </dgm:t>
    </dgm:pt>
    <dgm:pt modelId="{6E0B948F-B2BB-432C-B0A0-27B45BEEDB80}">
      <dgm:prSet phldrT="[Text]"/>
      <dgm:spPr>
        <a:solidFill>
          <a:srgbClr val="00B050"/>
        </a:solidFill>
      </dgm:spPr>
      <dgm:t>
        <a:bodyPr/>
        <a:lstStyle/>
        <a:p>
          <a:r>
            <a:rPr lang="en-US" dirty="0" smtClean="0"/>
            <a:t>PVT Sector Goods and Services</a:t>
          </a:r>
          <a:endParaRPr lang="en-US" dirty="0"/>
        </a:p>
      </dgm:t>
    </dgm:pt>
    <dgm:pt modelId="{8E7FD963-9268-44C6-A580-AA395E052EE5}" type="parTrans" cxnId="{CE200440-8B3D-44F1-ABDA-5B1DD56F3F4B}">
      <dgm:prSet/>
      <dgm:spPr/>
      <dgm:t>
        <a:bodyPr/>
        <a:lstStyle/>
        <a:p>
          <a:endParaRPr lang="en-US"/>
        </a:p>
      </dgm:t>
    </dgm:pt>
    <dgm:pt modelId="{42013EE1-56AF-4382-B7B1-913F7A46E902}" type="sibTrans" cxnId="{CE200440-8B3D-44F1-ABDA-5B1DD56F3F4B}">
      <dgm:prSet/>
      <dgm:spPr/>
      <dgm:t>
        <a:bodyPr/>
        <a:lstStyle/>
        <a:p>
          <a:endParaRPr lang="en-US"/>
        </a:p>
      </dgm:t>
    </dgm:pt>
    <dgm:pt modelId="{C988F8F8-27A6-422D-88C7-6D29627616F4}">
      <dgm:prSet phldrT="[Text]"/>
      <dgm:spPr/>
      <dgm:t>
        <a:bodyPr/>
        <a:lstStyle/>
        <a:p>
          <a:r>
            <a:rPr lang="en-US" dirty="0" smtClean="0"/>
            <a:t>Customers world-wide</a:t>
          </a:r>
          <a:endParaRPr lang="en-US" dirty="0"/>
        </a:p>
      </dgm:t>
    </dgm:pt>
    <dgm:pt modelId="{009750F2-423D-48FD-9F4F-83404DBB81EC}" type="parTrans" cxnId="{C8492225-9B3C-419C-B33C-9A3ADA1967D0}">
      <dgm:prSet/>
      <dgm:spPr/>
      <dgm:t>
        <a:bodyPr/>
        <a:lstStyle/>
        <a:p>
          <a:endParaRPr lang="en-US"/>
        </a:p>
      </dgm:t>
    </dgm:pt>
    <dgm:pt modelId="{9A5A9F20-35A2-4104-BE39-27F5021A61FB}" type="sibTrans" cxnId="{C8492225-9B3C-419C-B33C-9A3ADA1967D0}">
      <dgm:prSet/>
      <dgm:spPr/>
      <dgm:t>
        <a:bodyPr/>
        <a:lstStyle/>
        <a:p>
          <a:endParaRPr lang="en-US"/>
        </a:p>
      </dgm:t>
    </dgm:pt>
    <dgm:pt modelId="{9ADFDC59-B383-4D74-B441-BA1EE165FC32}">
      <dgm:prSet phldrT="[Text]" custT="1"/>
      <dgm:spPr/>
      <dgm:t>
        <a:bodyPr/>
        <a:lstStyle/>
        <a:p>
          <a:r>
            <a:rPr lang="en-US" sz="1800" dirty="0" smtClean="0"/>
            <a:t>PVT Sector Goods and Services</a:t>
          </a:r>
          <a:endParaRPr lang="en-US" sz="1800" dirty="0"/>
        </a:p>
      </dgm:t>
    </dgm:pt>
    <dgm:pt modelId="{4A371667-3B03-4909-A2C7-8C729193D8E0}" type="parTrans" cxnId="{A473BCE7-89BB-4836-A574-8FEC392F83E4}">
      <dgm:prSet/>
      <dgm:spPr/>
      <dgm:t>
        <a:bodyPr/>
        <a:lstStyle/>
        <a:p>
          <a:endParaRPr lang="en-US"/>
        </a:p>
      </dgm:t>
    </dgm:pt>
    <dgm:pt modelId="{FC3B1469-2DDC-4837-8819-525ECDCFA5C3}" type="sibTrans" cxnId="{A473BCE7-89BB-4836-A574-8FEC392F83E4}">
      <dgm:prSet/>
      <dgm:spPr/>
      <dgm:t>
        <a:bodyPr/>
        <a:lstStyle/>
        <a:p>
          <a:endParaRPr lang="en-US"/>
        </a:p>
      </dgm:t>
    </dgm:pt>
    <dgm:pt modelId="{0363151C-E068-4952-9BA8-6CD4760CD94D}">
      <dgm:prSet phldrT="[Text]"/>
      <dgm:spPr/>
      <dgm:t>
        <a:bodyPr/>
        <a:lstStyle/>
        <a:p>
          <a:r>
            <a:rPr lang="en-US" dirty="0" smtClean="0"/>
            <a:t>Customers in-county	</a:t>
          </a:r>
          <a:endParaRPr lang="en-US" dirty="0"/>
        </a:p>
      </dgm:t>
    </dgm:pt>
    <dgm:pt modelId="{3500028F-8037-44D2-8EA8-D05EF4E52772}" type="parTrans" cxnId="{98266B88-7B2A-4722-AC8D-490471B4D210}">
      <dgm:prSet/>
      <dgm:spPr/>
      <dgm:t>
        <a:bodyPr/>
        <a:lstStyle/>
        <a:p>
          <a:endParaRPr lang="en-US"/>
        </a:p>
      </dgm:t>
    </dgm:pt>
    <dgm:pt modelId="{0A84CF5D-1789-424A-9E6E-F693B6A062AA}" type="sibTrans" cxnId="{98266B88-7B2A-4722-AC8D-490471B4D210}">
      <dgm:prSet/>
      <dgm:spPr/>
      <dgm:t>
        <a:bodyPr/>
        <a:lstStyle/>
        <a:p>
          <a:endParaRPr lang="en-US"/>
        </a:p>
      </dgm:t>
    </dgm:pt>
    <dgm:pt modelId="{6B23948E-AC34-4608-B2E1-AA111039C08D}" type="pres">
      <dgm:prSet presAssocID="{CD761640-53E8-4C89-8C4E-1757FE925833}" presName="cycleMatrixDiagram" presStyleCnt="0">
        <dgm:presLayoutVars>
          <dgm:chMax val="1"/>
          <dgm:dir/>
          <dgm:animLvl val="lvl"/>
          <dgm:resizeHandles val="exact"/>
        </dgm:presLayoutVars>
      </dgm:prSet>
      <dgm:spPr/>
      <dgm:t>
        <a:bodyPr/>
        <a:lstStyle/>
        <a:p>
          <a:endParaRPr lang="en-US"/>
        </a:p>
      </dgm:t>
    </dgm:pt>
    <dgm:pt modelId="{1A4F3DB4-4321-436C-A0B5-3D2AC24EF909}" type="pres">
      <dgm:prSet presAssocID="{CD761640-53E8-4C89-8C4E-1757FE925833}" presName="children" presStyleCnt="0"/>
      <dgm:spPr/>
    </dgm:pt>
    <dgm:pt modelId="{660138D3-20EB-4D41-952C-41F5F1D84CF9}" type="pres">
      <dgm:prSet presAssocID="{CD761640-53E8-4C89-8C4E-1757FE925833}" presName="child1group" presStyleCnt="0"/>
      <dgm:spPr/>
    </dgm:pt>
    <dgm:pt modelId="{E3F5562A-7A89-47E4-88FF-FA0E48AC70D1}" type="pres">
      <dgm:prSet presAssocID="{CD761640-53E8-4C89-8C4E-1757FE925833}" presName="child1" presStyleLbl="bgAcc1" presStyleIdx="0" presStyleCnt="4"/>
      <dgm:spPr/>
      <dgm:t>
        <a:bodyPr/>
        <a:lstStyle/>
        <a:p>
          <a:endParaRPr lang="en-US"/>
        </a:p>
      </dgm:t>
    </dgm:pt>
    <dgm:pt modelId="{04C17BF8-32D1-4BF5-A6C1-AE28E2E9F26F}" type="pres">
      <dgm:prSet presAssocID="{CD761640-53E8-4C89-8C4E-1757FE925833}" presName="child1Text" presStyleLbl="bgAcc1" presStyleIdx="0" presStyleCnt="4">
        <dgm:presLayoutVars>
          <dgm:bulletEnabled val="1"/>
        </dgm:presLayoutVars>
      </dgm:prSet>
      <dgm:spPr/>
      <dgm:t>
        <a:bodyPr/>
        <a:lstStyle/>
        <a:p>
          <a:endParaRPr lang="en-US"/>
        </a:p>
      </dgm:t>
    </dgm:pt>
    <dgm:pt modelId="{37587B88-3A15-4BFC-B736-22FA31757A5E}" type="pres">
      <dgm:prSet presAssocID="{CD761640-53E8-4C89-8C4E-1757FE925833}" presName="child2group" presStyleCnt="0"/>
      <dgm:spPr/>
    </dgm:pt>
    <dgm:pt modelId="{FE1665F6-865B-4D29-B3EE-374285C36BF8}" type="pres">
      <dgm:prSet presAssocID="{CD761640-53E8-4C89-8C4E-1757FE925833}" presName="child2" presStyleLbl="bgAcc1" presStyleIdx="1" presStyleCnt="4"/>
      <dgm:spPr/>
      <dgm:t>
        <a:bodyPr/>
        <a:lstStyle/>
        <a:p>
          <a:endParaRPr lang="en-US"/>
        </a:p>
      </dgm:t>
    </dgm:pt>
    <dgm:pt modelId="{5822C447-7984-4412-95B1-2D2DC8B7596C}" type="pres">
      <dgm:prSet presAssocID="{CD761640-53E8-4C89-8C4E-1757FE925833}" presName="child2Text" presStyleLbl="bgAcc1" presStyleIdx="1" presStyleCnt="4">
        <dgm:presLayoutVars>
          <dgm:bulletEnabled val="1"/>
        </dgm:presLayoutVars>
      </dgm:prSet>
      <dgm:spPr/>
      <dgm:t>
        <a:bodyPr/>
        <a:lstStyle/>
        <a:p>
          <a:endParaRPr lang="en-US"/>
        </a:p>
      </dgm:t>
    </dgm:pt>
    <dgm:pt modelId="{4DD7CDA4-BF5A-4DD5-A827-6C9A04D18CD0}" type="pres">
      <dgm:prSet presAssocID="{CD761640-53E8-4C89-8C4E-1757FE925833}" presName="child3group" presStyleCnt="0"/>
      <dgm:spPr/>
    </dgm:pt>
    <dgm:pt modelId="{ADEFBD40-F063-4384-A7BB-169B9C562435}" type="pres">
      <dgm:prSet presAssocID="{CD761640-53E8-4C89-8C4E-1757FE925833}" presName="child3" presStyleLbl="bgAcc1" presStyleIdx="2" presStyleCnt="4"/>
      <dgm:spPr/>
      <dgm:t>
        <a:bodyPr/>
        <a:lstStyle/>
        <a:p>
          <a:endParaRPr lang="en-US"/>
        </a:p>
      </dgm:t>
    </dgm:pt>
    <dgm:pt modelId="{9E18F2AF-8093-470C-8C93-A7B4BDBC9417}" type="pres">
      <dgm:prSet presAssocID="{CD761640-53E8-4C89-8C4E-1757FE925833}" presName="child3Text" presStyleLbl="bgAcc1" presStyleIdx="2" presStyleCnt="4">
        <dgm:presLayoutVars>
          <dgm:bulletEnabled val="1"/>
        </dgm:presLayoutVars>
      </dgm:prSet>
      <dgm:spPr/>
      <dgm:t>
        <a:bodyPr/>
        <a:lstStyle/>
        <a:p>
          <a:endParaRPr lang="en-US"/>
        </a:p>
      </dgm:t>
    </dgm:pt>
    <dgm:pt modelId="{D71664D4-E671-4034-900B-010936686AEA}" type="pres">
      <dgm:prSet presAssocID="{CD761640-53E8-4C89-8C4E-1757FE925833}" presName="child4group" presStyleCnt="0"/>
      <dgm:spPr/>
    </dgm:pt>
    <dgm:pt modelId="{921354F7-2C6B-4DD4-905F-66644DE3BA6C}" type="pres">
      <dgm:prSet presAssocID="{CD761640-53E8-4C89-8C4E-1757FE925833}" presName="child4" presStyleLbl="bgAcc1" presStyleIdx="3" presStyleCnt="4"/>
      <dgm:spPr/>
      <dgm:t>
        <a:bodyPr/>
        <a:lstStyle/>
        <a:p>
          <a:endParaRPr lang="en-US"/>
        </a:p>
      </dgm:t>
    </dgm:pt>
    <dgm:pt modelId="{41D70D36-634F-4BEF-8087-A2A926ECCB74}" type="pres">
      <dgm:prSet presAssocID="{CD761640-53E8-4C89-8C4E-1757FE925833}" presName="child4Text" presStyleLbl="bgAcc1" presStyleIdx="3" presStyleCnt="4">
        <dgm:presLayoutVars>
          <dgm:bulletEnabled val="1"/>
        </dgm:presLayoutVars>
      </dgm:prSet>
      <dgm:spPr/>
      <dgm:t>
        <a:bodyPr/>
        <a:lstStyle/>
        <a:p>
          <a:endParaRPr lang="en-US"/>
        </a:p>
      </dgm:t>
    </dgm:pt>
    <dgm:pt modelId="{E9C0D0E0-BA87-4985-965B-D9A6BE49ECD1}" type="pres">
      <dgm:prSet presAssocID="{CD761640-53E8-4C89-8C4E-1757FE925833}" presName="childPlaceholder" presStyleCnt="0"/>
      <dgm:spPr/>
    </dgm:pt>
    <dgm:pt modelId="{597D0B94-4A53-49EB-8BD2-A1A92373E4E9}" type="pres">
      <dgm:prSet presAssocID="{CD761640-53E8-4C89-8C4E-1757FE925833}" presName="circle" presStyleCnt="0"/>
      <dgm:spPr/>
    </dgm:pt>
    <dgm:pt modelId="{5EAC9650-1078-4FC0-B7D5-07B2576417E6}" type="pres">
      <dgm:prSet presAssocID="{CD761640-53E8-4C89-8C4E-1757FE925833}" presName="quadrant1" presStyleLbl="node1" presStyleIdx="0" presStyleCnt="4" custScaleX="100452">
        <dgm:presLayoutVars>
          <dgm:chMax val="1"/>
          <dgm:bulletEnabled val="1"/>
        </dgm:presLayoutVars>
      </dgm:prSet>
      <dgm:spPr/>
      <dgm:t>
        <a:bodyPr/>
        <a:lstStyle/>
        <a:p>
          <a:endParaRPr lang="en-US"/>
        </a:p>
      </dgm:t>
    </dgm:pt>
    <dgm:pt modelId="{92D93F03-D592-4C4E-9F4E-34445575EA41}" type="pres">
      <dgm:prSet presAssocID="{CD761640-53E8-4C89-8C4E-1757FE925833}" presName="quadrant2" presStyleLbl="node1" presStyleIdx="1" presStyleCnt="4">
        <dgm:presLayoutVars>
          <dgm:chMax val="1"/>
          <dgm:bulletEnabled val="1"/>
        </dgm:presLayoutVars>
      </dgm:prSet>
      <dgm:spPr/>
      <dgm:t>
        <a:bodyPr/>
        <a:lstStyle/>
        <a:p>
          <a:endParaRPr lang="en-US"/>
        </a:p>
      </dgm:t>
    </dgm:pt>
    <dgm:pt modelId="{E768DF3B-7648-4783-BFD4-0E58E8C1455C}" type="pres">
      <dgm:prSet presAssocID="{CD761640-53E8-4C89-8C4E-1757FE925833}" presName="quadrant3" presStyleLbl="node1" presStyleIdx="2" presStyleCnt="4" custLinFactNeighborX="-1443" custLinFactNeighborY="-481">
        <dgm:presLayoutVars>
          <dgm:chMax val="1"/>
          <dgm:bulletEnabled val="1"/>
        </dgm:presLayoutVars>
      </dgm:prSet>
      <dgm:spPr/>
      <dgm:t>
        <a:bodyPr/>
        <a:lstStyle/>
        <a:p>
          <a:endParaRPr lang="en-US"/>
        </a:p>
      </dgm:t>
    </dgm:pt>
    <dgm:pt modelId="{66AEBE80-4C16-4AF6-BE81-34707AD3685E}" type="pres">
      <dgm:prSet presAssocID="{CD761640-53E8-4C89-8C4E-1757FE925833}" presName="quadrant4" presStyleLbl="node1" presStyleIdx="3" presStyleCnt="4">
        <dgm:presLayoutVars>
          <dgm:chMax val="1"/>
          <dgm:bulletEnabled val="1"/>
        </dgm:presLayoutVars>
      </dgm:prSet>
      <dgm:spPr/>
      <dgm:t>
        <a:bodyPr/>
        <a:lstStyle/>
        <a:p>
          <a:endParaRPr lang="en-US"/>
        </a:p>
      </dgm:t>
    </dgm:pt>
    <dgm:pt modelId="{FEDD2A73-FF95-4A1F-83C9-58426C36A822}" type="pres">
      <dgm:prSet presAssocID="{CD761640-53E8-4C89-8C4E-1757FE925833}" presName="quadrantPlaceholder" presStyleCnt="0"/>
      <dgm:spPr/>
    </dgm:pt>
    <dgm:pt modelId="{7F714036-B727-4CBD-8F76-5F4D5FCCCF33}" type="pres">
      <dgm:prSet presAssocID="{CD761640-53E8-4C89-8C4E-1757FE925833}" presName="center1" presStyleLbl="fgShp" presStyleIdx="0" presStyleCnt="2"/>
      <dgm:spPr/>
    </dgm:pt>
    <dgm:pt modelId="{1700C430-0FAF-483F-A8F5-D094772FA0DE}" type="pres">
      <dgm:prSet presAssocID="{CD761640-53E8-4C89-8C4E-1757FE925833}" presName="center2" presStyleLbl="fgShp" presStyleIdx="1" presStyleCnt="2"/>
      <dgm:spPr/>
    </dgm:pt>
  </dgm:ptLst>
  <dgm:cxnLst>
    <dgm:cxn modelId="{C1EA9A56-AD0B-49FF-9101-66695E10CA9C}" type="presOf" srcId="{0363151C-E068-4952-9BA8-6CD4760CD94D}" destId="{921354F7-2C6B-4DD4-905F-66644DE3BA6C}" srcOrd="0" destOrd="0" presId="urn:microsoft.com/office/officeart/2005/8/layout/cycle4"/>
    <dgm:cxn modelId="{282EAED7-0DEA-4DC1-ABAA-A2D790CBCF2F}" srcId="{CD761640-53E8-4C89-8C4E-1757FE925833}" destId="{54C859C6-20F2-43C8-90B8-6BAA4DE6A958}" srcOrd="1" destOrd="0" parTransId="{938FAF1E-9D23-44A0-896F-1C7F296308F5}" sibTransId="{24EDDAB1-6720-4323-BE04-C322537FF148}"/>
    <dgm:cxn modelId="{66D66AB1-CCAD-4F36-A473-9A3EE8DAD3BA}" type="presOf" srcId="{E34E8246-9D2B-4FC0-8E66-431AA62BDF25}" destId="{FE1665F6-865B-4D29-B3EE-374285C36BF8}" srcOrd="0" destOrd="0" presId="urn:microsoft.com/office/officeart/2005/8/layout/cycle4"/>
    <dgm:cxn modelId="{5D6A6FAF-83FC-4582-916C-9D30E105D111}" srcId="{54C859C6-20F2-43C8-90B8-6BAA4DE6A958}" destId="{E34E8246-9D2B-4FC0-8E66-431AA62BDF25}" srcOrd="0" destOrd="0" parTransId="{F0CBEDC8-D6D7-4C3E-B833-651370F9F6CE}" sibTransId="{14DD03B2-CB2C-4B6E-8F50-347EC63D18A3}"/>
    <dgm:cxn modelId="{B7034F78-6CB0-41C4-B291-BD630343C5D8}" type="presOf" srcId="{C988F8F8-27A6-422D-88C7-6D29627616F4}" destId="{9E18F2AF-8093-470C-8C93-A7B4BDBC9417}" srcOrd="1" destOrd="0" presId="urn:microsoft.com/office/officeart/2005/8/layout/cycle4"/>
    <dgm:cxn modelId="{DE532B66-4961-41FC-83B0-BDA137895DA2}" type="presOf" srcId="{54C859C6-20F2-43C8-90B8-6BAA4DE6A958}" destId="{92D93F03-D592-4C4E-9F4E-34445575EA41}" srcOrd="0" destOrd="0" presId="urn:microsoft.com/office/officeart/2005/8/layout/cycle4"/>
    <dgm:cxn modelId="{AA42B1FB-5793-45C9-A4FC-E24564852BF9}" type="presOf" srcId="{E34E8246-9D2B-4FC0-8E66-431AA62BDF25}" destId="{5822C447-7984-4412-95B1-2D2DC8B7596C}" srcOrd="1" destOrd="0" presId="urn:microsoft.com/office/officeart/2005/8/layout/cycle4"/>
    <dgm:cxn modelId="{E3CF78FC-D9D2-4562-B27D-9E069349F11A}" type="presOf" srcId="{6E0B948F-B2BB-432C-B0A0-27B45BEEDB80}" destId="{E768DF3B-7648-4783-BFD4-0E58E8C1455C}" srcOrd="0" destOrd="0" presId="urn:microsoft.com/office/officeart/2005/8/layout/cycle4"/>
    <dgm:cxn modelId="{FC367213-ED76-40DE-ABB9-F0CDFB433FC1}" type="presOf" srcId="{9ADFDC59-B383-4D74-B441-BA1EE165FC32}" destId="{66AEBE80-4C16-4AF6-BE81-34707AD3685E}" srcOrd="0" destOrd="0" presId="urn:microsoft.com/office/officeart/2005/8/layout/cycle4"/>
    <dgm:cxn modelId="{98266B88-7B2A-4722-AC8D-490471B4D210}" srcId="{9ADFDC59-B383-4D74-B441-BA1EE165FC32}" destId="{0363151C-E068-4952-9BA8-6CD4760CD94D}" srcOrd="0" destOrd="0" parTransId="{3500028F-8037-44D2-8EA8-D05EF4E52772}" sibTransId="{0A84CF5D-1789-424A-9E6E-F693B6A062AA}"/>
    <dgm:cxn modelId="{DFB828A5-9605-43D5-AB9B-F1346C0E7491}" srcId="{26C2DBAE-BEAB-47F5-AA61-87C3A84999B5}" destId="{13CBD2E9-F9CA-490D-BF11-E1077EDB42B6}" srcOrd="0" destOrd="0" parTransId="{E74BF083-005E-4B99-B77F-F75360201750}" sibTransId="{EE94CF85-D3CD-4CDC-B8AD-ACE0B76C5415}"/>
    <dgm:cxn modelId="{0566DE31-F61E-4BB5-A726-8C5410448986}" srcId="{CD761640-53E8-4C89-8C4E-1757FE925833}" destId="{26C2DBAE-BEAB-47F5-AA61-87C3A84999B5}" srcOrd="0" destOrd="0" parTransId="{1B75509B-5398-468F-8B57-367A2D11EDE2}" sibTransId="{855DB230-70BE-46D4-A531-D30E82C4BB40}"/>
    <dgm:cxn modelId="{C8492225-9B3C-419C-B33C-9A3ADA1967D0}" srcId="{6E0B948F-B2BB-432C-B0A0-27B45BEEDB80}" destId="{C988F8F8-27A6-422D-88C7-6D29627616F4}" srcOrd="0" destOrd="0" parTransId="{009750F2-423D-48FD-9F4F-83404DBB81EC}" sibTransId="{9A5A9F20-35A2-4104-BE39-27F5021A61FB}"/>
    <dgm:cxn modelId="{522070F5-4F03-42DA-A90C-FD949F0FA0FE}" type="presOf" srcId="{13CBD2E9-F9CA-490D-BF11-E1077EDB42B6}" destId="{04C17BF8-32D1-4BF5-A6C1-AE28E2E9F26F}" srcOrd="1" destOrd="0" presId="urn:microsoft.com/office/officeart/2005/8/layout/cycle4"/>
    <dgm:cxn modelId="{9E519046-58B3-470C-AC8D-787548F0481F}" type="presOf" srcId="{CD761640-53E8-4C89-8C4E-1757FE925833}" destId="{6B23948E-AC34-4608-B2E1-AA111039C08D}" srcOrd="0" destOrd="0" presId="urn:microsoft.com/office/officeart/2005/8/layout/cycle4"/>
    <dgm:cxn modelId="{9AED9E5F-B6B2-4446-83F4-5011B2364F21}" type="presOf" srcId="{13CBD2E9-F9CA-490D-BF11-E1077EDB42B6}" destId="{E3F5562A-7A89-47E4-88FF-FA0E48AC70D1}" srcOrd="0" destOrd="0" presId="urn:microsoft.com/office/officeart/2005/8/layout/cycle4"/>
    <dgm:cxn modelId="{4A759DF2-C313-42FB-AB4B-45ABF083C32A}" type="presOf" srcId="{0363151C-E068-4952-9BA8-6CD4760CD94D}" destId="{41D70D36-634F-4BEF-8087-A2A926ECCB74}" srcOrd="1" destOrd="0" presId="urn:microsoft.com/office/officeart/2005/8/layout/cycle4"/>
    <dgm:cxn modelId="{08FC6E4E-6DFA-4A79-AA7F-48C23F5716BE}" type="presOf" srcId="{26C2DBAE-BEAB-47F5-AA61-87C3A84999B5}" destId="{5EAC9650-1078-4FC0-B7D5-07B2576417E6}" srcOrd="0" destOrd="0" presId="urn:microsoft.com/office/officeart/2005/8/layout/cycle4"/>
    <dgm:cxn modelId="{A473BCE7-89BB-4836-A574-8FEC392F83E4}" srcId="{CD761640-53E8-4C89-8C4E-1757FE925833}" destId="{9ADFDC59-B383-4D74-B441-BA1EE165FC32}" srcOrd="3" destOrd="0" parTransId="{4A371667-3B03-4909-A2C7-8C729193D8E0}" sibTransId="{FC3B1469-2DDC-4837-8819-525ECDCFA5C3}"/>
    <dgm:cxn modelId="{B9A6796D-7063-4E49-9F97-51D94F8CC966}" type="presOf" srcId="{C988F8F8-27A6-422D-88C7-6D29627616F4}" destId="{ADEFBD40-F063-4384-A7BB-169B9C562435}" srcOrd="0" destOrd="0" presId="urn:microsoft.com/office/officeart/2005/8/layout/cycle4"/>
    <dgm:cxn modelId="{CE200440-8B3D-44F1-ABDA-5B1DD56F3F4B}" srcId="{CD761640-53E8-4C89-8C4E-1757FE925833}" destId="{6E0B948F-B2BB-432C-B0A0-27B45BEEDB80}" srcOrd="2" destOrd="0" parTransId="{8E7FD963-9268-44C6-A580-AA395E052EE5}" sibTransId="{42013EE1-56AF-4382-B7B1-913F7A46E902}"/>
    <dgm:cxn modelId="{A0970A18-1583-4EBC-B5B0-2B1960052E33}" type="presParOf" srcId="{6B23948E-AC34-4608-B2E1-AA111039C08D}" destId="{1A4F3DB4-4321-436C-A0B5-3D2AC24EF909}" srcOrd="0" destOrd="0" presId="urn:microsoft.com/office/officeart/2005/8/layout/cycle4"/>
    <dgm:cxn modelId="{D5C083F4-14DD-4C2E-BC40-9C33D51EAC21}" type="presParOf" srcId="{1A4F3DB4-4321-436C-A0B5-3D2AC24EF909}" destId="{660138D3-20EB-4D41-952C-41F5F1D84CF9}" srcOrd="0" destOrd="0" presId="urn:microsoft.com/office/officeart/2005/8/layout/cycle4"/>
    <dgm:cxn modelId="{2E715173-98EA-4F5E-B0F4-0F5D7B81A715}" type="presParOf" srcId="{660138D3-20EB-4D41-952C-41F5F1D84CF9}" destId="{E3F5562A-7A89-47E4-88FF-FA0E48AC70D1}" srcOrd="0" destOrd="0" presId="urn:microsoft.com/office/officeart/2005/8/layout/cycle4"/>
    <dgm:cxn modelId="{C4113FAC-E3A3-493F-8E07-523229079D0E}" type="presParOf" srcId="{660138D3-20EB-4D41-952C-41F5F1D84CF9}" destId="{04C17BF8-32D1-4BF5-A6C1-AE28E2E9F26F}" srcOrd="1" destOrd="0" presId="urn:microsoft.com/office/officeart/2005/8/layout/cycle4"/>
    <dgm:cxn modelId="{24971CAA-F7AC-4808-A61D-375F96F88650}" type="presParOf" srcId="{1A4F3DB4-4321-436C-A0B5-3D2AC24EF909}" destId="{37587B88-3A15-4BFC-B736-22FA31757A5E}" srcOrd="1" destOrd="0" presId="urn:microsoft.com/office/officeart/2005/8/layout/cycle4"/>
    <dgm:cxn modelId="{271E50AC-E0EC-4026-8301-D3D2ACCEC182}" type="presParOf" srcId="{37587B88-3A15-4BFC-B736-22FA31757A5E}" destId="{FE1665F6-865B-4D29-B3EE-374285C36BF8}" srcOrd="0" destOrd="0" presId="urn:microsoft.com/office/officeart/2005/8/layout/cycle4"/>
    <dgm:cxn modelId="{9808EEC9-056D-441B-9396-F257095CF059}" type="presParOf" srcId="{37587B88-3A15-4BFC-B736-22FA31757A5E}" destId="{5822C447-7984-4412-95B1-2D2DC8B7596C}" srcOrd="1" destOrd="0" presId="urn:microsoft.com/office/officeart/2005/8/layout/cycle4"/>
    <dgm:cxn modelId="{25C30CA4-2BC2-41CC-BC0E-733D6CE1139A}" type="presParOf" srcId="{1A4F3DB4-4321-436C-A0B5-3D2AC24EF909}" destId="{4DD7CDA4-BF5A-4DD5-A827-6C9A04D18CD0}" srcOrd="2" destOrd="0" presId="urn:microsoft.com/office/officeart/2005/8/layout/cycle4"/>
    <dgm:cxn modelId="{88990BD0-ACE5-4C7B-81DA-CFD7D4D3FDF2}" type="presParOf" srcId="{4DD7CDA4-BF5A-4DD5-A827-6C9A04D18CD0}" destId="{ADEFBD40-F063-4384-A7BB-169B9C562435}" srcOrd="0" destOrd="0" presId="urn:microsoft.com/office/officeart/2005/8/layout/cycle4"/>
    <dgm:cxn modelId="{AC4DAE6B-9B81-48E5-B68B-8D60340F1B8C}" type="presParOf" srcId="{4DD7CDA4-BF5A-4DD5-A827-6C9A04D18CD0}" destId="{9E18F2AF-8093-470C-8C93-A7B4BDBC9417}" srcOrd="1" destOrd="0" presId="urn:microsoft.com/office/officeart/2005/8/layout/cycle4"/>
    <dgm:cxn modelId="{A8876003-8D47-4017-BF09-935CCDEF08B1}" type="presParOf" srcId="{1A4F3DB4-4321-436C-A0B5-3D2AC24EF909}" destId="{D71664D4-E671-4034-900B-010936686AEA}" srcOrd="3" destOrd="0" presId="urn:microsoft.com/office/officeart/2005/8/layout/cycle4"/>
    <dgm:cxn modelId="{0F2F1CAB-DFCA-492E-B562-3206CFDAD3E5}" type="presParOf" srcId="{D71664D4-E671-4034-900B-010936686AEA}" destId="{921354F7-2C6B-4DD4-905F-66644DE3BA6C}" srcOrd="0" destOrd="0" presId="urn:microsoft.com/office/officeart/2005/8/layout/cycle4"/>
    <dgm:cxn modelId="{4BED3C3E-1EF2-4B3F-A47D-A30CC482E84D}" type="presParOf" srcId="{D71664D4-E671-4034-900B-010936686AEA}" destId="{41D70D36-634F-4BEF-8087-A2A926ECCB74}" srcOrd="1" destOrd="0" presId="urn:microsoft.com/office/officeart/2005/8/layout/cycle4"/>
    <dgm:cxn modelId="{823B93F6-4D55-4593-B565-EE5C62B92D89}" type="presParOf" srcId="{1A4F3DB4-4321-436C-A0B5-3D2AC24EF909}" destId="{E9C0D0E0-BA87-4985-965B-D9A6BE49ECD1}" srcOrd="4" destOrd="0" presId="urn:microsoft.com/office/officeart/2005/8/layout/cycle4"/>
    <dgm:cxn modelId="{885575E4-87DD-4EF0-B66F-8FC69569F85D}" type="presParOf" srcId="{6B23948E-AC34-4608-B2E1-AA111039C08D}" destId="{597D0B94-4A53-49EB-8BD2-A1A92373E4E9}" srcOrd="1" destOrd="0" presId="urn:microsoft.com/office/officeart/2005/8/layout/cycle4"/>
    <dgm:cxn modelId="{E3023385-668C-4B2C-8DB6-DF6670B92165}" type="presParOf" srcId="{597D0B94-4A53-49EB-8BD2-A1A92373E4E9}" destId="{5EAC9650-1078-4FC0-B7D5-07B2576417E6}" srcOrd="0" destOrd="0" presId="urn:microsoft.com/office/officeart/2005/8/layout/cycle4"/>
    <dgm:cxn modelId="{9EAF120B-16A1-45F1-B874-38BEFBB27168}" type="presParOf" srcId="{597D0B94-4A53-49EB-8BD2-A1A92373E4E9}" destId="{92D93F03-D592-4C4E-9F4E-34445575EA41}" srcOrd="1" destOrd="0" presId="urn:microsoft.com/office/officeart/2005/8/layout/cycle4"/>
    <dgm:cxn modelId="{7D4BB649-272C-4527-ACFC-D7361BD811C4}" type="presParOf" srcId="{597D0B94-4A53-49EB-8BD2-A1A92373E4E9}" destId="{E768DF3B-7648-4783-BFD4-0E58E8C1455C}" srcOrd="2" destOrd="0" presId="urn:microsoft.com/office/officeart/2005/8/layout/cycle4"/>
    <dgm:cxn modelId="{DCDF0A3A-AC1C-45DD-A71F-3156A21849A2}" type="presParOf" srcId="{597D0B94-4A53-49EB-8BD2-A1A92373E4E9}" destId="{66AEBE80-4C16-4AF6-BE81-34707AD3685E}" srcOrd="3" destOrd="0" presId="urn:microsoft.com/office/officeart/2005/8/layout/cycle4"/>
    <dgm:cxn modelId="{43E5C097-2D3B-4BC1-84AB-17FB287F75F8}" type="presParOf" srcId="{597D0B94-4A53-49EB-8BD2-A1A92373E4E9}" destId="{FEDD2A73-FF95-4A1F-83C9-58426C36A822}" srcOrd="4" destOrd="0" presId="urn:microsoft.com/office/officeart/2005/8/layout/cycle4"/>
    <dgm:cxn modelId="{EC7B898E-28FB-4305-B493-7ABE698A476E}" type="presParOf" srcId="{6B23948E-AC34-4608-B2E1-AA111039C08D}" destId="{7F714036-B727-4CBD-8F76-5F4D5FCCCF33}" srcOrd="2" destOrd="0" presId="urn:microsoft.com/office/officeart/2005/8/layout/cycle4"/>
    <dgm:cxn modelId="{6E4BB914-2B93-44A5-8AAB-56ED12426C07}" type="presParOf" srcId="{6B23948E-AC34-4608-B2E1-AA111039C08D}" destId="{1700C430-0FAF-483F-A8F5-D094772FA0D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761640-53E8-4C89-8C4E-1757FE925833}" type="doc">
      <dgm:prSet loTypeId="urn:microsoft.com/office/officeart/2005/8/layout/cycle4" loCatId="matrix" qsTypeId="urn:microsoft.com/office/officeart/2005/8/quickstyle/3d3" qsCatId="3D" csTypeId="urn:microsoft.com/office/officeart/2005/8/colors/colorful1" csCatId="colorful" phldr="1"/>
      <dgm:spPr/>
      <dgm:t>
        <a:bodyPr/>
        <a:lstStyle/>
        <a:p>
          <a:endParaRPr lang="en-US"/>
        </a:p>
      </dgm:t>
    </dgm:pt>
    <dgm:pt modelId="{26C2DBAE-BEAB-47F5-AA61-87C3A84999B5}">
      <dgm:prSet phldrT="[Text]" custT="1"/>
      <dgm:spPr>
        <a:solidFill>
          <a:schemeClr val="bg1">
            <a:lumMod val="75000"/>
          </a:schemeClr>
        </a:solidFill>
      </dgm:spPr>
      <dgm:t>
        <a:bodyPr/>
        <a:lstStyle/>
        <a:p>
          <a:r>
            <a:rPr lang="en-US" sz="1200" dirty="0" smtClean="0"/>
            <a:t>State Employees</a:t>
          </a:r>
          <a:endParaRPr lang="en-US" sz="1200" dirty="0"/>
        </a:p>
      </dgm:t>
    </dgm:pt>
    <dgm:pt modelId="{1B75509B-5398-468F-8B57-367A2D11EDE2}" type="parTrans" cxnId="{0566DE31-F61E-4BB5-A726-8C5410448986}">
      <dgm:prSet/>
      <dgm:spPr/>
      <dgm:t>
        <a:bodyPr/>
        <a:lstStyle/>
        <a:p>
          <a:endParaRPr lang="en-US"/>
        </a:p>
      </dgm:t>
    </dgm:pt>
    <dgm:pt modelId="{855DB230-70BE-46D4-A531-D30E82C4BB40}" type="sibTrans" cxnId="{0566DE31-F61E-4BB5-A726-8C5410448986}">
      <dgm:prSet/>
      <dgm:spPr/>
      <dgm:t>
        <a:bodyPr/>
        <a:lstStyle/>
        <a:p>
          <a:endParaRPr lang="en-US"/>
        </a:p>
      </dgm:t>
    </dgm:pt>
    <dgm:pt modelId="{13CBD2E9-F9CA-490D-BF11-E1077EDB42B6}">
      <dgm:prSet phldrT="[Text]"/>
      <dgm:spPr/>
      <dgm:t>
        <a:bodyPr/>
        <a:lstStyle/>
        <a:p>
          <a:r>
            <a:rPr lang="en-US" dirty="0" smtClean="0"/>
            <a:t>State Budget	</a:t>
          </a:r>
          <a:endParaRPr lang="en-US" dirty="0"/>
        </a:p>
      </dgm:t>
    </dgm:pt>
    <dgm:pt modelId="{E74BF083-005E-4B99-B77F-F75360201750}" type="parTrans" cxnId="{DFB828A5-9605-43D5-AB9B-F1346C0E7491}">
      <dgm:prSet/>
      <dgm:spPr/>
      <dgm:t>
        <a:bodyPr/>
        <a:lstStyle/>
        <a:p>
          <a:endParaRPr lang="en-US"/>
        </a:p>
      </dgm:t>
    </dgm:pt>
    <dgm:pt modelId="{EE94CF85-D3CD-4CDC-B8AD-ACE0B76C5415}" type="sibTrans" cxnId="{DFB828A5-9605-43D5-AB9B-F1346C0E7491}">
      <dgm:prSet/>
      <dgm:spPr/>
      <dgm:t>
        <a:bodyPr/>
        <a:lstStyle/>
        <a:p>
          <a:endParaRPr lang="en-US"/>
        </a:p>
      </dgm:t>
    </dgm:pt>
    <dgm:pt modelId="{54C859C6-20F2-43C8-90B8-6BAA4DE6A958}">
      <dgm:prSet phldrT="[Text]" custT="1"/>
      <dgm:spPr>
        <a:solidFill>
          <a:schemeClr val="bg1">
            <a:lumMod val="75000"/>
          </a:schemeClr>
        </a:solidFill>
      </dgm:spPr>
      <dgm:t>
        <a:bodyPr/>
        <a:lstStyle/>
        <a:p>
          <a:r>
            <a:rPr lang="en-US" sz="1200" dirty="0" smtClean="0"/>
            <a:t>Federal Employees</a:t>
          </a:r>
          <a:endParaRPr lang="en-US" sz="1200" dirty="0"/>
        </a:p>
      </dgm:t>
    </dgm:pt>
    <dgm:pt modelId="{938FAF1E-9D23-44A0-896F-1C7F296308F5}" type="parTrans" cxnId="{282EAED7-0DEA-4DC1-ABAA-A2D790CBCF2F}">
      <dgm:prSet/>
      <dgm:spPr/>
      <dgm:t>
        <a:bodyPr/>
        <a:lstStyle/>
        <a:p>
          <a:endParaRPr lang="en-US"/>
        </a:p>
      </dgm:t>
    </dgm:pt>
    <dgm:pt modelId="{24EDDAB1-6720-4323-BE04-C322537FF148}" type="sibTrans" cxnId="{282EAED7-0DEA-4DC1-ABAA-A2D790CBCF2F}">
      <dgm:prSet/>
      <dgm:spPr/>
      <dgm:t>
        <a:bodyPr/>
        <a:lstStyle/>
        <a:p>
          <a:endParaRPr lang="en-US"/>
        </a:p>
      </dgm:t>
    </dgm:pt>
    <dgm:pt modelId="{E34E8246-9D2B-4FC0-8E66-431AA62BDF25}">
      <dgm:prSet phldrT="[Text]"/>
      <dgm:spPr/>
      <dgm:t>
        <a:bodyPr/>
        <a:lstStyle/>
        <a:p>
          <a:r>
            <a:rPr lang="en-US" dirty="0" smtClean="0"/>
            <a:t>Federal Budget</a:t>
          </a:r>
          <a:endParaRPr lang="en-US" dirty="0"/>
        </a:p>
      </dgm:t>
    </dgm:pt>
    <dgm:pt modelId="{F0CBEDC8-D6D7-4C3E-B833-651370F9F6CE}" type="parTrans" cxnId="{5D6A6FAF-83FC-4582-916C-9D30E105D111}">
      <dgm:prSet/>
      <dgm:spPr/>
      <dgm:t>
        <a:bodyPr/>
        <a:lstStyle/>
        <a:p>
          <a:endParaRPr lang="en-US"/>
        </a:p>
      </dgm:t>
    </dgm:pt>
    <dgm:pt modelId="{14DD03B2-CB2C-4B6E-8F50-347EC63D18A3}" type="sibTrans" cxnId="{5D6A6FAF-83FC-4582-916C-9D30E105D111}">
      <dgm:prSet/>
      <dgm:spPr/>
      <dgm:t>
        <a:bodyPr/>
        <a:lstStyle/>
        <a:p>
          <a:endParaRPr lang="en-US"/>
        </a:p>
      </dgm:t>
    </dgm:pt>
    <dgm:pt modelId="{6E0B948F-B2BB-432C-B0A0-27B45BEEDB80}">
      <dgm:prSet phldrT="[Text]"/>
      <dgm:spPr>
        <a:solidFill>
          <a:srgbClr val="00B050"/>
        </a:solidFill>
      </dgm:spPr>
      <dgm:t>
        <a:bodyPr/>
        <a:lstStyle/>
        <a:p>
          <a:r>
            <a:rPr lang="en-US" dirty="0" smtClean="0"/>
            <a:t>PVT Sector Goods and Services</a:t>
          </a:r>
          <a:endParaRPr lang="en-US" dirty="0"/>
        </a:p>
      </dgm:t>
    </dgm:pt>
    <dgm:pt modelId="{8E7FD963-9268-44C6-A580-AA395E052EE5}" type="parTrans" cxnId="{CE200440-8B3D-44F1-ABDA-5B1DD56F3F4B}">
      <dgm:prSet/>
      <dgm:spPr/>
      <dgm:t>
        <a:bodyPr/>
        <a:lstStyle/>
        <a:p>
          <a:endParaRPr lang="en-US"/>
        </a:p>
      </dgm:t>
    </dgm:pt>
    <dgm:pt modelId="{42013EE1-56AF-4382-B7B1-913F7A46E902}" type="sibTrans" cxnId="{CE200440-8B3D-44F1-ABDA-5B1DD56F3F4B}">
      <dgm:prSet/>
      <dgm:spPr/>
      <dgm:t>
        <a:bodyPr/>
        <a:lstStyle/>
        <a:p>
          <a:endParaRPr lang="en-US"/>
        </a:p>
      </dgm:t>
    </dgm:pt>
    <dgm:pt modelId="{C988F8F8-27A6-422D-88C7-6D29627616F4}">
      <dgm:prSet phldrT="[Text]"/>
      <dgm:spPr/>
      <dgm:t>
        <a:bodyPr/>
        <a:lstStyle/>
        <a:p>
          <a:r>
            <a:rPr lang="en-US" dirty="0" smtClean="0"/>
            <a:t>Customers world-wide</a:t>
          </a:r>
          <a:endParaRPr lang="en-US" dirty="0"/>
        </a:p>
      </dgm:t>
    </dgm:pt>
    <dgm:pt modelId="{009750F2-423D-48FD-9F4F-83404DBB81EC}" type="parTrans" cxnId="{C8492225-9B3C-419C-B33C-9A3ADA1967D0}">
      <dgm:prSet/>
      <dgm:spPr/>
      <dgm:t>
        <a:bodyPr/>
        <a:lstStyle/>
        <a:p>
          <a:endParaRPr lang="en-US"/>
        </a:p>
      </dgm:t>
    </dgm:pt>
    <dgm:pt modelId="{9A5A9F20-35A2-4104-BE39-27F5021A61FB}" type="sibTrans" cxnId="{C8492225-9B3C-419C-B33C-9A3ADA1967D0}">
      <dgm:prSet/>
      <dgm:spPr/>
      <dgm:t>
        <a:bodyPr/>
        <a:lstStyle/>
        <a:p>
          <a:endParaRPr lang="en-US"/>
        </a:p>
      </dgm:t>
    </dgm:pt>
    <dgm:pt modelId="{9ADFDC59-B383-4D74-B441-BA1EE165FC32}">
      <dgm:prSet phldrT="[Text]" custT="1"/>
      <dgm:spPr>
        <a:solidFill>
          <a:schemeClr val="accent1">
            <a:lumMod val="60000"/>
            <a:lumOff val="40000"/>
          </a:schemeClr>
        </a:solidFill>
      </dgm:spPr>
      <dgm:t>
        <a:bodyPr/>
        <a:lstStyle/>
        <a:p>
          <a:r>
            <a:rPr lang="en-US" sz="1700" dirty="0" smtClean="0"/>
            <a:t>PVT Sector Goods and Services</a:t>
          </a:r>
          <a:endParaRPr lang="en-US" sz="1700" dirty="0"/>
        </a:p>
      </dgm:t>
    </dgm:pt>
    <dgm:pt modelId="{4A371667-3B03-4909-A2C7-8C729193D8E0}" type="parTrans" cxnId="{A473BCE7-89BB-4836-A574-8FEC392F83E4}">
      <dgm:prSet/>
      <dgm:spPr/>
      <dgm:t>
        <a:bodyPr/>
        <a:lstStyle/>
        <a:p>
          <a:endParaRPr lang="en-US"/>
        </a:p>
      </dgm:t>
    </dgm:pt>
    <dgm:pt modelId="{FC3B1469-2DDC-4837-8819-525ECDCFA5C3}" type="sibTrans" cxnId="{A473BCE7-89BB-4836-A574-8FEC392F83E4}">
      <dgm:prSet/>
      <dgm:spPr/>
      <dgm:t>
        <a:bodyPr/>
        <a:lstStyle/>
        <a:p>
          <a:endParaRPr lang="en-US"/>
        </a:p>
      </dgm:t>
    </dgm:pt>
    <dgm:pt modelId="{0363151C-E068-4952-9BA8-6CD4760CD94D}">
      <dgm:prSet phldrT="[Text]"/>
      <dgm:spPr/>
      <dgm:t>
        <a:bodyPr/>
        <a:lstStyle/>
        <a:p>
          <a:r>
            <a:rPr lang="en-US" dirty="0" smtClean="0"/>
            <a:t>Customers in-county	</a:t>
          </a:r>
          <a:endParaRPr lang="en-US" dirty="0"/>
        </a:p>
      </dgm:t>
    </dgm:pt>
    <dgm:pt modelId="{3500028F-8037-44D2-8EA8-D05EF4E52772}" type="parTrans" cxnId="{98266B88-7B2A-4722-AC8D-490471B4D210}">
      <dgm:prSet/>
      <dgm:spPr/>
      <dgm:t>
        <a:bodyPr/>
        <a:lstStyle/>
        <a:p>
          <a:endParaRPr lang="en-US"/>
        </a:p>
      </dgm:t>
    </dgm:pt>
    <dgm:pt modelId="{0A84CF5D-1789-424A-9E6E-F693B6A062AA}" type="sibTrans" cxnId="{98266B88-7B2A-4722-AC8D-490471B4D210}">
      <dgm:prSet/>
      <dgm:spPr/>
      <dgm:t>
        <a:bodyPr/>
        <a:lstStyle/>
        <a:p>
          <a:endParaRPr lang="en-US"/>
        </a:p>
      </dgm:t>
    </dgm:pt>
    <dgm:pt modelId="{6B23948E-AC34-4608-B2E1-AA111039C08D}" type="pres">
      <dgm:prSet presAssocID="{CD761640-53E8-4C89-8C4E-1757FE925833}" presName="cycleMatrixDiagram" presStyleCnt="0">
        <dgm:presLayoutVars>
          <dgm:chMax val="1"/>
          <dgm:dir/>
          <dgm:animLvl val="lvl"/>
          <dgm:resizeHandles val="exact"/>
        </dgm:presLayoutVars>
      </dgm:prSet>
      <dgm:spPr/>
      <dgm:t>
        <a:bodyPr/>
        <a:lstStyle/>
        <a:p>
          <a:endParaRPr lang="en-US"/>
        </a:p>
      </dgm:t>
    </dgm:pt>
    <dgm:pt modelId="{1A4F3DB4-4321-436C-A0B5-3D2AC24EF909}" type="pres">
      <dgm:prSet presAssocID="{CD761640-53E8-4C89-8C4E-1757FE925833}" presName="children" presStyleCnt="0"/>
      <dgm:spPr/>
    </dgm:pt>
    <dgm:pt modelId="{660138D3-20EB-4D41-952C-41F5F1D84CF9}" type="pres">
      <dgm:prSet presAssocID="{CD761640-53E8-4C89-8C4E-1757FE925833}" presName="child1group" presStyleCnt="0"/>
      <dgm:spPr/>
    </dgm:pt>
    <dgm:pt modelId="{E3F5562A-7A89-47E4-88FF-FA0E48AC70D1}" type="pres">
      <dgm:prSet presAssocID="{CD761640-53E8-4C89-8C4E-1757FE925833}" presName="child1" presStyleLbl="bgAcc1" presStyleIdx="0" presStyleCnt="4"/>
      <dgm:spPr/>
      <dgm:t>
        <a:bodyPr/>
        <a:lstStyle/>
        <a:p>
          <a:endParaRPr lang="en-US"/>
        </a:p>
      </dgm:t>
    </dgm:pt>
    <dgm:pt modelId="{04C17BF8-32D1-4BF5-A6C1-AE28E2E9F26F}" type="pres">
      <dgm:prSet presAssocID="{CD761640-53E8-4C89-8C4E-1757FE925833}" presName="child1Text" presStyleLbl="bgAcc1" presStyleIdx="0" presStyleCnt="4">
        <dgm:presLayoutVars>
          <dgm:bulletEnabled val="1"/>
        </dgm:presLayoutVars>
      </dgm:prSet>
      <dgm:spPr/>
      <dgm:t>
        <a:bodyPr/>
        <a:lstStyle/>
        <a:p>
          <a:endParaRPr lang="en-US"/>
        </a:p>
      </dgm:t>
    </dgm:pt>
    <dgm:pt modelId="{37587B88-3A15-4BFC-B736-22FA31757A5E}" type="pres">
      <dgm:prSet presAssocID="{CD761640-53E8-4C89-8C4E-1757FE925833}" presName="child2group" presStyleCnt="0"/>
      <dgm:spPr/>
    </dgm:pt>
    <dgm:pt modelId="{FE1665F6-865B-4D29-B3EE-374285C36BF8}" type="pres">
      <dgm:prSet presAssocID="{CD761640-53E8-4C89-8C4E-1757FE925833}" presName="child2" presStyleLbl="bgAcc1" presStyleIdx="1" presStyleCnt="4"/>
      <dgm:spPr/>
      <dgm:t>
        <a:bodyPr/>
        <a:lstStyle/>
        <a:p>
          <a:endParaRPr lang="en-US"/>
        </a:p>
      </dgm:t>
    </dgm:pt>
    <dgm:pt modelId="{5822C447-7984-4412-95B1-2D2DC8B7596C}" type="pres">
      <dgm:prSet presAssocID="{CD761640-53E8-4C89-8C4E-1757FE925833}" presName="child2Text" presStyleLbl="bgAcc1" presStyleIdx="1" presStyleCnt="4">
        <dgm:presLayoutVars>
          <dgm:bulletEnabled val="1"/>
        </dgm:presLayoutVars>
      </dgm:prSet>
      <dgm:spPr/>
      <dgm:t>
        <a:bodyPr/>
        <a:lstStyle/>
        <a:p>
          <a:endParaRPr lang="en-US"/>
        </a:p>
      </dgm:t>
    </dgm:pt>
    <dgm:pt modelId="{4DD7CDA4-BF5A-4DD5-A827-6C9A04D18CD0}" type="pres">
      <dgm:prSet presAssocID="{CD761640-53E8-4C89-8C4E-1757FE925833}" presName="child3group" presStyleCnt="0"/>
      <dgm:spPr/>
    </dgm:pt>
    <dgm:pt modelId="{ADEFBD40-F063-4384-A7BB-169B9C562435}" type="pres">
      <dgm:prSet presAssocID="{CD761640-53E8-4C89-8C4E-1757FE925833}" presName="child3" presStyleLbl="bgAcc1" presStyleIdx="2" presStyleCnt="4"/>
      <dgm:spPr/>
      <dgm:t>
        <a:bodyPr/>
        <a:lstStyle/>
        <a:p>
          <a:endParaRPr lang="en-US"/>
        </a:p>
      </dgm:t>
    </dgm:pt>
    <dgm:pt modelId="{9E18F2AF-8093-470C-8C93-A7B4BDBC9417}" type="pres">
      <dgm:prSet presAssocID="{CD761640-53E8-4C89-8C4E-1757FE925833}" presName="child3Text" presStyleLbl="bgAcc1" presStyleIdx="2" presStyleCnt="4">
        <dgm:presLayoutVars>
          <dgm:bulletEnabled val="1"/>
        </dgm:presLayoutVars>
      </dgm:prSet>
      <dgm:spPr/>
      <dgm:t>
        <a:bodyPr/>
        <a:lstStyle/>
        <a:p>
          <a:endParaRPr lang="en-US"/>
        </a:p>
      </dgm:t>
    </dgm:pt>
    <dgm:pt modelId="{D71664D4-E671-4034-900B-010936686AEA}" type="pres">
      <dgm:prSet presAssocID="{CD761640-53E8-4C89-8C4E-1757FE925833}" presName="child4group" presStyleCnt="0"/>
      <dgm:spPr/>
    </dgm:pt>
    <dgm:pt modelId="{921354F7-2C6B-4DD4-905F-66644DE3BA6C}" type="pres">
      <dgm:prSet presAssocID="{CD761640-53E8-4C89-8C4E-1757FE925833}" presName="child4" presStyleLbl="bgAcc1" presStyleIdx="3" presStyleCnt="4"/>
      <dgm:spPr/>
      <dgm:t>
        <a:bodyPr/>
        <a:lstStyle/>
        <a:p>
          <a:endParaRPr lang="en-US"/>
        </a:p>
      </dgm:t>
    </dgm:pt>
    <dgm:pt modelId="{41D70D36-634F-4BEF-8087-A2A926ECCB74}" type="pres">
      <dgm:prSet presAssocID="{CD761640-53E8-4C89-8C4E-1757FE925833}" presName="child4Text" presStyleLbl="bgAcc1" presStyleIdx="3" presStyleCnt="4">
        <dgm:presLayoutVars>
          <dgm:bulletEnabled val="1"/>
        </dgm:presLayoutVars>
      </dgm:prSet>
      <dgm:spPr/>
      <dgm:t>
        <a:bodyPr/>
        <a:lstStyle/>
        <a:p>
          <a:endParaRPr lang="en-US"/>
        </a:p>
      </dgm:t>
    </dgm:pt>
    <dgm:pt modelId="{E9C0D0E0-BA87-4985-965B-D9A6BE49ECD1}" type="pres">
      <dgm:prSet presAssocID="{CD761640-53E8-4C89-8C4E-1757FE925833}" presName="childPlaceholder" presStyleCnt="0"/>
      <dgm:spPr/>
    </dgm:pt>
    <dgm:pt modelId="{597D0B94-4A53-49EB-8BD2-A1A92373E4E9}" type="pres">
      <dgm:prSet presAssocID="{CD761640-53E8-4C89-8C4E-1757FE925833}" presName="circle" presStyleCnt="0"/>
      <dgm:spPr/>
    </dgm:pt>
    <dgm:pt modelId="{5EAC9650-1078-4FC0-B7D5-07B2576417E6}" type="pres">
      <dgm:prSet presAssocID="{CD761640-53E8-4C89-8C4E-1757FE925833}" presName="quadrant1" presStyleLbl="node1" presStyleIdx="0" presStyleCnt="4" custScaleX="100452">
        <dgm:presLayoutVars>
          <dgm:chMax val="1"/>
          <dgm:bulletEnabled val="1"/>
        </dgm:presLayoutVars>
      </dgm:prSet>
      <dgm:spPr/>
      <dgm:t>
        <a:bodyPr/>
        <a:lstStyle/>
        <a:p>
          <a:endParaRPr lang="en-US"/>
        </a:p>
      </dgm:t>
    </dgm:pt>
    <dgm:pt modelId="{92D93F03-D592-4C4E-9F4E-34445575EA41}" type="pres">
      <dgm:prSet presAssocID="{CD761640-53E8-4C89-8C4E-1757FE925833}" presName="quadrant2" presStyleLbl="node1" presStyleIdx="1" presStyleCnt="4">
        <dgm:presLayoutVars>
          <dgm:chMax val="1"/>
          <dgm:bulletEnabled val="1"/>
        </dgm:presLayoutVars>
      </dgm:prSet>
      <dgm:spPr/>
      <dgm:t>
        <a:bodyPr/>
        <a:lstStyle/>
        <a:p>
          <a:endParaRPr lang="en-US"/>
        </a:p>
      </dgm:t>
    </dgm:pt>
    <dgm:pt modelId="{E768DF3B-7648-4783-BFD4-0E58E8C1455C}" type="pres">
      <dgm:prSet presAssocID="{CD761640-53E8-4C89-8C4E-1757FE925833}" presName="quadrant3" presStyleLbl="node1" presStyleIdx="2" presStyleCnt="4">
        <dgm:presLayoutVars>
          <dgm:chMax val="1"/>
          <dgm:bulletEnabled val="1"/>
        </dgm:presLayoutVars>
      </dgm:prSet>
      <dgm:spPr/>
      <dgm:t>
        <a:bodyPr/>
        <a:lstStyle/>
        <a:p>
          <a:endParaRPr lang="en-US"/>
        </a:p>
      </dgm:t>
    </dgm:pt>
    <dgm:pt modelId="{66AEBE80-4C16-4AF6-BE81-34707AD3685E}" type="pres">
      <dgm:prSet presAssocID="{CD761640-53E8-4C89-8C4E-1757FE925833}" presName="quadrant4" presStyleLbl="node1" presStyleIdx="3" presStyleCnt="4">
        <dgm:presLayoutVars>
          <dgm:chMax val="1"/>
          <dgm:bulletEnabled val="1"/>
        </dgm:presLayoutVars>
      </dgm:prSet>
      <dgm:spPr/>
      <dgm:t>
        <a:bodyPr/>
        <a:lstStyle/>
        <a:p>
          <a:endParaRPr lang="en-US"/>
        </a:p>
      </dgm:t>
    </dgm:pt>
    <dgm:pt modelId="{FEDD2A73-FF95-4A1F-83C9-58426C36A822}" type="pres">
      <dgm:prSet presAssocID="{CD761640-53E8-4C89-8C4E-1757FE925833}" presName="quadrantPlaceholder" presStyleCnt="0"/>
      <dgm:spPr/>
    </dgm:pt>
    <dgm:pt modelId="{7F714036-B727-4CBD-8F76-5F4D5FCCCF33}" type="pres">
      <dgm:prSet presAssocID="{CD761640-53E8-4C89-8C4E-1757FE925833}" presName="center1" presStyleLbl="fgShp" presStyleIdx="0" presStyleCnt="2"/>
      <dgm:spPr/>
    </dgm:pt>
    <dgm:pt modelId="{1700C430-0FAF-483F-A8F5-D094772FA0DE}" type="pres">
      <dgm:prSet presAssocID="{CD761640-53E8-4C89-8C4E-1757FE925833}" presName="center2" presStyleLbl="fgShp" presStyleIdx="1" presStyleCnt="2"/>
      <dgm:spPr/>
    </dgm:pt>
  </dgm:ptLst>
  <dgm:cxnLst>
    <dgm:cxn modelId="{C1EA9A56-AD0B-49FF-9101-66695E10CA9C}" type="presOf" srcId="{0363151C-E068-4952-9BA8-6CD4760CD94D}" destId="{921354F7-2C6B-4DD4-905F-66644DE3BA6C}" srcOrd="0" destOrd="0" presId="urn:microsoft.com/office/officeart/2005/8/layout/cycle4"/>
    <dgm:cxn modelId="{282EAED7-0DEA-4DC1-ABAA-A2D790CBCF2F}" srcId="{CD761640-53E8-4C89-8C4E-1757FE925833}" destId="{54C859C6-20F2-43C8-90B8-6BAA4DE6A958}" srcOrd="1" destOrd="0" parTransId="{938FAF1E-9D23-44A0-896F-1C7F296308F5}" sibTransId="{24EDDAB1-6720-4323-BE04-C322537FF148}"/>
    <dgm:cxn modelId="{66D66AB1-CCAD-4F36-A473-9A3EE8DAD3BA}" type="presOf" srcId="{E34E8246-9D2B-4FC0-8E66-431AA62BDF25}" destId="{FE1665F6-865B-4D29-B3EE-374285C36BF8}" srcOrd="0" destOrd="0" presId="urn:microsoft.com/office/officeart/2005/8/layout/cycle4"/>
    <dgm:cxn modelId="{5D6A6FAF-83FC-4582-916C-9D30E105D111}" srcId="{54C859C6-20F2-43C8-90B8-6BAA4DE6A958}" destId="{E34E8246-9D2B-4FC0-8E66-431AA62BDF25}" srcOrd="0" destOrd="0" parTransId="{F0CBEDC8-D6D7-4C3E-B833-651370F9F6CE}" sibTransId="{14DD03B2-CB2C-4B6E-8F50-347EC63D18A3}"/>
    <dgm:cxn modelId="{B7034F78-6CB0-41C4-B291-BD630343C5D8}" type="presOf" srcId="{C988F8F8-27A6-422D-88C7-6D29627616F4}" destId="{9E18F2AF-8093-470C-8C93-A7B4BDBC9417}" srcOrd="1" destOrd="0" presId="urn:microsoft.com/office/officeart/2005/8/layout/cycle4"/>
    <dgm:cxn modelId="{DE532B66-4961-41FC-83B0-BDA137895DA2}" type="presOf" srcId="{54C859C6-20F2-43C8-90B8-6BAA4DE6A958}" destId="{92D93F03-D592-4C4E-9F4E-34445575EA41}" srcOrd="0" destOrd="0" presId="urn:microsoft.com/office/officeart/2005/8/layout/cycle4"/>
    <dgm:cxn modelId="{AA42B1FB-5793-45C9-A4FC-E24564852BF9}" type="presOf" srcId="{E34E8246-9D2B-4FC0-8E66-431AA62BDF25}" destId="{5822C447-7984-4412-95B1-2D2DC8B7596C}" srcOrd="1" destOrd="0" presId="urn:microsoft.com/office/officeart/2005/8/layout/cycle4"/>
    <dgm:cxn modelId="{E3CF78FC-D9D2-4562-B27D-9E069349F11A}" type="presOf" srcId="{6E0B948F-B2BB-432C-B0A0-27B45BEEDB80}" destId="{E768DF3B-7648-4783-BFD4-0E58E8C1455C}" srcOrd="0" destOrd="0" presId="urn:microsoft.com/office/officeart/2005/8/layout/cycle4"/>
    <dgm:cxn modelId="{FC367213-ED76-40DE-ABB9-F0CDFB433FC1}" type="presOf" srcId="{9ADFDC59-B383-4D74-B441-BA1EE165FC32}" destId="{66AEBE80-4C16-4AF6-BE81-34707AD3685E}" srcOrd="0" destOrd="0" presId="urn:microsoft.com/office/officeart/2005/8/layout/cycle4"/>
    <dgm:cxn modelId="{98266B88-7B2A-4722-AC8D-490471B4D210}" srcId="{9ADFDC59-B383-4D74-B441-BA1EE165FC32}" destId="{0363151C-E068-4952-9BA8-6CD4760CD94D}" srcOrd="0" destOrd="0" parTransId="{3500028F-8037-44D2-8EA8-D05EF4E52772}" sibTransId="{0A84CF5D-1789-424A-9E6E-F693B6A062AA}"/>
    <dgm:cxn modelId="{DFB828A5-9605-43D5-AB9B-F1346C0E7491}" srcId="{26C2DBAE-BEAB-47F5-AA61-87C3A84999B5}" destId="{13CBD2E9-F9CA-490D-BF11-E1077EDB42B6}" srcOrd="0" destOrd="0" parTransId="{E74BF083-005E-4B99-B77F-F75360201750}" sibTransId="{EE94CF85-D3CD-4CDC-B8AD-ACE0B76C5415}"/>
    <dgm:cxn modelId="{0566DE31-F61E-4BB5-A726-8C5410448986}" srcId="{CD761640-53E8-4C89-8C4E-1757FE925833}" destId="{26C2DBAE-BEAB-47F5-AA61-87C3A84999B5}" srcOrd="0" destOrd="0" parTransId="{1B75509B-5398-468F-8B57-367A2D11EDE2}" sibTransId="{855DB230-70BE-46D4-A531-D30E82C4BB40}"/>
    <dgm:cxn modelId="{C8492225-9B3C-419C-B33C-9A3ADA1967D0}" srcId="{6E0B948F-B2BB-432C-B0A0-27B45BEEDB80}" destId="{C988F8F8-27A6-422D-88C7-6D29627616F4}" srcOrd="0" destOrd="0" parTransId="{009750F2-423D-48FD-9F4F-83404DBB81EC}" sibTransId="{9A5A9F20-35A2-4104-BE39-27F5021A61FB}"/>
    <dgm:cxn modelId="{522070F5-4F03-42DA-A90C-FD949F0FA0FE}" type="presOf" srcId="{13CBD2E9-F9CA-490D-BF11-E1077EDB42B6}" destId="{04C17BF8-32D1-4BF5-A6C1-AE28E2E9F26F}" srcOrd="1" destOrd="0" presId="urn:microsoft.com/office/officeart/2005/8/layout/cycle4"/>
    <dgm:cxn modelId="{9E519046-58B3-470C-AC8D-787548F0481F}" type="presOf" srcId="{CD761640-53E8-4C89-8C4E-1757FE925833}" destId="{6B23948E-AC34-4608-B2E1-AA111039C08D}" srcOrd="0" destOrd="0" presId="urn:microsoft.com/office/officeart/2005/8/layout/cycle4"/>
    <dgm:cxn modelId="{9AED9E5F-B6B2-4446-83F4-5011B2364F21}" type="presOf" srcId="{13CBD2E9-F9CA-490D-BF11-E1077EDB42B6}" destId="{E3F5562A-7A89-47E4-88FF-FA0E48AC70D1}" srcOrd="0" destOrd="0" presId="urn:microsoft.com/office/officeart/2005/8/layout/cycle4"/>
    <dgm:cxn modelId="{4A759DF2-C313-42FB-AB4B-45ABF083C32A}" type="presOf" srcId="{0363151C-E068-4952-9BA8-6CD4760CD94D}" destId="{41D70D36-634F-4BEF-8087-A2A926ECCB74}" srcOrd="1" destOrd="0" presId="urn:microsoft.com/office/officeart/2005/8/layout/cycle4"/>
    <dgm:cxn modelId="{08FC6E4E-6DFA-4A79-AA7F-48C23F5716BE}" type="presOf" srcId="{26C2DBAE-BEAB-47F5-AA61-87C3A84999B5}" destId="{5EAC9650-1078-4FC0-B7D5-07B2576417E6}" srcOrd="0" destOrd="0" presId="urn:microsoft.com/office/officeart/2005/8/layout/cycle4"/>
    <dgm:cxn modelId="{A473BCE7-89BB-4836-A574-8FEC392F83E4}" srcId="{CD761640-53E8-4C89-8C4E-1757FE925833}" destId="{9ADFDC59-B383-4D74-B441-BA1EE165FC32}" srcOrd="3" destOrd="0" parTransId="{4A371667-3B03-4909-A2C7-8C729193D8E0}" sibTransId="{FC3B1469-2DDC-4837-8819-525ECDCFA5C3}"/>
    <dgm:cxn modelId="{B9A6796D-7063-4E49-9F97-51D94F8CC966}" type="presOf" srcId="{C988F8F8-27A6-422D-88C7-6D29627616F4}" destId="{ADEFBD40-F063-4384-A7BB-169B9C562435}" srcOrd="0" destOrd="0" presId="urn:microsoft.com/office/officeart/2005/8/layout/cycle4"/>
    <dgm:cxn modelId="{CE200440-8B3D-44F1-ABDA-5B1DD56F3F4B}" srcId="{CD761640-53E8-4C89-8C4E-1757FE925833}" destId="{6E0B948F-B2BB-432C-B0A0-27B45BEEDB80}" srcOrd="2" destOrd="0" parTransId="{8E7FD963-9268-44C6-A580-AA395E052EE5}" sibTransId="{42013EE1-56AF-4382-B7B1-913F7A46E902}"/>
    <dgm:cxn modelId="{A0970A18-1583-4EBC-B5B0-2B1960052E33}" type="presParOf" srcId="{6B23948E-AC34-4608-B2E1-AA111039C08D}" destId="{1A4F3DB4-4321-436C-A0B5-3D2AC24EF909}" srcOrd="0" destOrd="0" presId="urn:microsoft.com/office/officeart/2005/8/layout/cycle4"/>
    <dgm:cxn modelId="{D5C083F4-14DD-4C2E-BC40-9C33D51EAC21}" type="presParOf" srcId="{1A4F3DB4-4321-436C-A0B5-3D2AC24EF909}" destId="{660138D3-20EB-4D41-952C-41F5F1D84CF9}" srcOrd="0" destOrd="0" presId="urn:microsoft.com/office/officeart/2005/8/layout/cycle4"/>
    <dgm:cxn modelId="{2E715173-98EA-4F5E-B0F4-0F5D7B81A715}" type="presParOf" srcId="{660138D3-20EB-4D41-952C-41F5F1D84CF9}" destId="{E3F5562A-7A89-47E4-88FF-FA0E48AC70D1}" srcOrd="0" destOrd="0" presId="urn:microsoft.com/office/officeart/2005/8/layout/cycle4"/>
    <dgm:cxn modelId="{C4113FAC-E3A3-493F-8E07-523229079D0E}" type="presParOf" srcId="{660138D3-20EB-4D41-952C-41F5F1D84CF9}" destId="{04C17BF8-32D1-4BF5-A6C1-AE28E2E9F26F}" srcOrd="1" destOrd="0" presId="urn:microsoft.com/office/officeart/2005/8/layout/cycle4"/>
    <dgm:cxn modelId="{24971CAA-F7AC-4808-A61D-375F96F88650}" type="presParOf" srcId="{1A4F3DB4-4321-436C-A0B5-3D2AC24EF909}" destId="{37587B88-3A15-4BFC-B736-22FA31757A5E}" srcOrd="1" destOrd="0" presId="urn:microsoft.com/office/officeart/2005/8/layout/cycle4"/>
    <dgm:cxn modelId="{271E50AC-E0EC-4026-8301-D3D2ACCEC182}" type="presParOf" srcId="{37587B88-3A15-4BFC-B736-22FA31757A5E}" destId="{FE1665F6-865B-4D29-B3EE-374285C36BF8}" srcOrd="0" destOrd="0" presId="urn:microsoft.com/office/officeart/2005/8/layout/cycle4"/>
    <dgm:cxn modelId="{9808EEC9-056D-441B-9396-F257095CF059}" type="presParOf" srcId="{37587B88-3A15-4BFC-B736-22FA31757A5E}" destId="{5822C447-7984-4412-95B1-2D2DC8B7596C}" srcOrd="1" destOrd="0" presId="urn:microsoft.com/office/officeart/2005/8/layout/cycle4"/>
    <dgm:cxn modelId="{25C30CA4-2BC2-41CC-BC0E-733D6CE1139A}" type="presParOf" srcId="{1A4F3DB4-4321-436C-A0B5-3D2AC24EF909}" destId="{4DD7CDA4-BF5A-4DD5-A827-6C9A04D18CD0}" srcOrd="2" destOrd="0" presId="urn:microsoft.com/office/officeart/2005/8/layout/cycle4"/>
    <dgm:cxn modelId="{88990BD0-ACE5-4C7B-81DA-CFD7D4D3FDF2}" type="presParOf" srcId="{4DD7CDA4-BF5A-4DD5-A827-6C9A04D18CD0}" destId="{ADEFBD40-F063-4384-A7BB-169B9C562435}" srcOrd="0" destOrd="0" presId="urn:microsoft.com/office/officeart/2005/8/layout/cycle4"/>
    <dgm:cxn modelId="{AC4DAE6B-9B81-48E5-B68B-8D60340F1B8C}" type="presParOf" srcId="{4DD7CDA4-BF5A-4DD5-A827-6C9A04D18CD0}" destId="{9E18F2AF-8093-470C-8C93-A7B4BDBC9417}" srcOrd="1" destOrd="0" presId="urn:microsoft.com/office/officeart/2005/8/layout/cycle4"/>
    <dgm:cxn modelId="{A8876003-8D47-4017-BF09-935CCDEF08B1}" type="presParOf" srcId="{1A4F3DB4-4321-436C-A0B5-3D2AC24EF909}" destId="{D71664D4-E671-4034-900B-010936686AEA}" srcOrd="3" destOrd="0" presId="urn:microsoft.com/office/officeart/2005/8/layout/cycle4"/>
    <dgm:cxn modelId="{0F2F1CAB-DFCA-492E-B562-3206CFDAD3E5}" type="presParOf" srcId="{D71664D4-E671-4034-900B-010936686AEA}" destId="{921354F7-2C6B-4DD4-905F-66644DE3BA6C}" srcOrd="0" destOrd="0" presId="urn:microsoft.com/office/officeart/2005/8/layout/cycle4"/>
    <dgm:cxn modelId="{4BED3C3E-1EF2-4B3F-A47D-A30CC482E84D}" type="presParOf" srcId="{D71664D4-E671-4034-900B-010936686AEA}" destId="{41D70D36-634F-4BEF-8087-A2A926ECCB74}" srcOrd="1" destOrd="0" presId="urn:microsoft.com/office/officeart/2005/8/layout/cycle4"/>
    <dgm:cxn modelId="{823B93F6-4D55-4593-B565-EE5C62B92D89}" type="presParOf" srcId="{1A4F3DB4-4321-436C-A0B5-3D2AC24EF909}" destId="{E9C0D0E0-BA87-4985-965B-D9A6BE49ECD1}" srcOrd="4" destOrd="0" presId="urn:microsoft.com/office/officeart/2005/8/layout/cycle4"/>
    <dgm:cxn modelId="{885575E4-87DD-4EF0-B66F-8FC69569F85D}" type="presParOf" srcId="{6B23948E-AC34-4608-B2E1-AA111039C08D}" destId="{597D0B94-4A53-49EB-8BD2-A1A92373E4E9}" srcOrd="1" destOrd="0" presId="urn:microsoft.com/office/officeart/2005/8/layout/cycle4"/>
    <dgm:cxn modelId="{E3023385-668C-4B2C-8DB6-DF6670B92165}" type="presParOf" srcId="{597D0B94-4A53-49EB-8BD2-A1A92373E4E9}" destId="{5EAC9650-1078-4FC0-B7D5-07B2576417E6}" srcOrd="0" destOrd="0" presId="urn:microsoft.com/office/officeart/2005/8/layout/cycle4"/>
    <dgm:cxn modelId="{9EAF120B-16A1-45F1-B874-38BEFBB27168}" type="presParOf" srcId="{597D0B94-4A53-49EB-8BD2-A1A92373E4E9}" destId="{92D93F03-D592-4C4E-9F4E-34445575EA41}" srcOrd="1" destOrd="0" presId="urn:microsoft.com/office/officeart/2005/8/layout/cycle4"/>
    <dgm:cxn modelId="{7D4BB649-272C-4527-ACFC-D7361BD811C4}" type="presParOf" srcId="{597D0B94-4A53-49EB-8BD2-A1A92373E4E9}" destId="{E768DF3B-7648-4783-BFD4-0E58E8C1455C}" srcOrd="2" destOrd="0" presId="urn:microsoft.com/office/officeart/2005/8/layout/cycle4"/>
    <dgm:cxn modelId="{DCDF0A3A-AC1C-45DD-A71F-3156A21849A2}" type="presParOf" srcId="{597D0B94-4A53-49EB-8BD2-A1A92373E4E9}" destId="{66AEBE80-4C16-4AF6-BE81-34707AD3685E}" srcOrd="3" destOrd="0" presId="urn:microsoft.com/office/officeart/2005/8/layout/cycle4"/>
    <dgm:cxn modelId="{43E5C097-2D3B-4BC1-84AB-17FB287F75F8}" type="presParOf" srcId="{597D0B94-4A53-49EB-8BD2-A1A92373E4E9}" destId="{FEDD2A73-FF95-4A1F-83C9-58426C36A822}" srcOrd="4" destOrd="0" presId="urn:microsoft.com/office/officeart/2005/8/layout/cycle4"/>
    <dgm:cxn modelId="{EC7B898E-28FB-4305-B493-7ABE698A476E}" type="presParOf" srcId="{6B23948E-AC34-4608-B2E1-AA111039C08D}" destId="{7F714036-B727-4CBD-8F76-5F4D5FCCCF33}" srcOrd="2" destOrd="0" presId="urn:microsoft.com/office/officeart/2005/8/layout/cycle4"/>
    <dgm:cxn modelId="{6E4BB914-2B93-44A5-8AAB-56ED12426C07}" type="presParOf" srcId="{6B23948E-AC34-4608-B2E1-AA111039C08D}" destId="{1700C430-0FAF-483F-A8F5-D094772FA0DE}"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FBD40-F063-4384-A7BB-169B9C562435}">
      <dsp:nvSpPr>
        <dsp:cNvPr id="0" name=""/>
        <dsp:cNvSpPr/>
      </dsp:nvSpPr>
      <dsp:spPr>
        <a:xfrm>
          <a:off x="3670774" y="2927441"/>
          <a:ext cx="2126700" cy="137761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Customers world-wide</a:t>
          </a:r>
          <a:endParaRPr lang="en-US" sz="1800" kern="1200" dirty="0"/>
        </a:p>
      </dsp:txBody>
      <dsp:txXfrm>
        <a:off x="4339046" y="3302108"/>
        <a:ext cx="1428166" cy="972690"/>
      </dsp:txXfrm>
    </dsp:sp>
    <dsp:sp modelId="{921354F7-2C6B-4DD4-905F-66644DE3BA6C}">
      <dsp:nvSpPr>
        <dsp:cNvPr id="0" name=""/>
        <dsp:cNvSpPr/>
      </dsp:nvSpPr>
      <dsp:spPr>
        <a:xfrm>
          <a:off x="200895" y="2927441"/>
          <a:ext cx="2126700" cy="137761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Customers in-county	</a:t>
          </a:r>
          <a:endParaRPr lang="en-US" sz="1800" kern="1200" dirty="0"/>
        </a:p>
      </dsp:txBody>
      <dsp:txXfrm>
        <a:off x="231157" y="3302108"/>
        <a:ext cx="1428166" cy="972690"/>
      </dsp:txXfrm>
    </dsp:sp>
    <dsp:sp modelId="{FE1665F6-865B-4D29-B3EE-374285C36BF8}">
      <dsp:nvSpPr>
        <dsp:cNvPr id="0" name=""/>
        <dsp:cNvSpPr/>
      </dsp:nvSpPr>
      <dsp:spPr>
        <a:xfrm>
          <a:off x="3670774" y="0"/>
          <a:ext cx="2126700" cy="137761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Federal Budget</a:t>
          </a:r>
          <a:endParaRPr lang="en-US" sz="1800" kern="1200" dirty="0"/>
        </a:p>
      </dsp:txBody>
      <dsp:txXfrm>
        <a:off x="4339046" y="30262"/>
        <a:ext cx="1428166" cy="972690"/>
      </dsp:txXfrm>
    </dsp:sp>
    <dsp:sp modelId="{E3F5562A-7A89-47E4-88FF-FA0E48AC70D1}">
      <dsp:nvSpPr>
        <dsp:cNvPr id="0" name=""/>
        <dsp:cNvSpPr/>
      </dsp:nvSpPr>
      <dsp:spPr>
        <a:xfrm>
          <a:off x="200895" y="0"/>
          <a:ext cx="2126700" cy="137761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State Budget	</a:t>
          </a:r>
          <a:endParaRPr lang="en-US" sz="1800" kern="1200" dirty="0"/>
        </a:p>
      </dsp:txBody>
      <dsp:txXfrm>
        <a:off x="231157" y="30262"/>
        <a:ext cx="1428166" cy="972690"/>
      </dsp:txXfrm>
    </dsp:sp>
    <dsp:sp modelId="{5EAC9650-1078-4FC0-B7D5-07B2576417E6}">
      <dsp:nvSpPr>
        <dsp:cNvPr id="0" name=""/>
        <dsp:cNvSpPr/>
      </dsp:nvSpPr>
      <dsp:spPr>
        <a:xfrm>
          <a:off x="1087830" y="245388"/>
          <a:ext cx="1872517" cy="1864091"/>
        </a:xfrm>
        <a:prstGeom prst="pieWedg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State Employees</a:t>
          </a:r>
          <a:endParaRPr lang="en-US" sz="1800" kern="1200" dirty="0"/>
        </a:p>
      </dsp:txBody>
      <dsp:txXfrm>
        <a:off x="1636278" y="791368"/>
        <a:ext cx="1324069" cy="1318111"/>
      </dsp:txXfrm>
    </dsp:sp>
    <dsp:sp modelId="{92D93F03-D592-4C4E-9F4E-34445575EA41}">
      <dsp:nvSpPr>
        <dsp:cNvPr id="0" name=""/>
        <dsp:cNvSpPr/>
      </dsp:nvSpPr>
      <dsp:spPr>
        <a:xfrm rot="5400000">
          <a:off x="3042235" y="245388"/>
          <a:ext cx="1864091" cy="1864091"/>
        </a:xfrm>
        <a:prstGeom prst="pieWedge">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Federal Employees</a:t>
          </a:r>
          <a:endParaRPr lang="en-US" sz="1800" kern="1200" dirty="0"/>
        </a:p>
      </dsp:txBody>
      <dsp:txXfrm rot="-5400000">
        <a:off x="3042235" y="791368"/>
        <a:ext cx="1318111" cy="1318111"/>
      </dsp:txXfrm>
    </dsp:sp>
    <dsp:sp modelId="{E768DF3B-7648-4783-BFD4-0E58E8C1455C}">
      <dsp:nvSpPr>
        <dsp:cNvPr id="0" name=""/>
        <dsp:cNvSpPr/>
      </dsp:nvSpPr>
      <dsp:spPr>
        <a:xfrm rot="10800000">
          <a:off x="3042235" y="2195581"/>
          <a:ext cx="1864091" cy="1864091"/>
        </a:xfrm>
        <a:prstGeom prst="pieWedge">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PVT Sector Goods and Services</a:t>
          </a:r>
          <a:endParaRPr lang="en-US" sz="1800" kern="1200" dirty="0"/>
        </a:p>
      </dsp:txBody>
      <dsp:txXfrm rot="10800000">
        <a:off x="3042235" y="2195581"/>
        <a:ext cx="1318111" cy="1318111"/>
      </dsp:txXfrm>
    </dsp:sp>
    <dsp:sp modelId="{66AEBE80-4C16-4AF6-BE81-34707AD3685E}">
      <dsp:nvSpPr>
        <dsp:cNvPr id="0" name=""/>
        <dsp:cNvSpPr/>
      </dsp:nvSpPr>
      <dsp:spPr>
        <a:xfrm rot="16200000">
          <a:off x="1092042" y="2195581"/>
          <a:ext cx="1864091" cy="1864091"/>
        </a:xfrm>
        <a:prstGeom prst="pieWedg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PVT Sector Goods and Services</a:t>
          </a:r>
          <a:endParaRPr lang="en-US" sz="1800" kern="1200" dirty="0"/>
        </a:p>
      </dsp:txBody>
      <dsp:txXfrm rot="5400000">
        <a:off x="1638022" y="2195581"/>
        <a:ext cx="1318111" cy="1318111"/>
      </dsp:txXfrm>
    </dsp:sp>
    <dsp:sp modelId="{7F714036-B727-4CBD-8F76-5F4D5FCCCF33}">
      <dsp:nvSpPr>
        <dsp:cNvPr id="0" name=""/>
        <dsp:cNvSpPr/>
      </dsp:nvSpPr>
      <dsp:spPr>
        <a:xfrm>
          <a:off x="2677381" y="1765075"/>
          <a:ext cx="643606" cy="559657"/>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700C430-0FAF-483F-A8F5-D094772FA0DE}">
      <dsp:nvSpPr>
        <dsp:cNvPr id="0" name=""/>
        <dsp:cNvSpPr/>
      </dsp:nvSpPr>
      <dsp:spPr>
        <a:xfrm rot="10800000">
          <a:off x="2677381" y="1980328"/>
          <a:ext cx="643606" cy="559657"/>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FBD40-F063-4384-A7BB-169B9C562435}">
      <dsp:nvSpPr>
        <dsp:cNvPr id="0" name=""/>
        <dsp:cNvSpPr/>
      </dsp:nvSpPr>
      <dsp:spPr>
        <a:xfrm>
          <a:off x="3613738" y="2815661"/>
          <a:ext cx="2045495" cy="132501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Customers world-wide</a:t>
          </a:r>
          <a:endParaRPr lang="en-US" sz="1800" kern="1200" dirty="0"/>
        </a:p>
      </dsp:txBody>
      <dsp:txXfrm>
        <a:off x="4256493" y="3176022"/>
        <a:ext cx="1373634" cy="935550"/>
      </dsp:txXfrm>
    </dsp:sp>
    <dsp:sp modelId="{921354F7-2C6B-4DD4-905F-66644DE3BA6C}">
      <dsp:nvSpPr>
        <dsp:cNvPr id="0" name=""/>
        <dsp:cNvSpPr/>
      </dsp:nvSpPr>
      <dsp:spPr>
        <a:xfrm>
          <a:off x="276351" y="2815661"/>
          <a:ext cx="2045495" cy="132501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Customers in-county	</a:t>
          </a:r>
          <a:endParaRPr lang="en-US" sz="1800" kern="1200" dirty="0"/>
        </a:p>
      </dsp:txBody>
      <dsp:txXfrm>
        <a:off x="305457" y="3176022"/>
        <a:ext cx="1373634" cy="935550"/>
      </dsp:txXfrm>
    </dsp:sp>
    <dsp:sp modelId="{FE1665F6-865B-4D29-B3EE-374285C36BF8}">
      <dsp:nvSpPr>
        <dsp:cNvPr id="0" name=""/>
        <dsp:cNvSpPr/>
      </dsp:nvSpPr>
      <dsp:spPr>
        <a:xfrm>
          <a:off x="3613738" y="0"/>
          <a:ext cx="2045495" cy="132501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Federal Budget</a:t>
          </a:r>
          <a:endParaRPr lang="en-US" sz="1800" kern="1200" dirty="0"/>
        </a:p>
      </dsp:txBody>
      <dsp:txXfrm>
        <a:off x="4256493" y="29106"/>
        <a:ext cx="1373634" cy="935550"/>
      </dsp:txXfrm>
    </dsp:sp>
    <dsp:sp modelId="{E3F5562A-7A89-47E4-88FF-FA0E48AC70D1}">
      <dsp:nvSpPr>
        <dsp:cNvPr id="0" name=""/>
        <dsp:cNvSpPr/>
      </dsp:nvSpPr>
      <dsp:spPr>
        <a:xfrm>
          <a:off x="276351" y="0"/>
          <a:ext cx="2045495" cy="1325017"/>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State Budget	</a:t>
          </a:r>
          <a:endParaRPr lang="en-US" sz="1800" kern="1200" dirty="0"/>
        </a:p>
      </dsp:txBody>
      <dsp:txXfrm>
        <a:off x="305457" y="29106"/>
        <a:ext cx="1373634" cy="935550"/>
      </dsp:txXfrm>
    </dsp:sp>
    <dsp:sp modelId="{5EAC9650-1078-4FC0-B7D5-07B2576417E6}">
      <dsp:nvSpPr>
        <dsp:cNvPr id="0" name=""/>
        <dsp:cNvSpPr/>
      </dsp:nvSpPr>
      <dsp:spPr>
        <a:xfrm>
          <a:off x="1129420" y="236018"/>
          <a:ext cx="1801017" cy="1792914"/>
        </a:xfrm>
        <a:prstGeom prst="pieWedge">
          <a:avLst/>
        </a:prstGeom>
        <a:solidFill>
          <a:schemeClr val="bg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State Employees</a:t>
          </a:r>
          <a:endParaRPr lang="en-US" sz="1200" kern="1200" dirty="0"/>
        </a:p>
      </dsp:txBody>
      <dsp:txXfrm>
        <a:off x="1656926" y="761150"/>
        <a:ext cx="1273511" cy="1267782"/>
      </dsp:txXfrm>
    </dsp:sp>
    <dsp:sp modelId="{92D93F03-D592-4C4E-9F4E-34445575EA41}">
      <dsp:nvSpPr>
        <dsp:cNvPr id="0" name=""/>
        <dsp:cNvSpPr/>
      </dsp:nvSpPr>
      <dsp:spPr>
        <a:xfrm rot="5400000">
          <a:off x="3009199" y="236018"/>
          <a:ext cx="1792914" cy="1792914"/>
        </a:xfrm>
        <a:prstGeom prst="pieWedge">
          <a:avLst/>
        </a:prstGeom>
        <a:solidFill>
          <a:schemeClr val="bg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Federal Employees</a:t>
          </a:r>
          <a:endParaRPr lang="en-US" sz="1200" kern="1200" dirty="0"/>
        </a:p>
      </dsp:txBody>
      <dsp:txXfrm rot="-5400000">
        <a:off x="3009199" y="761150"/>
        <a:ext cx="1267782" cy="1267782"/>
      </dsp:txXfrm>
    </dsp:sp>
    <dsp:sp modelId="{E768DF3B-7648-4783-BFD4-0E58E8C1455C}">
      <dsp:nvSpPr>
        <dsp:cNvPr id="0" name=""/>
        <dsp:cNvSpPr/>
      </dsp:nvSpPr>
      <dsp:spPr>
        <a:xfrm rot="10800000">
          <a:off x="2983328" y="2103122"/>
          <a:ext cx="1792914" cy="1792914"/>
        </a:xfrm>
        <a:prstGeom prst="pieWedge">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PVT Sector Goods and Services</a:t>
          </a:r>
          <a:endParaRPr lang="en-US" sz="1800" kern="1200" dirty="0"/>
        </a:p>
      </dsp:txBody>
      <dsp:txXfrm rot="10800000">
        <a:off x="2983328" y="2103122"/>
        <a:ext cx="1267782" cy="1267782"/>
      </dsp:txXfrm>
    </dsp:sp>
    <dsp:sp modelId="{66AEBE80-4C16-4AF6-BE81-34707AD3685E}">
      <dsp:nvSpPr>
        <dsp:cNvPr id="0" name=""/>
        <dsp:cNvSpPr/>
      </dsp:nvSpPr>
      <dsp:spPr>
        <a:xfrm rot="16200000">
          <a:off x="1133472" y="2111746"/>
          <a:ext cx="1792914" cy="1792914"/>
        </a:xfrm>
        <a:prstGeom prst="pieWedg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PVT Sector Goods and Services</a:t>
          </a:r>
          <a:endParaRPr lang="en-US" sz="1800" kern="1200" dirty="0"/>
        </a:p>
      </dsp:txBody>
      <dsp:txXfrm rot="5400000">
        <a:off x="1658604" y="2111746"/>
        <a:ext cx="1267782" cy="1267782"/>
      </dsp:txXfrm>
    </dsp:sp>
    <dsp:sp modelId="{7F714036-B727-4CBD-8F76-5F4D5FCCCF33}">
      <dsp:nvSpPr>
        <dsp:cNvPr id="0" name=""/>
        <dsp:cNvSpPr/>
      </dsp:nvSpPr>
      <dsp:spPr>
        <a:xfrm>
          <a:off x="2658277" y="1697678"/>
          <a:ext cx="619031" cy="538288"/>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700C430-0FAF-483F-A8F5-D094772FA0DE}">
      <dsp:nvSpPr>
        <dsp:cNvPr id="0" name=""/>
        <dsp:cNvSpPr/>
      </dsp:nvSpPr>
      <dsp:spPr>
        <a:xfrm rot="10800000">
          <a:off x="2658277" y="1904712"/>
          <a:ext cx="619031" cy="538288"/>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FBD40-F063-4384-A7BB-169B9C562435}">
      <dsp:nvSpPr>
        <dsp:cNvPr id="0" name=""/>
        <dsp:cNvSpPr/>
      </dsp:nvSpPr>
      <dsp:spPr>
        <a:xfrm>
          <a:off x="3457152" y="2715940"/>
          <a:ext cx="1973050" cy="12780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Customers world-wide</a:t>
          </a:r>
          <a:endParaRPr lang="en-US" sz="1700" kern="1200" dirty="0"/>
        </a:p>
      </dsp:txBody>
      <dsp:txXfrm>
        <a:off x="4077142" y="3063537"/>
        <a:ext cx="1324985" cy="902417"/>
      </dsp:txXfrm>
    </dsp:sp>
    <dsp:sp modelId="{921354F7-2C6B-4DD4-905F-66644DE3BA6C}">
      <dsp:nvSpPr>
        <dsp:cNvPr id="0" name=""/>
        <dsp:cNvSpPr/>
      </dsp:nvSpPr>
      <dsp:spPr>
        <a:xfrm>
          <a:off x="237963" y="2715940"/>
          <a:ext cx="1973050" cy="12780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Customers in-county	</a:t>
          </a:r>
          <a:endParaRPr lang="en-US" sz="1700" kern="1200" dirty="0"/>
        </a:p>
      </dsp:txBody>
      <dsp:txXfrm>
        <a:off x="266038" y="3063537"/>
        <a:ext cx="1324985" cy="902417"/>
      </dsp:txXfrm>
    </dsp:sp>
    <dsp:sp modelId="{FE1665F6-865B-4D29-B3EE-374285C36BF8}">
      <dsp:nvSpPr>
        <dsp:cNvPr id="0" name=""/>
        <dsp:cNvSpPr/>
      </dsp:nvSpPr>
      <dsp:spPr>
        <a:xfrm>
          <a:off x="3457152" y="0"/>
          <a:ext cx="1973050" cy="12780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Federal Budget</a:t>
          </a:r>
          <a:endParaRPr lang="en-US" sz="1700" kern="1200" dirty="0"/>
        </a:p>
      </dsp:txBody>
      <dsp:txXfrm>
        <a:off x="4077142" y="28075"/>
        <a:ext cx="1324985" cy="902417"/>
      </dsp:txXfrm>
    </dsp:sp>
    <dsp:sp modelId="{E3F5562A-7A89-47E4-88FF-FA0E48AC70D1}">
      <dsp:nvSpPr>
        <dsp:cNvPr id="0" name=""/>
        <dsp:cNvSpPr/>
      </dsp:nvSpPr>
      <dsp:spPr>
        <a:xfrm>
          <a:off x="237963" y="0"/>
          <a:ext cx="1973050" cy="12780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State Budget	</a:t>
          </a:r>
          <a:endParaRPr lang="en-US" sz="1700" kern="1200" dirty="0"/>
        </a:p>
      </dsp:txBody>
      <dsp:txXfrm>
        <a:off x="266038" y="28075"/>
        <a:ext cx="1324985" cy="902417"/>
      </dsp:txXfrm>
    </dsp:sp>
    <dsp:sp modelId="{5EAC9650-1078-4FC0-B7D5-07B2576417E6}">
      <dsp:nvSpPr>
        <dsp:cNvPr id="0" name=""/>
        <dsp:cNvSpPr/>
      </dsp:nvSpPr>
      <dsp:spPr>
        <a:xfrm>
          <a:off x="1060819" y="227659"/>
          <a:ext cx="1737231" cy="1729414"/>
        </a:xfrm>
        <a:prstGeom prst="pieWedge">
          <a:avLst/>
        </a:prstGeom>
        <a:solidFill>
          <a:schemeClr val="bg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State Employees</a:t>
          </a:r>
          <a:endParaRPr lang="en-US" sz="1200" kern="1200" dirty="0"/>
        </a:p>
      </dsp:txBody>
      <dsp:txXfrm>
        <a:off x="1569642" y="734193"/>
        <a:ext cx="1228408" cy="1222880"/>
      </dsp:txXfrm>
    </dsp:sp>
    <dsp:sp modelId="{92D93F03-D592-4C4E-9F4E-34445575EA41}">
      <dsp:nvSpPr>
        <dsp:cNvPr id="0" name=""/>
        <dsp:cNvSpPr/>
      </dsp:nvSpPr>
      <dsp:spPr>
        <a:xfrm rot="5400000">
          <a:off x="2874023" y="227659"/>
          <a:ext cx="1729414" cy="1729414"/>
        </a:xfrm>
        <a:prstGeom prst="pieWedge">
          <a:avLst/>
        </a:prstGeom>
        <a:solidFill>
          <a:schemeClr val="bg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Federal Employees</a:t>
          </a:r>
          <a:endParaRPr lang="en-US" sz="1200" kern="1200" dirty="0"/>
        </a:p>
      </dsp:txBody>
      <dsp:txXfrm rot="-5400000">
        <a:off x="2874023" y="734193"/>
        <a:ext cx="1222880" cy="1222880"/>
      </dsp:txXfrm>
    </dsp:sp>
    <dsp:sp modelId="{E768DF3B-7648-4783-BFD4-0E58E8C1455C}">
      <dsp:nvSpPr>
        <dsp:cNvPr id="0" name=""/>
        <dsp:cNvSpPr/>
      </dsp:nvSpPr>
      <dsp:spPr>
        <a:xfrm rot="10800000">
          <a:off x="2874023" y="2036955"/>
          <a:ext cx="1729414" cy="1729414"/>
        </a:xfrm>
        <a:prstGeom prst="pieWedge">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PVT Sector Goods and Services</a:t>
          </a:r>
          <a:endParaRPr lang="en-US" sz="1700" kern="1200" dirty="0"/>
        </a:p>
      </dsp:txBody>
      <dsp:txXfrm rot="10800000">
        <a:off x="2874023" y="2036955"/>
        <a:ext cx="1222880" cy="1222880"/>
      </dsp:txXfrm>
    </dsp:sp>
    <dsp:sp modelId="{66AEBE80-4C16-4AF6-BE81-34707AD3685E}">
      <dsp:nvSpPr>
        <dsp:cNvPr id="0" name=""/>
        <dsp:cNvSpPr/>
      </dsp:nvSpPr>
      <dsp:spPr>
        <a:xfrm rot="16200000">
          <a:off x="1064728" y="2036955"/>
          <a:ext cx="1729414" cy="1729414"/>
        </a:xfrm>
        <a:prstGeom prst="pieWedge">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PVT Sector Goods and Services</a:t>
          </a:r>
          <a:endParaRPr lang="en-US" sz="1700" kern="1200" dirty="0"/>
        </a:p>
      </dsp:txBody>
      <dsp:txXfrm rot="5400000">
        <a:off x="1571262" y="2036955"/>
        <a:ext cx="1222880" cy="1222880"/>
      </dsp:txXfrm>
    </dsp:sp>
    <dsp:sp modelId="{7F714036-B727-4CBD-8F76-5F4D5FCCCF33}">
      <dsp:nvSpPr>
        <dsp:cNvPr id="0" name=""/>
        <dsp:cNvSpPr/>
      </dsp:nvSpPr>
      <dsp:spPr>
        <a:xfrm>
          <a:off x="2535529" y="1637552"/>
          <a:ext cx="597107" cy="519223"/>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700C430-0FAF-483F-A8F5-D094772FA0DE}">
      <dsp:nvSpPr>
        <dsp:cNvPr id="0" name=""/>
        <dsp:cNvSpPr/>
      </dsp:nvSpPr>
      <dsp:spPr>
        <a:xfrm rot="10800000">
          <a:off x="2535529" y="1837253"/>
          <a:ext cx="597107" cy="519223"/>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0.88706</cdr:x>
      <cdr:y>0.0296</cdr:y>
    </cdr:from>
    <cdr:to>
      <cdr:x>0.88864</cdr:x>
      <cdr:y>0.9095</cdr:y>
    </cdr:to>
    <cdr:cxnSp macro="">
      <cdr:nvCxnSpPr>
        <cdr:cNvPr id="2" name="Straight Connector 1"/>
        <cdr:cNvCxnSpPr/>
      </cdr:nvCxnSpPr>
      <cdr:spPr bwMode="auto">
        <a:xfrm xmlns:a="http://schemas.openxmlformats.org/drawingml/2006/main" flipH="1" flipV="1">
          <a:off x="7320426" y="129198"/>
          <a:ext cx="13039" cy="3840480"/>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0.47922</cdr:x>
      <cdr:y>0.13615</cdr:y>
    </cdr:from>
    <cdr:to>
      <cdr:x>0.72853</cdr:x>
      <cdr:y>0.29786</cdr:y>
    </cdr:to>
    <cdr:sp macro="" textlink="">
      <cdr:nvSpPr>
        <cdr:cNvPr id="3" name="TextBox 2"/>
        <cdr:cNvSpPr txBox="1"/>
      </cdr:nvSpPr>
      <cdr:spPr>
        <a:xfrm xmlns:a="http://schemas.openxmlformats.org/drawingml/2006/main">
          <a:off x="3954780" y="587040"/>
          <a:ext cx="2057400" cy="6972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solidFill>
                <a:schemeClr val="tx2"/>
              </a:solidFill>
            </a:rPr>
            <a:t>Manufacturing </a:t>
          </a:r>
        </a:p>
        <a:p xmlns:a="http://schemas.openxmlformats.org/drawingml/2006/main">
          <a:pPr algn="ctr"/>
          <a:r>
            <a:rPr lang="en-US" sz="1600" dirty="0">
              <a:solidFill>
                <a:schemeClr val="tx2"/>
              </a:solidFill>
            </a:rPr>
            <a:t>(right axis)</a:t>
          </a:r>
        </a:p>
      </cdr:txBody>
    </cdr:sp>
  </cdr:relSizeAnchor>
  <cdr:relSizeAnchor xmlns:cdr="http://schemas.openxmlformats.org/drawingml/2006/chartDrawing">
    <cdr:from>
      <cdr:x>0.25069</cdr:x>
      <cdr:y>0.62246</cdr:y>
    </cdr:from>
    <cdr:to>
      <cdr:x>0.5</cdr:x>
      <cdr:y>0.78417</cdr:y>
    </cdr:to>
    <cdr:sp macro="" textlink="">
      <cdr:nvSpPr>
        <cdr:cNvPr id="4" name="TextBox 1"/>
        <cdr:cNvSpPr txBox="1"/>
      </cdr:nvSpPr>
      <cdr:spPr>
        <a:xfrm xmlns:a="http://schemas.openxmlformats.org/drawingml/2006/main">
          <a:off x="2068830" y="2683810"/>
          <a:ext cx="2057400" cy="6972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dirty="0">
              <a:solidFill>
                <a:schemeClr val="accent2"/>
              </a:solidFill>
            </a:rPr>
            <a:t>Goods</a:t>
          </a:r>
        </a:p>
        <a:p xmlns:a="http://schemas.openxmlformats.org/drawingml/2006/main">
          <a:pPr algn="ctr"/>
          <a:r>
            <a:rPr lang="en-US" sz="1600" dirty="0">
              <a:solidFill>
                <a:schemeClr val="accent2"/>
              </a:solidFill>
            </a:rPr>
            <a:t>(left axis)</a:t>
          </a:r>
        </a:p>
      </cdr:txBody>
    </cdr:sp>
  </cdr:relSizeAnchor>
</c:userShapes>
</file>

<file path=ppt/drawings/drawing2.xml><?xml version="1.0" encoding="utf-8"?>
<c:userShapes xmlns:c="http://schemas.openxmlformats.org/drawingml/2006/chart">
  <cdr:relSizeAnchor xmlns:cdr="http://schemas.openxmlformats.org/drawingml/2006/chartDrawing">
    <cdr:from>
      <cdr:x>0.95623</cdr:x>
      <cdr:y>0.03837</cdr:y>
    </cdr:from>
    <cdr:to>
      <cdr:x>0.95623</cdr:x>
      <cdr:y>0.91141</cdr:y>
    </cdr:to>
    <cdr:cxnSp macro="">
      <cdr:nvCxnSpPr>
        <cdr:cNvPr id="4" name="Straight Connector 3"/>
        <cdr:cNvCxnSpPr/>
      </cdr:nvCxnSpPr>
      <cdr:spPr>
        <a:xfrm xmlns:a="http://schemas.openxmlformats.org/drawingml/2006/main" flipV="1">
          <a:off x="7694486" y="168788"/>
          <a:ext cx="0" cy="3840465"/>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0.94388</cdr:x>
      <cdr:y>0.03204</cdr:y>
    </cdr:from>
    <cdr:to>
      <cdr:x>0.94388</cdr:x>
      <cdr:y>0.91318</cdr:y>
    </cdr:to>
    <cdr:cxnSp macro="">
      <cdr:nvCxnSpPr>
        <cdr:cNvPr id="3" name="Straight Connector 2"/>
        <cdr:cNvCxnSpPr/>
      </cdr:nvCxnSpPr>
      <cdr:spPr>
        <a:xfrm xmlns:a="http://schemas.openxmlformats.org/drawingml/2006/main" flipV="1">
          <a:off x="7657967" y="139658"/>
          <a:ext cx="0" cy="3840480"/>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0.86314</cdr:x>
      <cdr:y>0.02325</cdr:y>
    </cdr:from>
    <cdr:to>
      <cdr:x>0.86314</cdr:x>
      <cdr:y>0.91173</cdr:y>
    </cdr:to>
    <cdr:cxnSp macro="">
      <cdr:nvCxnSpPr>
        <cdr:cNvPr id="3" name="Straight Connector 2"/>
        <cdr:cNvCxnSpPr/>
      </cdr:nvCxnSpPr>
      <cdr:spPr bwMode="auto">
        <a:xfrm xmlns:a="http://schemas.openxmlformats.org/drawingml/2006/main" flipH="1" flipV="1">
          <a:off x="7121687" y="102870"/>
          <a:ext cx="0" cy="3931920"/>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1</cdr:x>
      <cdr:y>0</cdr:y>
    </cdr:from>
    <cdr:to>
      <cdr:x>1</cdr:x>
      <cdr:y>1</cdr:y>
    </cdr:to>
    <cdr:cxnSp macro="">
      <cdr:nvCxnSpPr>
        <cdr:cNvPr id="2" name="Straight Connector 1"/>
        <cdr:cNvCxnSpPr/>
      </cdr:nvCxnSpPr>
      <cdr:spPr bwMode="auto">
        <a:xfrm xmlns:a="http://schemas.openxmlformats.org/drawingml/2006/main" flipH="1" flipV="1">
          <a:off x="8248502" y="2273005"/>
          <a:ext cx="0" cy="3859619"/>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0.95413</cdr:x>
      <cdr:y>0.04067</cdr:y>
    </cdr:from>
    <cdr:to>
      <cdr:x>0.95413</cdr:x>
      <cdr:y>0.91726</cdr:y>
    </cdr:to>
    <cdr:cxnSp macro="">
      <cdr:nvCxnSpPr>
        <cdr:cNvPr id="3" name="Straight Connector 2"/>
        <cdr:cNvCxnSpPr/>
      </cdr:nvCxnSpPr>
      <cdr:spPr bwMode="auto">
        <a:xfrm xmlns:a="http://schemas.openxmlformats.org/drawingml/2006/main" flipH="1" flipV="1">
          <a:off x="8155467" y="173924"/>
          <a:ext cx="0" cy="3749040"/>
        </a:xfrm>
        <a:prstGeom xmlns:a="http://schemas.openxmlformats.org/drawingml/2006/main" prst="line">
          <a:avLst/>
        </a:prstGeom>
        <a:ln xmlns:a="http://schemas.openxmlformats.org/drawingml/2006/main" w="9525"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0.70261</cdr:x>
      <cdr:y>0</cdr:y>
    </cdr:from>
    <cdr:to>
      <cdr:x>0.97386</cdr:x>
      <cdr:y>0.15591</cdr:y>
    </cdr:to>
    <cdr:sp macro="" textlink="">
      <cdr:nvSpPr>
        <cdr:cNvPr id="2" name="Explosion 2 1"/>
        <cdr:cNvSpPr/>
      </cdr:nvSpPr>
      <cdr:spPr>
        <a:xfrm xmlns:a="http://schemas.openxmlformats.org/drawingml/2006/main">
          <a:off x="4095750" y="0"/>
          <a:ext cx="1581150" cy="942975"/>
        </a:xfrm>
        <a:prstGeom xmlns:a="http://schemas.openxmlformats.org/drawingml/2006/main" prst="irregularSeal2">
          <a:avLst/>
        </a:prstGeom>
        <a:solidFill xmlns:a="http://schemas.openxmlformats.org/drawingml/2006/main">
          <a:srgbClr val="FFFF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en-US" sz="1200" b="1" i="1" dirty="0" smtClean="0">
              <a:solidFill>
                <a:srgbClr val="FF0000"/>
              </a:solidFill>
            </a:rPr>
            <a:t>Delta</a:t>
          </a:r>
        </a:p>
        <a:p xmlns:a="http://schemas.openxmlformats.org/drawingml/2006/main">
          <a:pPr algn="ctr"/>
          <a:r>
            <a:rPr lang="en-US" sz="1200" b="1" i="1" dirty="0" smtClean="0">
              <a:solidFill>
                <a:srgbClr val="FF0000"/>
              </a:solidFill>
            </a:rPr>
            <a:t>$607M</a:t>
          </a:r>
          <a:endParaRPr lang="en-US" sz="1200" b="1" i="1" dirty="0">
            <a:solidFill>
              <a:srgbClr val="FF0000"/>
            </a:solidFill>
          </a:endParaRPr>
        </a:p>
      </cdr:txBody>
    </cdr:sp>
  </cdr:relSizeAnchor>
  <cdr:relSizeAnchor xmlns:cdr="http://schemas.openxmlformats.org/drawingml/2006/chartDrawing">
    <cdr:from>
      <cdr:x>0.21106</cdr:x>
      <cdr:y>0.01102</cdr:y>
    </cdr:from>
    <cdr:to>
      <cdr:x>0.75843</cdr:x>
      <cdr:y>0.07559</cdr:y>
    </cdr:to>
    <cdr:sp macro="" textlink="">
      <cdr:nvSpPr>
        <cdr:cNvPr id="5" name="Curved Down Arrow 4"/>
        <cdr:cNvSpPr/>
      </cdr:nvSpPr>
      <cdr:spPr>
        <a:xfrm xmlns:a="http://schemas.openxmlformats.org/drawingml/2006/main">
          <a:off x="1230304" y="66675"/>
          <a:ext cx="3190807" cy="390525"/>
        </a:xfrm>
        <a:prstGeom xmlns:a="http://schemas.openxmlformats.org/drawingml/2006/main" prst="curvedDownArrow">
          <a:avLst/>
        </a:prstGeom>
        <a:solidFill xmlns:a="http://schemas.openxmlformats.org/drawingml/2006/main">
          <a:srgbClr val="FFFF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0.07853</cdr:x>
      <cdr:y>0.41219</cdr:y>
    </cdr:from>
    <cdr:to>
      <cdr:x>0.17853</cdr:x>
      <cdr:y>0.55147</cdr:y>
    </cdr:to>
    <cdr:sp macro="" textlink="">
      <cdr:nvSpPr>
        <cdr:cNvPr id="2" name="TextBox 1"/>
        <cdr:cNvSpPr txBox="1"/>
      </cdr:nvSpPr>
      <cdr:spPr>
        <a:xfrm xmlns:a="http://schemas.openxmlformats.org/drawingml/2006/main">
          <a:off x="666272" y="2652565"/>
          <a:ext cx="848409" cy="8962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t>75.46</a:t>
          </a:r>
          <a:r>
            <a:rPr lang="en-US" sz="1100" dirty="0" smtClean="0"/>
            <a:t>%</a:t>
          </a:r>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0.07853</cdr:x>
      <cdr:y>0.41219</cdr:y>
    </cdr:from>
    <cdr:to>
      <cdr:x>0.17853</cdr:x>
      <cdr:y>0.55147</cdr:y>
    </cdr:to>
    <cdr:sp macro="" textlink="">
      <cdr:nvSpPr>
        <cdr:cNvPr id="2" name="TextBox 1"/>
        <cdr:cNvSpPr txBox="1"/>
      </cdr:nvSpPr>
      <cdr:spPr>
        <a:xfrm xmlns:a="http://schemas.openxmlformats.org/drawingml/2006/main">
          <a:off x="666272" y="2652565"/>
          <a:ext cx="848409" cy="8962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smtClean="0">
              <a:solidFill>
                <a:schemeClr val="accent6">
                  <a:lumMod val="75000"/>
                </a:schemeClr>
              </a:solidFill>
            </a:rPr>
            <a:t>76.45</a:t>
          </a:r>
          <a:r>
            <a:rPr lang="en-US" sz="1100" dirty="0" smtClean="0">
              <a:solidFill>
                <a:schemeClr val="accent6">
                  <a:lumMod val="75000"/>
                </a:schemeClr>
              </a:solidFill>
            </a:rPr>
            <a:t>%</a:t>
          </a:r>
          <a:endParaRPr lang="en-US" sz="1100" dirty="0">
            <a:solidFill>
              <a:schemeClr val="accent6">
                <a:lumMod val="7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F97E80BE-A750-4131-AB0B-49168B431D31}" type="datetimeFigureOut">
              <a:rPr lang="en-US" smtClean="0"/>
              <a:t>11/14/2016</a:t>
            </a:fld>
            <a:endParaRPr lang="en-US"/>
          </a:p>
        </p:txBody>
      </p:sp>
      <p:sp>
        <p:nvSpPr>
          <p:cNvPr id="4" name="Footer Placeholder 3"/>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58013AAD-3537-4BD0-A69B-A685207A9FEE}" type="slidenum">
              <a:rPr lang="en-US" smtClean="0"/>
              <a:t>‹#›</a:t>
            </a:fld>
            <a:endParaRPr lang="en-US"/>
          </a:p>
        </p:txBody>
      </p:sp>
    </p:spTree>
    <p:extLst>
      <p:ext uri="{BB962C8B-B14F-4D97-AF65-F5344CB8AC3E}">
        <p14:creationId xmlns:p14="http://schemas.microsoft.com/office/powerpoint/2010/main" val="1810020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EB34AC61-2B37-4F27-A4EB-4BDA76F8B450}" type="datetimeFigureOut">
              <a:rPr lang="en-US" smtClean="0"/>
              <a:t>11/14/2016</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3D96C1D4-EE1F-4B06-A39A-23328D943F2C}" type="slidenum">
              <a:rPr lang="en-US" smtClean="0"/>
              <a:t>‹#›</a:t>
            </a:fld>
            <a:endParaRPr lang="en-US"/>
          </a:p>
        </p:txBody>
      </p:sp>
    </p:spTree>
    <p:extLst>
      <p:ext uri="{BB962C8B-B14F-4D97-AF65-F5344CB8AC3E}">
        <p14:creationId xmlns:p14="http://schemas.microsoft.com/office/powerpoint/2010/main" val="26733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5</a:t>
            </a:fld>
            <a:endParaRPr lang="en-US"/>
          </a:p>
        </p:txBody>
      </p:sp>
    </p:spTree>
    <p:extLst>
      <p:ext uri="{BB962C8B-B14F-4D97-AF65-F5344CB8AC3E}">
        <p14:creationId xmlns:p14="http://schemas.microsoft.com/office/powerpoint/2010/main" val="355582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14</a:t>
            </a:fld>
            <a:endParaRPr lang="en-US"/>
          </a:p>
        </p:txBody>
      </p:sp>
    </p:spTree>
    <p:extLst>
      <p:ext uri="{BB962C8B-B14F-4D97-AF65-F5344CB8AC3E}">
        <p14:creationId xmlns:p14="http://schemas.microsoft.com/office/powerpoint/2010/main" val="990121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15</a:t>
            </a:fld>
            <a:endParaRPr lang="en-US"/>
          </a:p>
        </p:txBody>
      </p:sp>
    </p:spTree>
    <p:extLst>
      <p:ext uri="{BB962C8B-B14F-4D97-AF65-F5344CB8AC3E}">
        <p14:creationId xmlns:p14="http://schemas.microsoft.com/office/powerpoint/2010/main" val="323544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16</a:t>
            </a:fld>
            <a:endParaRPr lang="en-US"/>
          </a:p>
        </p:txBody>
      </p:sp>
    </p:spTree>
    <p:extLst>
      <p:ext uri="{BB962C8B-B14F-4D97-AF65-F5344CB8AC3E}">
        <p14:creationId xmlns:p14="http://schemas.microsoft.com/office/powerpoint/2010/main" val="3778285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17</a:t>
            </a:fld>
            <a:endParaRPr lang="en-US"/>
          </a:p>
        </p:txBody>
      </p:sp>
    </p:spTree>
    <p:extLst>
      <p:ext uri="{BB962C8B-B14F-4D97-AF65-F5344CB8AC3E}">
        <p14:creationId xmlns:p14="http://schemas.microsoft.com/office/powerpoint/2010/main" val="1576046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18</a:t>
            </a:fld>
            <a:endParaRPr lang="en-US"/>
          </a:p>
        </p:txBody>
      </p:sp>
    </p:spTree>
    <p:extLst>
      <p:ext uri="{BB962C8B-B14F-4D97-AF65-F5344CB8AC3E}">
        <p14:creationId xmlns:p14="http://schemas.microsoft.com/office/powerpoint/2010/main" val="3014048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19</a:t>
            </a:fld>
            <a:endParaRPr lang="en-US"/>
          </a:p>
        </p:txBody>
      </p:sp>
    </p:spTree>
    <p:extLst>
      <p:ext uri="{BB962C8B-B14F-4D97-AF65-F5344CB8AC3E}">
        <p14:creationId xmlns:p14="http://schemas.microsoft.com/office/powerpoint/2010/main" val="475946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20</a:t>
            </a:fld>
            <a:endParaRPr lang="en-US"/>
          </a:p>
        </p:txBody>
      </p:sp>
    </p:spTree>
    <p:extLst>
      <p:ext uri="{BB962C8B-B14F-4D97-AF65-F5344CB8AC3E}">
        <p14:creationId xmlns:p14="http://schemas.microsoft.com/office/powerpoint/2010/main" val="2001727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21</a:t>
            </a:fld>
            <a:endParaRPr lang="en-US"/>
          </a:p>
        </p:txBody>
      </p:sp>
    </p:spTree>
    <p:extLst>
      <p:ext uri="{BB962C8B-B14F-4D97-AF65-F5344CB8AC3E}">
        <p14:creationId xmlns:p14="http://schemas.microsoft.com/office/powerpoint/2010/main" val="2946562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22</a:t>
            </a:fld>
            <a:endParaRPr lang="en-US"/>
          </a:p>
        </p:txBody>
      </p:sp>
    </p:spTree>
    <p:extLst>
      <p:ext uri="{BB962C8B-B14F-4D97-AF65-F5344CB8AC3E}">
        <p14:creationId xmlns:p14="http://schemas.microsoft.com/office/powerpoint/2010/main" val="1188066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23</a:t>
            </a:fld>
            <a:endParaRPr lang="en-US"/>
          </a:p>
        </p:txBody>
      </p:sp>
    </p:spTree>
    <p:extLst>
      <p:ext uri="{BB962C8B-B14F-4D97-AF65-F5344CB8AC3E}">
        <p14:creationId xmlns:p14="http://schemas.microsoft.com/office/powerpoint/2010/main" val="407636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6</a:t>
            </a:fld>
            <a:endParaRPr lang="en-US"/>
          </a:p>
        </p:txBody>
      </p:sp>
    </p:spTree>
    <p:extLst>
      <p:ext uri="{BB962C8B-B14F-4D97-AF65-F5344CB8AC3E}">
        <p14:creationId xmlns:p14="http://schemas.microsoft.com/office/powerpoint/2010/main" val="2518039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24</a:t>
            </a:fld>
            <a:endParaRPr lang="en-US"/>
          </a:p>
        </p:txBody>
      </p:sp>
    </p:spTree>
    <p:extLst>
      <p:ext uri="{BB962C8B-B14F-4D97-AF65-F5344CB8AC3E}">
        <p14:creationId xmlns:p14="http://schemas.microsoft.com/office/powerpoint/2010/main" val="4099202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25</a:t>
            </a:fld>
            <a:endParaRPr lang="en-US"/>
          </a:p>
        </p:txBody>
      </p:sp>
    </p:spTree>
    <p:extLst>
      <p:ext uri="{BB962C8B-B14F-4D97-AF65-F5344CB8AC3E}">
        <p14:creationId xmlns:p14="http://schemas.microsoft.com/office/powerpoint/2010/main" val="930121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26</a:t>
            </a:fld>
            <a:endParaRPr lang="en-US"/>
          </a:p>
        </p:txBody>
      </p:sp>
    </p:spTree>
    <p:extLst>
      <p:ext uri="{BB962C8B-B14F-4D97-AF65-F5344CB8AC3E}">
        <p14:creationId xmlns:p14="http://schemas.microsoft.com/office/powerpoint/2010/main" val="1129310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27</a:t>
            </a:fld>
            <a:endParaRPr lang="en-US"/>
          </a:p>
        </p:txBody>
      </p:sp>
    </p:spTree>
    <p:extLst>
      <p:ext uri="{BB962C8B-B14F-4D97-AF65-F5344CB8AC3E}">
        <p14:creationId xmlns:p14="http://schemas.microsoft.com/office/powerpoint/2010/main" val="449918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28</a:t>
            </a:fld>
            <a:endParaRPr lang="en-US"/>
          </a:p>
        </p:txBody>
      </p:sp>
    </p:spTree>
    <p:extLst>
      <p:ext uri="{BB962C8B-B14F-4D97-AF65-F5344CB8AC3E}">
        <p14:creationId xmlns:p14="http://schemas.microsoft.com/office/powerpoint/2010/main" val="3361222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29</a:t>
            </a:fld>
            <a:endParaRPr lang="en-US"/>
          </a:p>
        </p:txBody>
      </p:sp>
    </p:spTree>
    <p:extLst>
      <p:ext uri="{BB962C8B-B14F-4D97-AF65-F5344CB8AC3E}">
        <p14:creationId xmlns:p14="http://schemas.microsoft.com/office/powerpoint/2010/main" val="612637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30</a:t>
            </a:fld>
            <a:endParaRPr lang="en-US"/>
          </a:p>
        </p:txBody>
      </p:sp>
    </p:spTree>
    <p:extLst>
      <p:ext uri="{BB962C8B-B14F-4D97-AF65-F5344CB8AC3E}">
        <p14:creationId xmlns:p14="http://schemas.microsoft.com/office/powerpoint/2010/main" val="3032904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31</a:t>
            </a:fld>
            <a:endParaRPr lang="en-US"/>
          </a:p>
        </p:txBody>
      </p:sp>
    </p:spTree>
    <p:extLst>
      <p:ext uri="{BB962C8B-B14F-4D97-AF65-F5344CB8AC3E}">
        <p14:creationId xmlns:p14="http://schemas.microsoft.com/office/powerpoint/2010/main" val="2088199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32</a:t>
            </a:fld>
            <a:endParaRPr lang="en-US"/>
          </a:p>
        </p:txBody>
      </p:sp>
    </p:spTree>
    <p:extLst>
      <p:ext uri="{BB962C8B-B14F-4D97-AF65-F5344CB8AC3E}">
        <p14:creationId xmlns:p14="http://schemas.microsoft.com/office/powerpoint/2010/main" val="4052984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33</a:t>
            </a:fld>
            <a:endParaRPr lang="en-US"/>
          </a:p>
        </p:txBody>
      </p:sp>
    </p:spTree>
    <p:extLst>
      <p:ext uri="{BB962C8B-B14F-4D97-AF65-F5344CB8AC3E}">
        <p14:creationId xmlns:p14="http://schemas.microsoft.com/office/powerpoint/2010/main" val="340280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7</a:t>
            </a:fld>
            <a:endParaRPr lang="en-US"/>
          </a:p>
        </p:txBody>
      </p:sp>
    </p:spTree>
    <p:extLst>
      <p:ext uri="{BB962C8B-B14F-4D97-AF65-F5344CB8AC3E}">
        <p14:creationId xmlns:p14="http://schemas.microsoft.com/office/powerpoint/2010/main" val="834731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34</a:t>
            </a:fld>
            <a:endParaRPr lang="en-US"/>
          </a:p>
        </p:txBody>
      </p:sp>
    </p:spTree>
    <p:extLst>
      <p:ext uri="{BB962C8B-B14F-4D97-AF65-F5344CB8AC3E}">
        <p14:creationId xmlns:p14="http://schemas.microsoft.com/office/powerpoint/2010/main" val="1966469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35</a:t>
            </a:fld>
            <a:endParaRPr lang="en-US"/>
          </a:p>
        </p:txBody>
      </p:sp>
    </p:spTree>
    <p:extLst>
      <p:ext uri="{BB962C8B-B14F-4D97-AF65-F5344CB8AC3E}">
        <p14:creationId xmlns:p14="http://schemas.microsoft.com/office/powerpoint/2010/main" val="3627458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36</a:t>
            </a:fld>
            <a:endParaRPr lang="en-US"/>
          </a:p>
        </p:txBody>
      </p:sp>
    </p:spTree>
    <p:extLst>
      <p:ext uri="{BB962C8B-B14F-4D97-AF65-F5344CB8AC3E}">
        <p14:creationId xmlns:p14="http://schemas.microsoft.com/office/powerpoint/2010/main" val="694037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37</a:t>
            </a:fld>
            <a:endParaRPr lang="en-US"/>
          </a:p>
        </p:txBody>
      </p:sp>
    </p:spTree>
    <p:extLst>
      <p:ext uri="{BB962C8B-B14F-4D97-AF65-F5344CB8AC3E}">
        <p14:creationId xmlns:p14="http://schemas.microsoft.com/office/powerpoint/2010/main" val="41873732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38</a:t>
            </a:fld>
            <a:endParaRPr lang="en-US"/>
          </a:p>
        </p:txBody>
      </p:sp>
    </p:spTree>
    <p:extLst>
      <p:ext uri="{BB962C8B-B14F-4D97-AF65-F5344CB8AC3E}">
        <p14:creationId xmlns:p14="http://schemas.microsoft.com/office/powerpoint/2010/main" val="272189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39</a:t>
            </a:fld>
            <a:endParaRPr lang="en-US"/>
          </a:p>
        </p:txBody>
      </p:sp>
    </p:spTree>
    <p:extLst>
      <p:ext uri="{BB962C8B-B14F-4D97-AF65-F5344CB8AC3E}">
        <p14:creationId xmlns:p14="http://schemas.microsoft.com/office/powerpoint/2010/main" val="1865328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81AE95FD-5080-40FC-BB99-949130D7FE34}" type="slidenum">
              <a:rPr lang="en-US" smtClean="0"/>
              <a:pPr>
                <a:defRPr/>
              </a:pPr>
              <a:t>41</a:t>
            </a:fld>
            <a:endParaRPr lang="en-US" dirty="0"/>
          </a:p>
        </p:txBody>
      </p:sp>
    </p:spTree>
    <p:extLst>
      <p:ext uri="{BB962C8B-B14F-4D97-AF65-F5344CB8AC3E}">
        <p14:creationId xmlns:p14="http://schemas.microsoft.com/office/powerpoint/2010/main" val="1725565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817563"/>
            <a:ext cx="2944812" cy="22098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AE95FD-5080-40FC-BB99-949130D7FE34}" type="slidenum">
              <a:rPr lang="en-US" smtClean="0"/>
              <a:pPr>
                <a:defRPr/>
              </a:pPr>
              <a:t>42</a:t>
            </a:fld>
            <a:endParaRPr lang="en-US" dirty="0"/>
          </a:p>
        </p:txBody>
      </p:sp>
    </p:spTree>
    <p:extLst>
      <p:ext uri="{BB962C8B-B14F-4D97-AF65-F5344CB8AC3E}">
        <p14:creationId xmlns:p14="http://schemas.microsoft.com/office/powerpoint/2010/main" val="104102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8</a:t>
            </a:fld>
            <a:endParaRPr lang="en-US"/>
          </a:p>
        </p:txBody>
      </p:sp>
    </p:spTree>
    <p:extLst>
      <p:ext uri="{BB962C8B-B14F-4D97-AF65-F5344CB8AC3E}">
        <p14:creationId xmlns:p14="http://schemas.microsoft.com/office/powerpoint/2010/main" val="2147915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9</a:t>
            </a:fld>
            <a:endParaRPr lang="en-US"/>
          </a:p>
        </p:txBody>
      </p:sp>
    </p:spTree>
    <p:extLst>
      <p:ext uri="{BB962C8B-B14F-4D97-AF65-F5344CB8AC3E}">
        <p14:creationId xmlns:p14="http://schemas.microsoft.com/office/powerpoint/2010/main" val="1939782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10</a:t>
            </a:fld>
            <a:endParaRPr lang="en-US"/>
          </a:p>
        </p:txBody>
      </p:sp>
    </p:spTree>
    <p:extLst>
      <p:ext uri="{BB962C8B-B14F-4D97-AF65-F5344CB8AC3E}">
        <p14:creationId xmlns:p14="http://schemas.microsoft.com/office/powerpoint/2010/main" val="4204556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11</a:t>
            </a:fld>
            <a:endParaRPr lang="en-US"/>
          </a:p>
        </p:txBody>
      </p:sp>
    </p:spTree>
    <p:extLst>
      <p:ext uri="{BB962C8B-B14F-4D97-AF65-F5344CB8AC3E}">
        <p14:creationId xmlns:p14="http://schemas.microsoft.com/office/powerpoint/2010/main" val="380334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12</a:t>
            </a:fld>
            <a:endParaRPr lang="en-US"/>
          </a:p>
        </p:txBody>
      </p:sp>
    </p:spTree>
    <p:extLst>
      <p:ext uri="{BB962C8B-B14F-4D97-AF65-F5344CB8AC3E}">
        <p14:creationId xmlns:p14="http://schemas.microsoft.com/office/powerpoint/2010/main" val="280923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a:p>
        </p:txBody>
      </p:sp>
      <p:sp>
        <p:nvSpPr>
          <p:cNvPr id="4" name="Slide Number Placeholder 3"/>
          <p:cNvSpPr>
            <a:spLocks noGrp="1"/>
          </p:cNvSpPr>
          <p:nvPr>
            <p:ph type="sldNum" sz="quarter" idx="10"/>
          </p:nvPr>
        </p:nvSpPr>
        <p:spPr/>
        <p:txBody>
          <a:bodyPr/>
          <a:lstStyle/>
          <a:p>
            <a:pPr>
              <a:defRPr/>
            </a:pPr>
            <a:fld id="{38B1A5D4-7C33-42CA-998F-E4470597FB9D}" type="slidenum">
              <a:rPr lang="en-US" smtClean="0"/>
              <a:pPr>
                <a:defRPr/>
              </a:pPr>
              <a:t>13</a:t>
            </a:fld>
            <a:endParaRPr lang="en-US"/>
          </a:p>
        </p:txBody>
      </p:sp>
    </p:spTree>
    <p:extLst>
      <p:ext uri="{BB962C8B-B14F-4D97-AF65-F5344CB8AC3E}">
        <p14:creationId xmlns:p14="http://schemas.microsoft.com/office/powerpoint/2010/main" val="3287526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375184-0CD9-4582-9781-A023018FDD92}"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83B3CC-DD74-413D-858C-5115578BDDBC}" type="slidenum">
              <a:rPr lang="en-US" smtClean="0"/>
              <a:t>‹#›</a:t>
            </a:fld>
            <a:endParaRPr lang="en-US" dirty="0"/>
          </a:p>
        </p:txBody>
      </p:sp>
    </p:spTree>
    <p:extLst>
      <p:ext uri="{BB962C8B-B14F-4D97-AF65-F5344CB8AC3E}">
        <p14:creationId xmlns:p14="http://schemas.microsoft.com/office/powerpoint/2010/main" val="323042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375184-0CD9-4582-9781-A023018FDD92}"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83B3CC-DD74-413D-858C-5115578BDDBC}" type="slidenum">
              <a:rPr lang="en-US" smtClean="0"/>
              <a:t>‹#›</a:t>
            </a:fld>
            <a:endParaRPr lang="en-US" dirty="0"/>
          </a:p>
        </p:txBody>
      </p:sp>
    </p:spTree>
    <p:extLst>
      <p:ext uri="{BB962C8B-B14F-4D97-AF65-F5344CB8AC3E}">
        <p14:creationId xmlns:p14="http://schemas.microsoft.com/office/powerpoint/2010/main" val="312322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375184-0CD9-4582-9781-A023018FDD92}"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83B3CC-DD74-413D-858C-5115578BDDBC}" type="slidenum">
              <a:rPr lang="en-US" smtClean="0"/>
              <a:t>‹#›</a:t>
            </a:fld>
            <a:endParaRPr lang="en-US" dirty="0"/>
          </a:p>
        </p:txBody>
      </p:sp>
    </p:spTree>
    <p:extLst>
      <p:ext uri="{BB962C8B-B14F-4D97-AF65-F5344CB8AC3E}">
        <p14:creationId xmlns:p14="http://schemas.microsoft.com/office/powerpoint/2010/main" val="153280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098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09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375184-0CD9-4582-9781-A023018FDD92}"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83B3CC-DD74-413D-858C-5115578BDDBC}" type="slidenum">
              <a:rPr lang="en-US" smtClean="0"/>
              <a:t>‹#›</a:t>
            </a:fld>
            <a:endParaRPr lang="en-US" dirty="0"/>
          </a:p>
        </p:txBody>
      </p:sp>
    </p:spTree>
    <p:extLst>
      <p:ext uri="{BB962C8B-B14F-4D97-AF65-F5344CB8AC3E}">
        <p14:creationId xmlns:p14="http://schemas.microsoft.com/office/powerpoint/2010/main" val="202445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375184-0CD9-4582-9781-A023018FDD92}" type="datetimeFigureOut">
              <a:rPr lang="en-US" smtClean="0"/>
              <a:t>11/14/2016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83B3CC-DD74-413D-858C-5115578BDDBC}" type="slidenum">
              <a:rPr lang="en-US" smtClean="0"/>
              <a:t>‹#›</a:t>
            </a:fld>
            <a:endParaRPr lang="en-US" dirty="0"/>
          </a:p>
        </p:txBody>
      </p:sp>
    </p:spTree>
    <p:extLst>
      <p:ext uri="{BB962C8B-B14F-4D97-AF65-F5344CB8AC3E}">
        <p14:creationId xmlns:p14="http://schemas.microsoft.com/office/powerpoint/2010/main" val="382440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375184-0CD9-4582-9781-A023018FDD92}"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83B3CC-DD74-413D-858C-5115578BDDBC}" type="slidenum">
              <a:rPr lang="en-US" smtClean="0"/>
              <a:t>‹#›</a:t>
            </a:fld>
            <a:endParaRPr lang="en-US" dirty="0"/>
          </a:p>
        </p:txBody>
      </p:sp>
    </p:spTree>
    <p:extLst>
      <p:ext uri="{BB962C8B-B14F-4D97-AF65-F5344CB8AC3E}">
        <p14:creationId xmlns:p14="http://schemas.microsoft.com/office/powerpoint/2010/main" val="253788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375184-0CD9-4582-9781-A023018FDD92}" type="datetimeFigureOut">
              <a:rPr lang="en-US" smtClean="0"/>
              <a:t>11/14/2016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83B3CC-DD74-413D-858C-5115578BDDBC}" type="slidenum">
              <a:rPr lang="en-US" smtClean="0"/>
              <a:t>‹#›</a:t>
            </a:fld>
            <a:endParaRPr lang="en-US" dirty="0"/>
          </a:p>
        </p:txBody>
      </p:sp>
    </p:spTree>
    <p:extLst>
      <p:ext uri="{BB962C8B-B14F-4D97-AF65-F5344CB8AC3E}">
        <p14:creationId xmlns:p14="http://schemas.microsoft.com/office/powerpoint/2010/main" val="265133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375184-0CD9-4582-9781-A023018FDD92}" type="datetimeFigureOut">
              <a:rPr lang="en-US" smtClean="0"/>
              <a:t>11/14/2016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83B3CC-DD74-413D-858C-5115578BDDBC}" type="slidenum">
              <a:rPr lang="en-US" smtClean="0"/>
              <a:t>‹#›</a:t>
            </a:fld>
            <a:endParaRPr lang="en-US" dirty="0"/>
          </a:p>
        </p:txBody>
      </p:sp>
    </p:spTree>
    <p:extLst>
      <p:ext uri="{BB962C8B-B14F-4D97-AF65-F5344CB8AC3E}">
        <p14:creationId xmlns:p14="http://schemas.microsoft.com/office/powerpoint/2010/main" val="151571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75184-0CD9-4582-9781-A023018FDD92}" type="datetimeFigureOut">
              <a:rPr lang="en-US" smtClean="0"/>
              <a:t>11/14/2016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83B3CC-DD74-413D-858C-5115578BDDBC}" type="slidenum">
              <a:rPr lang="en-US" smtClean="0"/>
              <a:t>‹#›</a:t>
            </a:fld>
            <a:endParaRPr lang="en-US" dirty="0"/>
          </a:p>
        </p:txBody>
      </p:sp>
    </p:spTree>
    <p:extLst>
      <p:ext uri="{BB962C8B-B14F-4D97-AF65-F5344CB8AC3E}">
        <p14:creationId xmlns:p14="http://schemas.microsoft.com/office/powerpoint/2010/main" val="317799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375184-0CD9-4582-9781-A023018FDD92}"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83B3CC-DD74-413D-858C-5115578BDDBC}" type="slidenum">
              <a:rPr lang="en-US" smtClean="0"/>
              <a:t>‹#›</a:t>
            </a:fld>
            <a:endParaRPr lang="en-US" dirty="0"/>
          </a:p>
        </p:txBody>
      </p:sp>
    </p:spTree>
    <p:extLst>
      <p:ext uri="{BB962C8B-B14F-4D97-AF65-F5344CB8AC3E}">
        <p14:creationId xmlns:p14="http://schemas.microsoft.com/office/powerpoint/2010/main" val="24043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375184-0CD9-4582-9781-A023018FDD92}" type="datetimeFigureOut">
              <a:rPr lang="en-US" smtClean="0"/>
              <a:t>11/14/2016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83B3CC-DD74-413D-858C-5115578BDDBC}" type="slidenum">
              <a:rPr lang="en-US" smtClean="0"/>
              <a:t>‹#›</a:t>
            </a:fld>
            <a:endParaRPr lang="en-US" dirty="0"/>
          </a:p>
        </p:txBody>
      </p:sp>
    </p:spTree>
    <p:extLst>
      <p:ext uri="{BB962C8B-B14F-4D97-AF65-F5344CB8AC3E}">
        <p14:creationId xmlns:p14="http://schemas.microsoft.com/office/powerpoint/2010/main" val="147221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75184-0CD9-4582-9781-A023018FDD92}" type="datetimeFigureOut">
              <a:rPr lang="en-US" smtClean="0"/>
              <a:t>11/14/2016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3B3CC-DD74-413D-858C-5115578BDDBC}" type="slidenum">
              <a:rPr lang="en-US" smtClean="0"/>
              <a:t>‹#›</a:t>
            </a:fld>
            <a:endParaRPr lang="en-US" dirty="0"/>
          </a:p>
        </p:txBody>
      </p:sp>
    </p:spTree>
    <p:extLst>
      <p:ext uri="{BB962C8B-B14F-4D97-AF65-F5344CB8AC3E}">
        <p14:creationId xmlns:p14="http://schemas.microsoft.com/office/powerpoint/2010/main" val="1888956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chart" Target="../charts/chart33.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810882" y="3582838"/>
            <a:ext cx="75912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3600" b="1" dirty="0">
              <a:latin typeface="Arial" panose="020B0604020202020204" pitchFamily="34" charset="0"/>
            </a:endParaRPr>
          </a:p>
          <a:p>
            <a:pPr algn="ctr" eaLnBrk="1" hangingPunct="1">
              <a:spcBef>
                <a:spcPct val="0"/>
              </a:spcBef>
              <a:buFontTx/>
              <a:buNone/>
            </a:pPr>
            <a:r>
              <a:rPr lang="en-US" altLang="en-US" sz="3600" b="1" dirty="0" smtClean="0">
                <a:latin typeface="Arial" panose="020B0604020202020204" pitchFamily="34" charset="0"/>
              </a:rPr>
              <a:t>November 10, </a:t>
            </a:r>
            <a:r>
              <a:rPr lang="en-US" altLang="en-US" sz="3600" b="1" dirty="0">
                <a:latin typeface="Arial" panose="020B0604020202020204" pitchFamily="34" charset="0"/>
              </a:rPr>
              <a:t>2016</a:t>
            </a:r>
          </a:p>
          <a:p>
            <a:pPr algn="ctr" eaLnBrk="1" hangingPunct="1">
              <a:spcBef>
                <a:spcPct val="0"/>
              </a:spcBef>
              <a:buFontTx/>
              <a:buNone/>
            </a:pPr>
            <a:r>
              <a:rPr lang="en-US" altLang="en-US" sz="3600" b="1" dirty="0" smtClean="0">
                <a:latin typeface="Arial" panose="020B0604020202020204" pitchFamily="34" charset="0"/>
              </a:rPr>
              <a:t>Economic Development Forum</a:t>
            </a:r>
            <a:endParaRPr lang="en-US" altLang="en-US" sz="3600" b="1"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6018632" y="615415"/>
            <a:ext cx="2521519" cy="2847485"/>
          </a:xfrm>
          <a:prstGeom prst="rect">
            <a:avLst/>
          </a:prstGeom>
          <a:effectLst>
            <a:outerShdw blurRad="50800" dist="38100" dir="8100000" algn="tr" rotWithShape="0">
              <a:prstClr val="black">
                <a:alpha val="40000"/>
              </a:prst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297" y="1409700"/>
            <a:ext cx="5085744" cy="1309161"/>
          </a:xfrm>
          <a:prstGeom prst="rect">
            <a:avLst/>
          </a:prstGeom>
        </p:spPr>
      </p:pic>
    </p:spTree>
    <p:extLst>
      <p:ext uri="{BB962C8B-B14F-4D97-AF65-F5344CB8AC3E}">
        <p14:creationId xmlns:p14="http://schemas.microsoft.com/office/powerpoint/2010/main" val="1254049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954107"/>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Federal jobs down steadily by 4,000 since 2010</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10</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Bureau of Economic Analysis and </a:t>
            </a:r>
            <a:r>
              <a:rPr lang="en-US" sz="1050" dirty="0" err="1"/>
              <a:t>RegionTrack</a:t>
            </a:r>
            <a:r>
              <a:rPr lang="en-US" sz="1050" dirty="0"/>
              <a:t> estimates</a:t>
            </a:r>
          </a:p>
        </p:txBody>
      </p:sp>
      <p:sp>
        <p:nvSpPr>
          <p:cNvPr id="2" name="Rectangle 1"/>
          <p:cNvSpPr/>
          <p:nvPr/>
        </p:nvSpPr>
        <p:spPr>
          <a:xfrm>
            <a:off x="220716" y="1482650"/>
            <a:ext cx="8923281"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Federal Civilian and Military Employment </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Lawton, OK MSA</a:t>
            </a:r>
            <a:endParaRPr lang="en-US" dirty="0"/>
          </a:p>
        </p:txBody>
      </p:sp>
      <p:graphicFrame>
        <p:nvGraphicFramePr>
          <p:cNvPr id="7" name="Chart 6"/>
          <p:cNvGraphicFramePr/>
          <p:nvPr>
            <p:extLst/>
          </p:nvPr>
        </p:nvGraphicFramePr>
        <p:xfrm>
          <a:off x="525780" y="2098202"/>
          <a:ext cx="8138160" cy="43238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69282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4672" y="1400716"/>
          <a:ext cx="6312309" cy="4739147"/>
        </p:xfrm>
        <a:graphic>
          <a:graphicData uri="http://schemas.openxmlformats.org/drawingml/2006/table">
            <a:tbl>
              <a:tblPr/>
              <a:tblGrid>
                <a:gridCol w="3922462">
                  <a:extLst>
                    <a:ext uri="{9D8B030D-6E8A-4147-A177-3AD203B41FA5}">
                      <a16:colId xmlns:a16="http://schemas.microsoft.com/office/drawing/2014/main" val="492100318"/>
                    </a:ext>
                  </a:extLst>
                </a:gridCol>
                <a:gridCol w="2389847">
                  <a:extLst>
                    <a:ext uri="{9D8B030D-6E8A-4147-A177-3AD203B41FA5}">
                      <a16:colId xmlns:a16="http://schemas.microsoft.com/office/drawing/2014/main" val="401290454"/>
                    </a:ext>
                  </a:extLst>
                </a:gridCol>
              </a:tblGrid>
              <a:tr h="677021">
                <a:tc>
                  <a:txBody>
                    <a:bodyPr/>
                    <a:lstStyle/>
                    <a:p>
                      <a:pPr algn="ctr"/>
                      <a:r>
                        <a:rPr lang="en-US" sz="2400" dirty="0">
                          <a:solidFill>
                            <a:srgbClr val="1C357A"/>
                          </a:solidFill>
                          <a:effectLst/>
                        </a:rPr>
                        <a:t>Ranking Criteria</a:t>
                      </a:r>
                      <a:endParaRPr lang="en-US" sz="2400" dirty="0">
                        <a:effectLst/>
                      </a:endParaRPr>
                    </a:p>
                  </a:txBody>
                  <a:tcPr anchor="ctr">
                    <a:lnL>
                      <a:noFill/>
                    </a:lnL>
                    <a:lnR>
                      <a:noFill/>
                    </a:lnR>
                    <a:lnT>
                      <a:noFill/>
                    </a:lnT>
                    <a:lnB>
                      <a:noFill/>
                    </a:lnB>
                  </a:tcPr>
                </a:tc>
                <a:tc>
                  <a:txBody>
                    <a:bodyPr/>
                    <a:lstStyle/>
                    <a:p>
                      <a:pPr algn="ctr"/>
                      <a:r>
                        <a:rPr lang="en-US" sz="2400" dirty="0">
                          <a:solidFill>
                            <a:srgbClr val="1C357A"/>
                          </a:solidFill>
                          <a:effectLst/>
                        </a:rPr>
                        <a:t>Weighting</a:t>
                      </a:r>
                      <a:endParaRPr lang="en-US" sz="2400" dirty="0">
                        <a:effectLst/>
                      </a:endParaRPr>
                    </a:p>
                  </a:txBody>
                  <a:tcPr anchor="ctr">
                    <a:lnL>
                      <a:noFill/>
                    </a:lnL>
                    <a:lnR>
                      <a:noFill/>
                    </a:lnR>
                    <a:lnT>
                      <a:noFill/>
                    </a:lnT>
                    <a:lnB>
                      <a:noFill/>
                    </a:lnB>
                  </a:tcPr>
                </a:tc>
                <a:extLst>
                  <a:ext uri="{0D108BD9-81ED-4DB2-BD59-A6C34878D82A}">
                    <a16:rowId xmlns:a16="http://schemas.microsoft.com/office/drawing/2014/main" val="1338422465"/>
                  </a:ext>
                </a:extLst>
              </a:tr>
              <a:tr h="677021">
                <a:tc>
                  <a:txBody>
                    <a:bodyPr/>
                    <a:lstStyle/>
                    <a:p>
                      <a:r>
                        <a:rPr lang="en-US" sz="2400" dirty="0">
                          <a:effectLst/>
                        </a:rPr>
                        <a:t>Labor availability</a:t>
                      </a:r>
                    </a:p>
                  </a:txBody>
                  <a:tcPr anchor="ctr">
                    <a:lnL>
                      <a:noFill/>
                    </a:lnL>
                    <a:lnR>
                      <a:noFill/>
                    </a:lnR>
                    <a:lnT>
                      <a:noFill/>
                    </a:lnT>
                    <a:lnB>
                      <a:noFill/>
                    </a:lnB>
                    <a:solidFill>
                      <a:srgbClr val="E6E6E6"/>
                    </a:solidFill>
                  </a:tcPr>
                </a:tc>
                <a:tc>
                  <a:txBody>
                    <a:bodyPr/>
                    <a:lstStyle/>
                    <a:p>
                      <a:pPr algn="ctr"/>
                      <a:r>
                        <a:rPr lang="en-US" sz="2400">
                          <a:effectLst/>
                        </a:rPr>
                        <a:t>35%</a:t>
                      </a:r>
                    </a:p>
                  </a:txBody>
                  <a:tcPr anchor="ctr">
                    <a:lnL>
                      <a:noFill/>
                    </a:lnL>
                    <a:lnR>
                      <a:noFill/>
                    </a:lnR>
                    <a:lnT>
                      <a:noFill/>
                    </a:lnT>
                    <a:lnB>
                      <a:noFill/>
                    </a:lnB>
                    <a:solidFill>
                      <a:srgbClr val="E6E6E6"/>
                    </a:solidFill>
                  </a:tcPr>
                </a:tc>
                <a:extLst>
                  <a:ext uri="{0D108BD9-81ED-4DB2-BD59-A6C34878D82A}">
                    <a16:rowId xmlns:a16="http://schemas.microsoft.com/office/drawing/2014/main" val="2819777777"/>
                  </a:ext>
                </a:extLst>
              </a:tr>
              <a:tr h="677021">
                <a:tc>
                  <a:txBody>
                    <a:bodyPr/>
                    <a:lstStyle/>
                    <a:p>
                      <a:r>
                        <a:rPr lang="en-US" sz="2400" dirty="0">
                          <a:effectLst/>
                        </a:rPr>
                        <a:t>Logistics</a:t>
                      </a:r>
                    </a:p>
                  </a:txBody>
                  <a:tcPr anchor="ctr">
                    <a:lnL>
                      <a:noFill/>
                    </a:lnL>
                    <a:lnR>
                      <a:noFill/>
                    </a:lnR>
                    <a:lnT>
                      <a:noFill/>
                    </a:lnT>
                    <a:lnB>
                      <a:noFill/>
                    </a:lnB>
                  </a:tcPr>
                </a:tc>
                <a:tc>
                  <a:txBody>
                    <a:bodyPr/>
                    <a:lstStyle/>
                    <a:p>
                      <a:pPr algn="ctr"/>
                      <a:r>
                        <a:rPr lang="en-US" sz="2400" dirty="0">
                          <a:effectLst/>
                        </a:rPr>
                        <a:t>15%</a:t>
                      </a:r>
                    </a:p>
                  </a:txBody>
                  <a:tcPr anchor="ctr">
                    <a:lnL>
                      <a:noFill/>
                    </a:lnL>
                    <a:lnR>
                      <a:noFill/>
                    </a:lnR>
                    <a:lnT>
                      <a:noFill/>
                    </a:lnT>
                    <a:lnB>
                      <a:noFill/>
                    </a:lnB>
                  </a:tcPr>
                </a:tc>
                <a:extLst>
                  <a:ext uri="{0D108BD9-81ED-4DB2-BD59-A6C34878D82A}">
                    <a16:rowId xmlns:a16="http://schemas.microsoft.com/office/drawing/2014/main" val="2901104572"/>
                  </a:ext>
                </a:extLst>
              </a:tr>
              <a:tr h="677021">
                <a:tc>
                  <a:txBody>
                    <a:bodyPr/>
                    <a:lstStyle/>
                    <a:p>
                      <a:r>
                        <a:rPr lang="en-US" sz="2400" dirty="0">
                          <a:effectLst/>
                        </a:rPr>
                        <a:t>Tax climate</a:t>
                      </a:r>
                    </a:p>
                  </a:txBody>
                  <a:tcPr anchor="ctr">
                    <a:lnL>
                      <a:noFill/>
                    </a:lnL>
                    <a:lnR>
                      <a:noFill/>
                    </a:lnR>
                    <a:lnT>
                      <a:noFill/>
                    </a:lnT>
                    <a:lnB>
                      <a:noFill/>
                    </a:lnB>
                    <a:solidFill>
                      <a:srgbClr val="E6E6E6"/>
                    </a:solidFill>
                  </a:tcPr>
                </a:tc>
                <a:tc>
                  <a:txBody>
                    <a:bodyPr/>
                    <a:lstStyle/>
                    <a:p>
                      <a:pPr algn="ctr"/>
                      <a:r>
                        <a:rPr lang="en-US" sz="2400" dirty="0">
                          <a:effectLst/>
                        </a:rPr>
                        <a:t>15%</a:t>
                      </a:r>
                    </a:p>
                  </a:txBody>
                  <a:tcPr anchor="ctr">
                    <a:lnL>
                      <a:noFill/>
                    </a:lnL>
                    <a:lnR>
                      <a:noFill/>
                    </a:lnR>
                    <a:lnT>
                      <a:noFill/>
                    </a:lnT>
                    <a:lnB>
                      <a:noFill/>
                    </a:lnB>
                    <a:solidFill>
                      <a:srgbClr val="E6E6E6"/>
                    </a:solidFill>
                  </a:tcPr>
                </a:tc>
                <a:extLst>
                  <a:ext uri="{0D108BD9-81ED-4DB2-BD59-A6C34878D82A}">
                    <a16:rowId xmlns:a16="http://schemas.microsoft.com/office/drawing/2014/main" val="841830427"/>
                  </a:ext>
                </a:extLst>
              </a:tr>
              <a:tr h="677021">
                <a:tc>
                  <a:txBody>
                    <a:bodyPr/>
                    <a:lstStyle/>
                    <a:p>
                      <a:r>
                        <a:rPr lang="en-US" sz="2400">
                          <a:effectLst/>
                        </a:rPr>
                        <a:t>Utility costs</a:t>
                      </a:r>
                    </a:p>
                  </a:txBody>
                  <a:tcPr anchor="ctr">
                    <a:lnL>
                      <a:noFill/>
                    </a:lnL>
                    <a:lnR>
                      <a:noFill/>
                    </a:lnR>
                    <a:lnT>
                      <a:noFill/>
                    </a:lnT>
                    <a:lnB>
                      <a:noFill/>
                    </a:lnB>
                  </a:tcPr>
                </a:tc>
                <a:tc>
                  <a:txBody>
                    <a:bodyPr/>
                    <a:lstStyle/>
                    <a:p>
                      <a:pPr algn="ctr"/>
                      <a:r>
                        <a:rPr lang="en-US" sz="2400" dirty="0">
                          <a:effectLst/>
                        </a:rPr>
                        <a:t>15%</a:t>
                      </a:r>
                    </a:p>
                  </a:txBody>
                  <a:tcPr anchor="ctr">
                    <a:lnL>
                      <a:noFill/>
                    </a:lnL>
                    <a:lnR>
                      <a:noFill/>
                    </a:lnR>
                    <a:lnT>
                      <a:noFill/>
                    </a:lnT>
                    <a:lnB>
                      <a:noFill/>
                    </a:lnB>
                  </a:tcPr>
                </a:tc>
                <a:extLst>
                  <a:ext uri="{0D108BD9-81ED-4DB2-BD59-A6C34878D82A}">
                    <a16:rowId xmlns:a16="http://schemas.microsoft.com/office/drawing/2014/main" val="4007721220"/>
                  </a:ext>
                </a:extLst>
              </a:tr>
              <a:tr h="677021">
                <a:tc>
                  <a:txBody>
                    <a:bodyPr/>
                    <a:lstStyle/>
                    <a:p>
                      <a:r>
                        <a:rPr lang="en-US" sz="2400">
                          <a:effectLst/>
                        </a:rPr>
                        <a:t>Labor costs</a:t>
                      </a:r>
                    </a:p>
                  </a:txBody>
                  <a:tcPr anchor="ctr">
                    <a:lnL>
                      <a:noFill/>
                    </a:lnL>
                    <a:lnR>
                      <a:noFill/>
                    </a:lnR>
                    <a:lnT>
                      <a:noFill/>
                    </a:lnT>
                    <a:lnB>
                      <a:noFill/>
                    </a:lnB>
                    <a:solidFill>
                      <a:srgbClr val="E6E6E6"/>
                    </a:solidFill>
                  </a:tcPr>
                </a:tc>
                <a:tc>
                  <a:txBody>
                    <a:bodyPr/>
                    <a:lstStyle/>
                    <a:p>
                      <a:pPr algn="ctr"/>
                      <a:r>
                        <a:rPr lang="en-US" sz="2400" dirty="0">
                          <a:effectLst/>
                        </a:rPr>
                        <a:t>15%</a:t>
                      </a:r>
                    </a:p>
                  </a:txBody>
                  <a:tcPr anchor="ctr">
                    <a:lnL>
                      <a:noFill/>
                    </a:lnL>
                    <a:lnR>
                      <a:noFill/>
                    </a:lnR>
                    <a:lnT>
                      <a:noFill/>
                    </a:lnT>
                    <a:lnB>
                      <a:noFill/>
                    </a:lnB>
                    <a:solidFill>
                      <a:srgbClr val="E6E6E6"/>
                    </a:solidFill>
                  </a:tcPr>
                </a:tc>
                <a:extLst>
                  <a:ext uri="{0D108BD9-81ED-4DB2-BD59-A6C34878D82A}">
                    <a16:rowId xmlns:a16="http://schemas.microsoft.com/office/drawing/2014/main" val="3175998076"/>
                  </a:ext>
                </a:extLst>
              </a:tr>
              <a:tr h="677021">
                <a:tc>
                  <a:txBody>
                    <a:bodyPr/>
                    <a:lstStyle/>
                    <a:p>
                      <a:r>
                        <a:rPr lang="en-US" sz="2400">
                          <a:effectLst/>
                        </a:rPr>
                        <a:t>Union climate</a:t>
                      </a:r>
                    </a:p>
                  </a:txBody>
                  <a:tcPr anchor="ctr">
                    <a:lnL>
                      <a:noFill/>
                    </a:lnL>
                    <a:lnR>
                      <a:noFill/>
                    </a:lnR>
                    <a:lnT>
                      <a:noFill/>
                    </a:lnT>
                    <a:lnB>
                      <a:noFill/>
                    </a:lnB>
                  </a:tcPr>
                </a:tc>
                <a:tc>
                  <a:txBody>
                    <a:bodyPr/>
                    <a:lstStyle/>
                    <a:p>
                      <a:pPr algn="ctr"/>
                      <a:r>
                        <a:rPr lang="en-US" sz="2400" dirty="0">
                          <a:effectLst/>
                        </a:rPr>
                        <a:t>5%</a:t>
                      </a:r>
                    </a:p>
                  </a:txBody>
                  <a:tcPr anchor="ctr">
                    <a:lnL>
                      <a:noFill/>
                    </a:lnL>
                    <a:lnR>
                      <a:noFill/>
                    </a:lnR>
                    <a:lnT>
                      <a:noFill/>
                    </a:lnT>
                    <a:lnB>
                      <a:noFill/>
                    </a:lnB>
                  </a:tcPr>
                </a:tc>
                <a:extLst>
                  <a:ext uri="{0D108BD9-81ED-4DB2-BD59-A6C34878D82A}">
                    <a16:rowId xmlns:a16="http://schemas.microsoft.com/office/drawing/2014/main" val="1509049654"/>
                  </a:ext>
                </a:extLst>
              </a:tr>
            </a:tbl>
          </a:graphicData>
        </a:graphic>
      </p:graphicFrame>
      <p:sp>
        <p:nvSpPr>
          <p:cNvPr id="5" name="Rectangle 1"/>
          <p:cNvSpPr>
            <a:spLocks noChangeArrowheads="1"/>
          </p:cNvSpPr>
          <p:nvPr/>
        </p:nvSpPr>
        <p:spPr bwMode="auto">
          <a:xfrm>
            <a:off x="3619500" y="1942584"/>
            <a:ext cx="15544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FFFFFF"/>
                </a:solidFill>
                <a:effectLst/>
                <a:latin typeface="Lucida Grande"/>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TextBox 5"/>
          <p:cNvSpPr txBox="1"/>
          <p:nvPr/>
        </p:nvSpPr>
        <p:spPr>
          <a:xfrm>
            <a:off x="2662660" y="6279118"/>
            <a:ext cx="4145687" cy="369332"/>
          </a:xfrm>
          <a:prstGeom prst="rect">
            <a:avLst/>
          </a:prstGeom>
          <a:noFill/>
        </p:spPr>
        <p:txBody>
          <a:bodyPr wrap="none" rtlCol="0">
            <a:spAutoFit/>
          </a:bodyPr>
          <a:lstStyle/>
          <a:p>
            <a:r>
              <a:rPr lang="en-US" i="1" dirty="0" smtClean="0"/>
              <a:t>Source: Site Selection Group, Oct 24, 2016</a:t>
            </a:r>
            <a:endParaRPr lang="en-US" i="1" dirty="0"/>
          </a:p>
        </p:txBody>
      </p:sp>
      <p:sp>
        <p:nvSpPr>
          <p:cNvPr id="7" name="TextBox 6"/>
          <p:cNvSpPr txBox="1"/>
          <p:nvPr/>
        </p:nvSpPr>
        <p:spPr>
          <a:xfrm>
            <a:off x="1790818" y="615131"/>
            <a:ext cx="5889369" cy="646331"/>
          </a:xfrm>
          <a:prstGeom prst="rect">
            <a:avLst/>
          </a:prstGeom>
          <a:noFill/>
        </p:spPr>
        <p:txBody>
          <a:bodyPr wrap="none" rtlCol="0">
            <a:spAutoFit/>
          </a:bodyPr>
          <a:lstStyle/>
          <a:p>
            <a:r>
              <a:rPr lang="en-US" sz="3600" b="1" dirty="0" smtClean="0"/>
              <a:t>Best States for Manufacturing</a:t>
            </a:r>
            <a:endParaRPr lang="en-US" sz="3600" b="1" dirty="0"/>
          </a:p>
        </p:txBody>
      </p:sp>
      <p:pic>
        <p:nvPicPr>
          <p:cNvPr id="8" name="Picture 7"/>
          <p:cNvPicPr>
            <a:picLocks noChangeAspect="1"/>
          </p:cNvPicPr>
          <p:nvPr/>
        </p:nvPicPr>
        <p:blipFill>
          <a:blip r:embed="rId2"/>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8836862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645" y="942975"/>
            <a:ext cx="7829888" cy="5295900"/>
          </a:xfrm>
          <a:prstGeom prst="rect">
            <a:avLst/>
          </a:prstGeom>
        </p:spPr>
      </p:pic>
      <p:sp>
        <p:nvSpPr>
          <p:cNvPr id="6" name="TextBox 5"/>
          <p:cNvSpPr txBox="1"/>
          <p:nvPr/>
        </p:nvSpPr>
        <p:spPr>
          <a:xfrm>
            <a:off x="2662660" y="6279118"/>
            <a:ext cx="4145687" cy="369332"/>
          </a:xfrm>
          <a:prstGeom prst="rect">
            <a:avLst/>
          </a:prstGeom>
          <a:noFill/>
        </p:spPr>
        <p:txBody>
          <a:bodyPr wrap="none" rtlCol="0">
            <a:spAutoFit/>
          </a:bodyPr>
          <a:lstStyle/>
          <a:p>
            <a:r>
              <a:rPr lang="en-US" i="1" dirty="0" smtClean="0"/>
              <a:t>Source: Site Selection Group, Oct 24, 2016</a:t>
            </a:r>
            <a:endParaRPr lang="en-US" i="1" dirty="0"/>
          </a:p>
        </p:txBody>
      </p:sp>
      <p:pic>
        <p:nvPicPr>
          <p:cNvPr id="4" name="Picture 3"/>
          <p:cNvPicPr>
            <a:picLocks noChangeAspect="1"/>
          </p:cNvPicPr>
          <p:nvPr/>
        </p:nvPicPr>
        <p:blipFill>
          <a:blip r:embed="rId3"/>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68524403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54" y="1216025"/>
            <a:ext cx="8157297" cy="4371975"/>
          </a:xfrm>
          <a:prstGeom prst="rect">
            <a:avLst/>
          </a:prstGeom>
        </p:spPr>
      </p:pic>
      <p:sp>
        <p:nvSpPr>
          <p:cNvPr id="5" name="TextBox 4"/>
          <p:cNvSpPr txBox="1"/>
          <p:nvPr/>
        </p:nvSpPr>
        <p:spPr>
          <a:xfrm>
            <a:off x="1790820" y="438150"/>
            <a:ext cx="5889369" cy="646331"/>
          </a:xfrm>
          <a:prstGeom prst="rect">
            <a:avLst/>
          </a:prstGeom>
          <a:noFill/>
        </p:spPr>
        <p:txBody>
          <a:bodyPr wrap="none" rtlCol="0">
            <a:spAutoFit/>
          </a:bodyPr>
          <a:lstStyle/>
          <a:p>
            <a:r>
              <a:rPr lang="en-US" sz="3600" b="1" dirty="0" smtClean="0"/>
              <a:t>Best States for Manufacturing</a:t>
            </a:r>
            <a:endParaRPr lang="en-US" sz="3600" b="1" dirty="0"/>
          </a:p>
        </p:txBody>
      </p:sp>
      <p:sp>
        <p:nvSpPr>
          <p:cNvPr id="6" name="TextBox 5"/>
          <p:cNvSpPr txBox="1"/>
          <p:nvPr/>
        </p:nvSpPr>
        <p:spPr>
          <a:xfrm>
            <a:off x="2662660" y="6279118"/>
            <a:ext cx="4145687" cy="369332"/>
          </a:xfrm>
          <a:prstGeom prst="rect">
            <a:avLst/>
          </a:prstGeom>
          <a:noFill/>
        </p:spPr>
        <p:txBody>
          <a:bodyPr wrap="none" rtlCol="0">
            <a:spAutoFit/>
          </a:bodyPr>
          <a:lstStyle/>
          <a:p>
            <a:r>
              <a:rPr lang="en-US" i="1" dirty="0" smtClean="0"/>
              <a:t>Source: Site Selection Group, Oct 24, 2016</a:t>
            </a:r>
            <a:endParaRPr lang="en-US" i="1" dirty="0"/>
          </a:p>
        </p:txBody>
      </p:sp>
      <p:sp>
        <p:nvSpPr>
          <p:cNvPr id="7" name="Rectangle 6"/>
          <p:cNvSpPr/>
          <p:nvPr/>
        </p:nvSpPr>
        <p:spPr>
          <a:xfrm>
            <a:off x="656854" y="4752975"/>
            <a:ext cx="7915643" cy="295275"/>
          </a:xfrm>
          <a:prstGeom prst="rect">
            <a:avLst/>
          </a:prstGeom>
          <a:solidFill>
            <a:srgbClr val="FFFF0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105225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124" y="1328467"/>
            <a:ext cx="7643004" cy="4401205"/>
          </a:xfrm>
          <a:prstGeom prst="rect">
            <a:avLst/>
          </a:prstGeom>
          <a:noFill/>
        </p:spPr>
        <p:txBody>
          <a:bodyPr wrap="square" rtlCol="0">
            <a:spAutoFit/>
          </a:bodyPr>
          <a:lstStyle/>
          <a:p>
            <a:r>
              <a:rPr lang="en-US" sz="2800" dirty="0" smtClean="0"/>
              <a:t>One other thought – There is always going to be a natural tension between existing businesses and “new” jobs brought about by recruitment or expansion as lower paid employees migrate to better paying jobs or jobs with better benefits.  </a:t>
            </a:r>
            <a:r>
              <a:rPr lang="en-US" sz="2800" b="1" dirty="0" smtClean="0"/>
              <a:t>The more successful we are, the greater the tension can become</a:t>
            </a:r>
            <a:r>
              <a:rPr lang="en-US" sz="2800" dirty="0" smtClean="0"/>
              <a:t>….especially for employers with underemployed staff.  We need to be aware of this and mindful of the impact this can have on local employers.</a:t>
            </a:r>
            <a:endParaRPr lang="en-US" sz="2800" dirty="0"/>
          </a:p>
        </p:txBody>
      </p:sp>
      <p:pic>
        <p:nvPicPr>
          <p:cNvPr id="3" name="Picture 2"/>
          <p:cNvPicPr>
            <a:picLocks noChangeAspect="1"/>
          </p:cNvPicPr>
          <p:nvPr/>
        </p:nvPicPr>
        <p:blipFill>
          <a:blip r:embed="rId2"/>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0557098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4811" y="457199"/>
            <a:ext cx="7643004" cy="1384995"/>
          </a:xfrm>
          <a:prstGeom prst="rect">
            <a:avLst/>
          </a:prstGeom>
          <a:noFill/>
        </p:spPr>
        <p:txBody>
          <a:bodyPr wrap="square" rtlCol="0">
            <a:spAutoFit/>
          </a:bodyPr>
          <a:lstStyle/>
          <a:p>
            <a:pPr algn="ctr"/>
            <a:r>
              <a:rPr lang="en-US" sz="2800" dirty="0" smtClean="0"/>
              <a:t>Economic Development is a </a:t>
            </a:r>
            <a:r>
              <a:rPr lang="en-US" sz="2800" b="1" dirty="0" smtClean="0"/>
              <a:t>long game</a:t>
            </a:r>
            <a:r>
              <a:rPr lang="en-US" sz="2800" dirty="0" smtClean="0"/>
              <a:t>…it often takes years to build the relationships needed to land a deal.  It is a </a:t>
            </a:r>
            <a:r>
              <a:rPr lang="en-US" sz="2800" b="1" dirty="0" smtClean="0"/>
              <a:t>marathon</a:t>
            </a:r>
            <a:r>
              <a:rPr lang="en-US" sz="2800" dirty="0" smtClean="0"/>
              <a:t>, not a sprint.</a:t>
            </a:r>
            <a:endParaRPr lang="en-US" sz="2800" dirty="0"/>
          </a:p>
        </p:txBody>
      </p:sp>
      <p:pic>
        <p:nvPicPr>
          <p:cNvPr id="2" name="Picture 1" descr="... Magazine : Getting Yourself Ready for the Marathon by Murray Hun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060" y="2238196"/>
            <a:ext cx="6892506" cy="4307816"/>
          </a:xfrm>
          <a:prstGeom prst="rect">
            <a:avLst/>
          </a:prstGeom>
        </p:spPr>
      </p:pic>
      <p:pic>
        <p:nvPicPr>
          <p:cNvPr id="5" name="Picture 4"/>
          <p:cNvPicPr>
            <a:picLocks noChangeAspect="1"/>
          </p:cNvPicPr>
          <p:nvPr/>
        </p:nvPicPr>
        <p:blipFill>
          <a:blip r:embed="rId3"/>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9666301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0918" y="2235500"/>
            <a:ext cx="4768164" cy="1754326"/>
          </a:xfrm>
          <a:prstGeom prst="rect">
            <a:avLst/>
          </a:prstGeom>
          <a:noFill/>
        </p:spPr>
        <p:txBody>
          <a:bodyPr wrap="none" rtlCol="0">
            <a:spAutoFit/>
          </a:bodyPr>
          <a:lstStyle/>
          <a:p>
            <a:pPr algn="ctr"/>
            <a:r>
              <a:rPr lang="en-US" sz="3600" b="1" i="1" dirty="0" smtClean="0"/>
              <a:t>Wrap-Up and Questions</a:t>
            </a:r>
          </a:p>
          <a:p>
            <a:pPr algn="ctr"/>
            <a:r>
              <a:rPr lang="en-US" sz="3600" b="1" dirty="0" smtClean="0"/>
              <a:t>Mr. Mark Brace</a:t>
            </a:r>
          </a:p>
          <a:p>
            <a:pPr algn="ctr"/>
            <a:r>
              <a:rPr lang="en-US" sz="3600" b="1" dirty="0" smtClean="0"/>
              <a:t>Mr. Phil Kennedy</a:t>
            </a:r>
          </a:p>
        </p:txBody>
      </p:sp>
      <p:grpSp>
        <p:nvGrpSpPr>
          <p:cNvPr id="3" name="Group 2"/>
          <p:cNvGrpSpPr/>
          <p:nvPr/>
        </p:nvGrpSpPr>
        <p:grpSpPr>
          <a:xfrm>
            <a:off x="2238375" y="5181600"/>
            <a:ext cx="4796826" cy="1415025"/>
            <a:chOff x="471297" y="615415"/>
            <a:chExt cx="8068854" cy="2847485"/>
          </a:xfrm>
        </p:grpSpPr>
        <p:pic>
          <p:nvPicPr>
            <p:cNvPr id="4" name="Picture 3"/>
            <p:cNvPicPr>
              <a:picLocks noChangeAspect="1"/>
            </p:cNvPicPr>
            <p:nvPr/>
          </p:nvPicPr>
          <p:blipFill>
            <a:blip r:embed="rId2"/>
            <a:stretch>
              <a:fillRect/>
            </a:stretch>
          </p:blipFill>
          <p:spPr>
            <a:xfrm>
              <a:off x="6018632" y="615415"/>
              <a:ext cx="2521519" cy="2847485"/>
            </a:xfrm>
            <a:prstGeom prst="rect">
              <a:avLst/>
            </a:prstGeom>
            <a:effectLst>
              <a:outerShdw blurRad="50800" dist="38100" dir="8100000" algn="tr"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297" y="1409700"/>
              <a:ext cx="5085744" cy="1309161"/>
            </a:xfrm>
            <a:prstGeom prst="rect">
              <a:avLst/>
            </a:prstGeom>
          </p:spPr>
        </p:pic>
      </p:grpSp>
    </p:spTree>
    <p:extLst>
      <p:ext uri="{BB962C8B-B14F-4D97-AF65-F5344CB8AC3E}">
        <p14:creationId xmlns:p14="http://schemas.microsoft.com/office/powerpoint/2010/main" val="290244022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zzle-brai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544" y="400594"/>
            <a:ext cx="5579243" cy="5625737"/>
          </a:xfrm>
          <a:prstGeom prst="rect">
            <a:avLst/>
          </a:prstGeom>
        </p:spPr>
      </p:pic>
      <p:sp>
        <p:nvSpPr>
          <p:cNvPr id="5" name="TextBox 4"/>
          <p:cNvSpPr txBox="1"/>
          <p:nvPr/>
        </p:nvSpPr>
        <p:spPr>
          <a:xfrm>
            <a:off x="302098" y="3483429"/>
            <a:ext cx="4419801" cy="2862322"/>
          </a:xfrm>
          <a:prstGeom prst="rect">
            <a:avLst/>
          </a:prstGeom>
          <a:noFill/>
        </p:spPr>
        <p:txBody>
          <a:bodyPr wrap="none" rtlCol="0">
            <a:spAutoFit/>
          </a:bodyPr>
          <a:lstStyle/>
          <a:p>
            <a:pPr algn="ctr"/>
            <a:r>
              <a:rPr lang="en-US" sz="6000" b="1" dirty="0" smtClean="0"/>
              <a:t>Questions,</a:t>
            </a:r>
          </a:p>
          <a:p>
            <a:pPr algn="ctr"/>
            <a:r>
              <a:rPr lang="en-US" sz="6000" b="1" dirty="0" smtClean="0"/>
              <a:t>Thoughts,</a:t>
            </a:r>
          </a:p>
          <a:p>
            <a:pPr algn="ctr"/>
            <a:r>
              <a:rPr lang="en-US" sz="6000" b="1" dirty="0" smtClean="0"/>
              <a:t>Ideas, </a:t>
            </a:r>
            <a:r>
              <a:rPr lang="en-US" sz="6000" b="1" i="1" dirty="0" smtClean="0">
                <a:solidFill>
                  <a:srgbClr val="FF0000"/>
                </a:solidFill>
              </a:rPr>
              <a:t>Leads</a:t>
            </a:r>
            <a:r>
              <a:rPr lang="en-US" sz="6000" b="1" dirty="0" smtClean="0"/>
              <a:t>?</a:t>
            </a:r>
            <a:endParaRPr lang="en-US" sz="6000" b="1" dirty="0"/>
          </a:p>
        </p:txBody>
      </p:sp>
    </p:spTree>
    <p:extLst>
      <p:ext uri="{BB962C8B-B14F-4D97-AF65-F5344CB8AC3E}">
        <p14:creationId xmlns:p14="http://schemas.microsoft.com/office/powerpoint/2010/main" val="1119379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1384995"/>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Goods-related hiring remains weak both LR and SR</a:t>
            </a:r>
            <a:br>
              <a:rPr lang="en-US" sz="2800" dirty="0">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11</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Bureau of Labor Statistics and </a:t>
            </a:r>
            <a:r>
              <a:rPr lang="en-US" sz="1050" dirty="0" err="1"/>
              <a:t>RegionTrack</a:t>
            </a:r>
            <a:r>
              <a:rPr lang="en-US" sz="1050" dirty="0"/>
              <a:t> estimates</a:t>
            </a:r>
          </a:p>
        </p:txBody>
      </p:sp>
      <p:sp>
        <p:nvSpPr>
          <p:cNvPr id="2" name="Rectangle 1"/>
          <p:cNvSpPr/>
          <p:nvPr/>
        </p:nvSpPr>
        <p:spPr>
          <a:xfrm>
            <a:off x="220716" y="1494887"/>
            <a:ext cx="8923281"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Wage &amp; Salary Employment – Private Goods </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Lawton, OK MSA</a:t>
            </a:r>
            <a:endParaRPr lang="en-US" dirty="0"/>
          </a:p>
        </p:txBody>
      </p:sp>
      <p:graphicFrame>
        <p:nvGraphicFramePr>
          <p:cNvPr id="8" name="Chart 7"/>
          <p:cNvGraphicFramePr>
            <a:graphicFrameLocks/>
          </p:cNvGraphicFramePr>
          <p:nvPr>
            <p:extLst/>
          </p:nvPr>
        </p:nvGraphicFramePr>
        <p:xfrm>
          <a:off x="548640" y="2110440"/>
          <a:ext cx="8103870" cy="4311626"/>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bwMode="auto">
          <a:xfrm flipH="1" flipV="1">
            <a:off x="8161020" y="2228850"/>
            <a:ext cx="11430" cy="378333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364753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1384995"/>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Manufacturing is primary driver behind goods cycle</a:t>
            </a:r>
            <a:br>
              <a:rPr lang="en-US" sz="2800" dirty="0">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12</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Bureau of Labor Statistics and </a:t>
            </a:r>
            <a:r>
              <a:rPr lang="en-US" sz="1050" dirty="0" err="1"/>
              <a:t>RegionTrack</a:t>
            </a:r>
            <a:r>
              <a:rPr lang="en-US" sz="1050" dirty="0"/>
              <a:t> estimates</a:t>
            </a:r>
          </a:p>
        </p:txBody>
      </p:sp>
      <p:sp>
        <p:nvSpPr>
          <p:cNvPr id="2" name="Rectangle 1"/>
          <p:cNvSpPr/>
          <p:nvPr/>
        </p:nvSpPr>
        <p:spPr>
          <a:xfrm>
            <a:off x="220716" y="1494887"/>
            <a:ext cx="8923281"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Wage &amp; Salary Employment – Private Goods vs. Manufacturing</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Lawton, OK MSA</a:t>
            </a:r>
            <a:endParaRPr lang="en-US" dirty="0"/>
          </a:p>
        </p:txBody>
      </p:sp>
      <p:graphicFrame>
        <p:nvGraphicFramePr>
          <p:cNvPr id="9" name="Chart 8">
            <a:extLst>
              <a:ext uri="{FF2B5EF4-FFF2-40B4-BE49-F238E27FC236}">
                <a16:creationId xmlns:a16="http://schemas.microsoft.com/office/drawing/2014/main" id="{00000000-0008-0000-0500-000002000000}"/>
              </a:ext>
            </a:extLst>
          </p:cNvPr>
          <p:cNvGraphicFramePr>
            <a:graphicFrameLocks/>
          </p:cNvGraphicFramePr>
          <p:nvPr>
            <p:extLst/>
          </p:nvPr>
        </p:nvGraphicFramePr>
        <p:xfrm>
          <a:off x="491490" y="2057400"/>
          <a:ext cx="8252460" cy="4364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8343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1384995"/>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Local govt. down 500 jobs since 2010</a:t>
            </a:r>
            <a:br>
              <a:rPr lang="en-US" sz="2800" dirty="0">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13</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Bureau of Labor Statistics and </a:t>
            </a:r>
            <a:r>
              <a:rPr lang="en-US" sz="1050" dirty="0" err="1"/>
              <a:t>RegionTrack</a:t>
            </a:r>
            <a:r>
              <a:rPr lang="en-US" sz="1050" dirty="0"/>
              <a:t> estimates</a:t>
            </a:r>
          </a:p>
        </p:txBody>
      </p:sp>
      <p:sp>
        <p:nvSpPr>
          <p:cNvPr id="2" name="Rectangle 1"/>
          <p:cNvSpPr/>
          <p:nvPr/>
        </p:nvSpPr>
        <p:spPr>
          <a:xfrm>
            <a:off x="220716" y="1494887"/>
            <a:ext cx="8923281"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Wage &amp; Salary Employment – State and Local Government </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Lawton, OK MSA</a:t>
            </a:r>
            <a:endParaRPr lang="en-US" dirty="0"/>
          </a:p>
        </p:txBody>
      </p:sp>
      <p:graphicFrame>
        <p:nvGraphicFramePr>
          <p:cNvPr id="8" name="Chart 7"/>
          <p:cNvGraphicFramePr>
            <a:graphicFrameLocks/>
          </p:cNvGraphicFramePr>
          <p:nvPr>
            <p:extLst/>
          </p:nvPr>
        </p:nvGraphicFramePr>
        <p:xfrm>
          <a:off x="548640" y="2110440"/>
          <a:ext cx="8103870" cy="4311626"/>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bwMode="auto">
          <a:xfrm flipH="1" flipV="1">
            <a:off x="8161020" y="2228850"/>
            <a:ext cx="11430" cy="378333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96901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1384995"/>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Private services sector is carrying the hiring load</a:t>
            </a:r>
            <a:br>
              <a:rPr lang="en-US" sz="2800" dirty="0">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14</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Bureau of Labor Statistics and </a:t>
            </a:r>
            <a:r>
              <a:rPr lang="en-US" sz="1050" dirty="0" err="1"/>
              <a:t>RegionTrack</a:t>
            </a:r>
            <a:r>
              <a:rPr lang="en-US" sz="1050" dirty="0"/>
              <a:t> estimates</a:t>
            </a:r>
          </a:p>
        </p:txBody>
      </p:sp>
      <p:sp>
        <p:nvSpPr>
          <p:cNvPr id="2" name="Rectangle 1"/>
          <p:cNvSpPr/>
          <p:nvPr/>
        </p:nvSpPr>
        <p:spPr>
          <a:xfrm>
            <a:off x="220716" y="1494887"/>
            <a:ext cx="8923281"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Wage &amp; Salary Employment – Private Services</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Lawton, OK MSA</a:t>
            </a:r>
            <a:endParaRPr lang="en-US" dirty="0"/>
          </a:p>
        </p:txBody>
      </p:sp>
      <p:graphicFrame>
        <p:nvGraphicFramePr>
          <p:cNvPr id="8" name="Chart 7"/>
          <p:cNvGraphicFramePr>
            <a:graphicFrameLocks/>
          </p:cNvGraphicFramePr>
          <p:nvPr>
            <p:extLst/>
          </p:nvPr>
        </p:nvGraphicFramePr>
        <p:xfrm>
          <a:off x="548640" y="2110440"/>
          <a:ext cx="8103870" cy="4311626"/>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bwMode="auto">
          <a:xfrm flipH="1" flipV="1">
            <a:off x="8161020" y="2228850"/>
            <a:ext cx="11430" cy="378333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129412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954107"/>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Transition to a smaller Federal presence continues</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15</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Bureau of Economic Analysis and </a:t>
            </a:r>
            <a:r>
              <a:rPr lang="en-US" sz="1050" dirty="0" err="1"/>
              <a:t>RegionTrack</a:t>
            </a:r>
            <a:r>
              <a:rPr lang="en-US" sz="1050" dirty="0"/>
              <a:t> estimates</a:t>
            </a:r>
          </a:p>
        </p:txBody>
      </p:sp>
      <p:sp>
        <p:nvSpPr>
          <p:cNvPr id="2" name="Rectangle 1"/>
          <p:cNvSpPr/>
          <p:nvPr/>
        </p:nvSpPr>
        <p:spPr>
          <a:xfrm>
            <a:off x="220717" y="1474149"/>
            <a:ext cx="8822921"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Total Employment by Major Source </a:t>
            </a:r>
            <a:r>
              <a:rPr lang="en-US" dirty="0">
                <a:solidFill>
                  <a:srgbClr val="365F91"/>
                </a:solidFill>
                <a:latin typeface="Calibri" panose="020F0502020204030204" pitchFamily="34" charset="0"/>
                <a:ea typeface="Calibri" panose="020F0502020204030204" pitchFamily="34" charset="0"/>
                <a:cs typeface="Arial" panose="020B0604020202020204" pitchFamily="34" charset="0"/>
              </a:rPr>
              <a:t>(Wage &amp; Salary + Proprietors)</a:t>
            </a:r>
            <a:r>
              <a:rPr lang="en-US" sz="1600" b="1" dirty="0">
                <a:solidFill>
                  <a:srgbClr val="365F91"/>
                </a:solidFill>
                <a:latin typeface="Arial" panose="020B0604020202020204" pitchFamily="34" charset="0"/>
                <a:ea typeface="Calibri" panose="020F0502020204030204" pitchFamily="34" charset="0"/>
              </a:rPr>
              <a:t> </a:t>
            </a:r>
            <a:r>
              <a:rPr lang="en-US" b="1" dirty="0">
                <a:solidFill>
                  <a:srgbClr val="365F91"/>
                </a:solidFill>
                <a:latin typeface="Arial" panose="020B0604020202020204" pitchFamily="34" charset="0"/>
                <a:ea typeface="Calibri" panose="020F0502020204030204" pitchFamily="34" charset="0"/>
              </a:rPr>
              <a:t/>
            </a:r>
            <a:br>
              <a:rPr lang="en-US" b="1" dirty="0">
                <a:solidFill>
                  <a:srgbClr val="365F91"/>
                </a:solidFill>
                <a:latin typeface="Arial" panose="020B0604020202020204" pitchFamily="34" charset="0"/>
                <a:ea typeface="Calibri" panose="020F050202020403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Lawton, OK MSA</a:t>
            </a:r>
            <a:endParaRPr lang="en-US" dirty="0"/>
          </a:p>
        </p:txBody>
      </p:sp>
      <p:graphicFrame>
        <p:nvGraphicFramePr>
          <p:cNvPr id="7" name="Chart 6"/>
          <p:cNvGraphicFramePr/>
          <p:nvPr>
            <p:extLst/>
          </p:nvPr>
        </p:nvGraphicFramePr>
        <p:xfrm>
          <a:off x="510363" y="2009553"/>
          <a:ext cx="8345881" cy="441251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bwMode="auto">
          <a:xfrm flipV="1">
            <a:off x="8511629" y="2179674"/>
            <a:ext cx="0" cy="37958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94640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1384995"/>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75% of all local jobs now outside Federal sector</a:t>
            </a:r>
            <a:br>
              <a:rPr lang="en-US" sz="2800" dirty="0">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16</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Bureau of Economic Analysis and </a:t>
            </a:r>
            <a:r>
              <a:rPr lang="en-US" sz="1050" dirty="0" err="1"/>
              <a:t>RegionTrack</a:t>
            </a:r>
            <a:r>
              <a:rPr lang="en-US" sz="1050" dirty="0"/>
              <a:t> estimates</a:t>
            </a:r>
          </a:p>
        </p:txBody>
      </p:sp>
      <p:sp>
        <p:nvSpPr>
          <p:cNvPr id="2" name="Rectangle 1"/>
          <p:cNvSpPr/>
          <p:nvPr/>
        </p:nvSpPr>
        <p:spPr>
          <a:xfrm>
            <a:off x="220716" y="1494887"/>
            <a:ext cx="8923281"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Total Employment Share by Major Source </a:t>
            </a:r>
            <a:r>
              <a:rPr lang="en-US" dirty="0">
                <a:solidFill>
                  <a:srgbClr val="365F91"/>
                </a:solidFill>
                <a:latin typeface="Calibri" panose="020F0502020204030204" pitchFamily="34" charset="0"/>
                <a:ea typeface="Calibri" panose="020F0502020204030204" pitchFamily="34" charset="0"/>
                <a:cs typeface="Arial" panose="020B0604020202020204" pitchFamily="34" charset="0"/>
              </a:rPr>
              <a:t>(Wage &amp; Salary + Proprietors)</a:t>
            </a: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Lawton, OK MSA</a:t>
            </a:r>
            <a:endParaRPr lang="en-US" dirty="0"/>
          </a:p>
        </p:txBody>
      </p:sp>
      <p:graphicFrame>
        <p:nvGraphicFramePr>
          <p:cNvPr id="7" name="Chart 6"/>
          <p:cNvGraphicFramePr/>
          <p:nvPr>
            <p:extLst/>
          </p:nvPr>
        </p:nvGraphicFramePr>
        <p:xfrm>
          <a:off x="605790" y="2023109"/>
          <a:ext cx="8046720" cy="43989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4008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318008" y="3046355"/>
            <a:ext cx="8486775" cy="523220"/>
          </a:xfrm>
          <a:prstGeom prst="rect">
            <a:avLst/>
          </a:prstGeom>
          <a:noFill/>
          <a:ln w="9525">
            <a:noFill/>
            <a:miter lim="800000"/>
            <a:headEnd/>
            <a:tailEnd/>
          </a:ln>
        </p:spPr>
        <p:txBody>
          <a:bodyPr wrap="square">
            <a:spAutoFit/>
          </a:bodyPr>
          <a:lstStyle/>
          <a:p>
            <a:pPr algn="ctr">
              <a:spcBef>
                <a:spcPct val="50000"/>
              </a:spcBef>
            </a:pPr>
            <a:r>
              <a:rPr lang="en-US" sz="2800" dirty="0">
                <a:solidFill>
                  <a:srgbClr val="003399"/>
                </a:solidFill>
                <a:latin typeface="Arial" pitchFamily="34" charset="0"/>
                <a:cs typeface="Arial" pitchFamily="34" charset="0"/>
              </a:rPr>
              <a:t>Current Economic Cycle</a:t>
            </a:r>
          </a:p>
        </p:txBody>
      </p:sp>
      <p:sp>
        <p:nvSpPr>
          <p:cNvPr id="2"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17</a:t>
            </a:fld>
            <a:endParaRPr lang="en-US" dirty="0">
              <a:latin typeface="Arial" pitchFamily="34" charset="0"/>
              <a:cs typeface="Arial" pitchFamily="34" charset="0"/>
            </a:endParaRPr>
          </a:p>
        </p:txBody>
      </p:sp>
    </p:spTree>
    <p:extLst>
      <p:ext uri="{BB962C8B-B14F-4D97-AF65-F5344CB8AC3E}">
        <p14:creationId xmlns:p14="http://schemas.microsoft.com/office/powerpoint/2010/main" val="2569399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220717" y="259953"/>
            <a:ext cx="8822921" cy="830997"/>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Lawton rebound slowed by oil and gas pullback</a:t>
            </a:r>
            <a:br>
              <a:rPr lang="en-US" sz="2800" dirty="0">
                <a:latin typeface="Arial" pitchFamily="34" charset="0"/>
                <a:cs typeface="Arial" pitchFamily="34" charset="0"/>
              </a:rPr>
            </a:br>
            <a:endParaRPr lang="en-US" sz="2000" dirty="0">
              <a:latin typeface="Arial" pitchFamily="34" charset="0"/>
              <a:cs typeface="Arial" pitchFamily="34" charset="0"/>
            </a:endParaRPr>
          </a:p>
        </p:txBody>
      </p:sp>
      <p:sp>
        <p:nvSpPr>
          <p:cNvPr id="2"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18</a:t>
            </a:fld>
            <a:endParaRPr lang="en-US" dirty="0">
              <a:latin typeface="Arial" pitchFamily="34" charset="0"/>
              <a:cs typeface="Arial" pitchFamily="34" charset="0"/>
            </a:endParaRPr>
          </a:p>
        </p:txBody>
      </p:sp>
      <p:sp>
        <p:nvSpPr>
          <p:cNvPr id="20" name="TextBox 19"/>
          <p:cNvSpPr txBox="1"/>
          <p:nvPr/>
        </p:nvSpPr>
        <p:spPr>
          <a:xfrm>
            <a:off x="220717" y="6589986"/>
            <a:ext cx="8635528" cy="261610"/>
          </a:xfrm>
          <a:prstGeom prst="rect">
            <a:avLst/>
          </a:prstGeom>
          <a:noFill/>
        </p:spPr>
        <p:txBody>
          <a:bodyPr wrap="square" rtlCol="0">
            <a:spAutoFit/>
          </a:bodyPr>
          <a:lstStyle/>
          <a:p>
            <a:r>
              <a:rPr lang="en-US" sz="1050" dirty="0"/>
              <a:t>Source: Bureau of Labor Statistics and </a:t>
            </a:r>
            <a:r>
              <a:rPr lang="en-US" sz="1050" dirty="0" err="1"/>
              <a:t>RegionTrack</a:t>
            </a:r>
            <a:r>
              <a:rPr lang="en-US" sz="1050" dirty="0"/>
              <a:t> estimates</a:t>
            </a:r>
          </a:p>
        </p:txBody>
      </p:sp>
      <p:sp>
        <p:nvSpPr>
          <p:cNvPr id="3" name="Rectangle 2"/>
          <p:cNvSpPr/>
          <p:nvPr/>
        </p:nvSpPr>
        <p:spPr>
          <a:xfrm>
            <a:off x="220717" y="1478937"/>
            <a:ext cx="8923283"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Civilian Nonfarm Wage &amp; Salary Employment</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Lawton MSA vs. State of Oklahoma, Indexed at Jan-2010</a:t>
            </a:r>
            <a:endParaRPr lang="en-US" dirty="0"/>
          </a:p>
        </p:txBody>
      </p:sp>
      <p:graphicFrame>
        <p:nvGraphicFramePr>
          <p:cNvPr id="7" name="Chart 6">
            <a:extLst>
              <a:ext uri="{FF2B5EF4-FFF2-40B4-BE49-F238E27FC236}">
                <a16:creationId xmlns:a16="http://schemas.microsoft.com/office/drawing/2014/main" id="{5BA7A5D2-4556-489D-9565-2DD3571812A0}"/>
              </a:ext>
            </a:extLst>
          </p:cNvPr>
          <p:cNvGraphicFramePr>
            <a:graphicFrameLocks/>
          </p:cNvGraphicFramePr>
          <p:nvPr>
            <p:extLst/>
          </p:nvPr>
        </p:nvGraphicFramePr>
        <p:xfrm>
          <a:off x="537210" y="2094489"/>
          <a:ext cx="8195310" cy="43275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5750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1384995"/>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Local jobless rate revised up along with the state</a:t>
            </a:r>
            <a:r>
              <a:rPr lang="en-US" sz="2800" dirty="0">
                <a:solidFill>
                  <a:srgbClr val="003399"/>
                </a:solidFill>
                <a:latin typeface="Arial" pitchFamily="34" charset="0"/>
                <a:cs typeface="Arial" pitchFamily="34" charset="0"/>
              </a:rPr>
              <a:t/>
            </a:r>
            <a:br>
              <a:rPr lang="en-US" sz="2800" dirty="0">
                <a:solidFill>
                  <a:srgbClr val="003399"/>
                </a:solidFill>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solidFill>
                <a:srgbClr val="003399"/>
              </a:solidFill>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19</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Bureau of Labor Statistics and </a:t>
            </a:r>
            <a:r>
              <a:rPr lang="en-US" sz="1050" dirty="0" err="1"/>
              <a:t>RegionTrack</a:t>
            </a:r>
            <a:r>
              <a:rPr lang="en-US" sz="1050" dirty="0"/>
              <a:t> estimates</a:t>
            </a:r>
          </a:p>
        </p:txBody>
      </p:sp>
      <p:sp>
        <p:nvSpPr>
          <p:cNvPr id="2" name="Rectangle 1"/>
          <p:cNvSpPr/>
          <p:nvPr/>
        </p:nvSpPr>
        <p:spPr>
          <a:xfrm>
            <a:off x="395206" y="1494121"/>
            <a:ext cx="8648431"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Unemployment Rate (%) </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State of Oklahoma and Lawton, OK MSA</a:t>
            </a:r>
            <a:endParaRPr lang="en-US" sz="1600" dirty="0"/>
          </a:p>
        </p:txBody>
      </p:sp>
      <p:graphicFrame>
        <p:nvGraphicFramePr>
          <p:cNvPr id="8" name="Chart 7"/>
          <p:cNvGraphicFramePr/>
          <p:nvPr>
            <p:extLst/>
          </p:nvPr>
        </p:nvGraphicFramePr>
        <p:xfrm>
          <a:off x="742949" y="2063531"/>
          <a:ext cx="8113295" cy="43585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2050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3142" y="614991"/>
            <a:ext cx="7418717" cy="3693319"/>
          </a:xfrm>
          <a:prstGeom prst="rect">
            <a:avLst/>
          </a:prstGeom>
          <a:noFill/>
        </p:spPr>
        <p:txBody>
          <a:bodyPr wrap="square" rtlCol="0">
            <a:spAutoFit/>
          </a:bodyPr>
          <a:lstStyle/>
          <a:p>
            <a:pPr algn="ctr"/>
            <a:r>
              <a:rPr lang="en-US" sz="3600" b="1" dirty="0" smtClean="0"/>
              <a:t>Agenda</a:t>
            </a:r>
          </a:p>
          <a:p>
            <a:endParaRPr lang="en-US" dirty="0"/>
          </a:p>
          <a:p>
            <a:r>
              <a:rPr lang="en-US" sz="2000" dirty="0" smtClean="0"/>
              <a:t>8:30	Welcome/Purpose			Mark Brace</a:t>
            </a:r>
          </a:p>
          <a:p>
            <a:r>
              <a:rPr lang="en-US" sz="2000" dirty="0" smtClean="0"/>
              <a:t>	How is our economy?			Dr. Mark Snead</a:t>
            </a:r>
          </a:p>
          <a:p>
            <a:r>
              <a:rPr lang="en-US" sz="2000" dirty="0" smtClean="0"/>
              <a:t>	Fort Sill’s Economy			Joe Gallagher</a:t>
            </a:r>
          </a:p>
          <a:p>
            <a:r>
              <a:rPr lang="en-US" sz="2000" dirty="0" smtClean="0"/>
              <a:t>9:50	Break</a:t>
            </a:r>
          </a:p>
          <a:p>
            <a:r>
              <a:rPr lang="en-US" sz="2000" dirty="0" smtClean="0"/>
              <a:t>10:00	LEDC Mission, Initiatives and Metrics	Phil Kennedy</a:t>
            </a:r>
          </a:p>
          <a:p>
            <a:r>
              <a:rPr lang="en-US" sz="2000" dirty="0" smtClean="0"/>
              <a:t>	Reality Check, Thoughts on Econ Dev	Dr. Tom Thomas</a:t>
            </a:r>
          </a:p>
          <a:p>
            <a:r>
              <a:rPr lang="en-US" sz="2000" dirty="0" smtClean="0"/>
              <a:t>	Moving Forward				Mark Brace &amp;</a:t>
            </a:r>
          </a:p>
          <a:p>
            <a:r>
              <a:rPr lang="en-US" sz="2000" dirty="0"/>
              <a:t>	</a:t>
            </a:r>
            <a:r>
              <a:rPr lang="en-US" sz="2000" dirty="0" smtClean="0"/>
              <a:t>					      Phil Kennedy</a:t>
            </a:r>
          </a:p>
          <a:p>
            <a:r>
              <a:rPr lang="en-US" sz="2000" dirty="0" smtClean="0"/>
              <a:t>11:45	Lunch</a:t>
            </a:r>
            <a:endParaRPr lang="en-US" sz="2000" dirty="0"/>
          </a:p>
        </p:txBody>
      </p:sp>
      <p:grpSp>
        <p:nvGrpSpPr>
          <p:cNvPr id="3" name="Group 2"/>
          <p:cNvGrpSpPr/>
          <p:nvPr/>
        </p:nvGrpSpPr>
        <p:grpSpPr>
          <a:xfrm>
            <a:off x="2238375" y="5181600"/>
            <a:ext cx="4796826" cy="1415025"/>
            <a:chOff x="471297" y="615415"/>
            <a:chExt cx="8068854" cy="2847485"/>
          </a:xfrm>
        </p:grpSpPr>
        <p:pic>
          <p:nvPicPr>
            <p:cNvPr id="5" name="Picture 4"/>
            <p:cNvPicPr>
              <a:picLocks noChangeAspect="1"/>
            </p:cNvPicPr>
            <p:nvPr/>
          </p:nvPicPr>
          <p:blipFill>
            <a:blip r:embed="rId2"/>
            <a:stretch>
              <a:fillRect/>
            </a:stretch>
          </p:blipFill>
          <p:spPr>
            <a:xfrm>
              <a:off x="6018632" y="615415"/>
              <a:ext cx="2521519" cy="2847485"/>
            </a:xfrm>
            <a:prstGeom prst="rect">
              <a:avLst/>
            </a:prstGeom>
            <a:effectLst>
              <a:outerShdw blurRad="50800" dist="38100" dir="8100000" algn="tr" rotWithShape="0">
                <a:prstClr val="black">
                  <a:alpha val="40000"/>
                </a:prst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297" y="1409700"/>
              <a:ext cx="5085744" cy="1309161"/>
            </a:xfrm>
            <a:prstGeom prst="rect">
              <a:avLst/>
            </a:prstGeom>
          </p:spPr>
        </p:pic>
      </p:grpSp>
    </p:spTree>
    <p:extLst>
      <p:ext uri="{BB962C8B-B14F-4D97-AF65-F5344CB8AC3E}">
        <p14:creationId xmlns:p14="http://schemas.microsoft.com/office/powerpoint/2010/main" val="1506042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369470" y="259953"/>
            <a:ext cx="8486775" cy="954107"/>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Lawton began outpacing state hiring in 2015</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2"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20</a:t>
            </a:fld>
            <a:endParaRPr lang="en-US" dirty="0">
              <a:latin typeface="Arial" pitchFamily="34" charset="0"/>
              <a:cs typeface="Arial" pitchFamily="34" charset="0"/>
            </a:endParaRPr>
          </a:p>
        </p:txBody>
      </p:sp>
      <p:sp>
        <p:nvSpPr>
          <p:cNvPr id="8" name="TextBox 7"/>
          <p:cNvSpPr txBox="1"/>
          <p:nvPr/>
        </p:nvSpPr>
        <p:spPr>
          <a:xfrm>
            <a:off x="220717" y="6589986"/>
            <a:ext cx="8635528" cy="261610"/>
          </a:xfrm>
          <a:prstGeom prst="rect">
            <a:avLst/>
          </a:prstGeom>
          <a:noFill/>
        </p:spPr>
        <p:txBody>
          <a:bodyPr wrap="square" rtlCol="0">
            <a:spAutoFit/>
          </a:bodyPr>
          <a:lstStyle/>
          <a:p>
            <a:r>
              <a:rPr lang="en-US" sz="1050" dirty="0"/>
              <a:t>Source: Bureau of Labor Statistics and </a:t>
            </a:r>
            <a:r>
              <a:rPr lang="en-US" sz="1050" dirty="0" err="1"/>
              <a:t>RegionTrack</a:t>
            </a:r>
            <a:r>
              <a:rPr lang="en-US" sz="1050" dirty="0"/>
              <a:t> estimates</a:t>
            </a:r>
          </a:p>
        </p:txBody>
      </p:sp>
      <p:sp>
        <p:nvSpPr>
          <p:cNvPr id="3" name="Rectangle 2"/>
          <p:cNvSpPr/>
          <p:nvPr/>
        </p:nvSpPr>
        <p:spPr>
          <a:xfrm>
            <a:off x="753403" y="1477537"/>
            <a:ext cx="7919634"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Civilian Nonfarm Wage &amp; Salary Employment Growth </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Lawton MSA vs. State of Oklahoma</a:t>
            </a:r>
            <a:endParaRPr lang="en-US" dirty="0"/>
          </a:p>
        </p:txBody>
      </p:sp>
      <p:graphicFrame>
        <p:nvGraphicFramePr>
          <p:cNvPr id="7" name="Chart 6">
            <a:extLst>
              <a:ext uri="{FF2B5EF4-FFF2-40B4-BE49-F238E27FC236}">
                <a16:creationId xmlns:a16="http://schemas.microsoft.com/office/drawing/2014/main" id="{00000000-0008-0000-0000-000006000000}"/>
              </a:ext>
            </a:extLst>
          </p:cNvPr>
          <p:cNvGraphicFramePr>
            <a:graphicFrameLocks/>
          </p:cNvGraphicFramePr>
          <p:nvPr>
            <p:extLst/>
          </p:nvPr>
        </p:nvGraphicFramePr>
        <p:xfrm>
          <a:off x="753403" y="2038825"/>
          <a:ext cx="8102842" cy="43832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4110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954107"/>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Total wage growth outpacing the state</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21</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Bureau of Labor Statistics and </a:t>
            </a:r>
            <a:r>
              <a:rPr lang="en-US" sz="1050" dirty="0" err="1"/>
              <a:t>RegionTrack</a:t>
            </a:r>
            <a:r>
              <a:rPr lang="en-US" sz="1050" dirty="0"/>
              <a:t> estimates</a:t>
            </a:r>
          </a:p>
        </p:txBody>
      </p:sp>
      <p:sp>
        <p:nvSpPr>
          <p:cNvPr id="2" name="Rectangle 1"/>
          <p:cNvSpPr/>
          <p:nvPr/>
        </p:nvSpPr>
        <p:spPr>
          <a:xfrm>
            <a:off x="1383030" y="1409981"/>
            <a:ext cx="7155180"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Growth in Total Wage and Salary Income </a:t>
            </a:r>
            <a:r>
              <a:rPr lang="en-US" dirty="0">
                <a:solidFill>
                  <a:srgbClr val="365F91"/>
                </a:solidFill>
                <a:latin typeface="Calibri" panose="020F0502020204030204" pitchFamily="34" charset="0"/>
                <a:ea typeface="Calibri" panose="020F0502020204030204" pitchFamily="34" charset="0"/>
                <a:cs typeface="Arial" panose="020B0604020202020204" pitchFamily="34" charset="0"/>
              </a:rPr>
              <a:t>(non-military)</a:t>
            </a: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 </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State of Oklahoma and Lawton, OK MSA</a:t>
            </a:r>
            <a:endParaRPr lang="en-US" dirty="0"/>
          </a:p>
        </p:txBody>
      </p:sp>
      <p:graphicFrame>
        <p:nvGraphicFramePr>
          <p:cNvPr id="8" name="Chart 7">
            <a:extLst>
              <a:ext uri="{FF2B5EF4-FFF2-40B4-BE49-F238E27FC236}">
                <a16:creationId xmlns:a16="http://schemas.microsoft.com/office/drawing/2014/main" id="{00000000-0008-0000-0A00-000004000000}"/>
              </a:ext>
            </a:extLst>
          </p:cNvPr>
          <p:cNvGraphicFramePr>
            <a:graphicFrameLocks/>
          </p:cNvGraphicFramePr>
          <p:nvPr>
            <p:extLst/>
          </p:nvPr>
        </p:nvGraphicFramePr>
        <p:xfrm>
          <a:off x="525780" y="1943100"/>
          <a:ext cx="8161020" cy="4561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0554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954107"/>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Growth in income per worker also outpacing the state</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22</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Bureau of Labor Statistics and </a:t>
            </a:r>
            <a:r>
              <a:rPr lang="en-US" sz="1050" dirty="0" err="1"/>
              <a:t>RegionTrack</a:t>
            </a:r>
            <a:r>
              <a:rPr lang="en-US" sz="1050" dirty="0"/>
              <a:t> estimates</a:t>
            </a:r>
          </a:p>
        </p:txBody>
      </p:sp>
      <p:sp>
        <p:nvSpPr>
          <p:cNvPr id="2" name="Rectangle 1"/>
          <p:cNvSpPr/>
          <p:nvPr/>
        </p:nvSpPr>
        <p:spPr>
          <a:xfrm>
            <a:off x="1383030" y="1409981"/>
            <a:ext cx="7155180"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Growth in Wage and Salary Income per Worker </a:t>
            </a:r>
            <a:r>
              <a:rPr lang="en-US" dirty="0">
                <a:solidFill>
                  <a:srgbClr val="365F91"/>
                </a:solidFill>
                <a:latin typeface="Calibri" panose="020F0502020204030204" pitchFamily="34" charset="0"/>
                <a:ea typeface="Calibri" panose="020F0502020204030204" pitchFamily="34" charset="0"/>
                <a:cs typeface="Arial" panose="020B0604020202020204" pitchFamily="34" charset="0"/>
              </a:rPr>
              <a:t>(non-military)</a:t>
            </a: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 </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State of Oklahoma and Lawton, OK MSA</a:t>
            </a:r>
            <a:endParaRPr lang="en-US" dirty="0"/>
          </a:p>
        </p:txBody>
      </p:sp>
      <p:graphicFrame>
        <p:nvGraphicFramePr>
          <p:cNvPr id="7" name="Chart 6">
            <a:extLst>
              <a:ext uri="{FF2B5EF4-FFF2-40B4-BE49-F238E27FC236}">
                <a16:creationId xmlns:a16="http://schemas.microsoft.com/office/drawing/2014/main" id="{B13F5CD6-8342-4591-91C3-2D26325B597B}"/>
              </a:ext>
            </a:extLst>
          </p:cNvPr>
          <p:cNvGraphicFramePr>
            <a:graphicFrameLocks/>
          </p:cNvGraphicFramePr>
          <p:nvPr>
            <p:extLst/>
          </p:nvPr>
        </p:nvGraphicFramePr>
        <p:xfrm>
          <a:off x="582930" y="2025535"/>
          <a:ext cx="8046720" cy="43965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8202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523220"/>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Personal income growth continues to accelerate</a:t>
            </a: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23</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Bureau of Labor Statistics and </a:t>
            </a:r>
            <a:r>
              <a:rPr lang="en-US" sz="1050" dirty="0" err="1"/>
              <a:t>RegionTrack</a:t>
            </a:r>
            <a:r>
              <a:rPr lang="en-US" sz="1050" dirty="0"/>
              <a:t> estimates</a:t>
            </a:r>
          </a:p>
        </p:txBody>
      </p:sp>
      <p:sp>
        <p:nvSpPr>
          <p:cNvPr id="2" name="Rectangle 1"/>
          <p:cNvSpPr/>
          <p:nvPr/>
        </p:nvSpPr>
        <p:spPr>
          <a:xfrm>
            <a:off x="2285998" y="1409981"/>
            <a:ext cx="4572000" cy="615553"/>
          </a:xfrm>
          <a:prstGeom prst="rect">
            <a:avLst/>
          </a:prstGeom>
        </p:spPr>
        <p:txBody>
          <a:bodyPr>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Growth in Total Personal Income </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annual percent change</a:t>
            </a:r>
            <a:endParaRPr lang="en-US" dirty="0"/>
          </a:p>
        </p:txBody>
      </p:sp>
      <p:graphicFrame>
        <p:nvGraphicFramePr>
          <p:cNvPr id="8" name="Chart 7"/>
          <p:cNvGraphicFramePr/>
          <p:nvPr>
            <p:extLst/>
          </p:nvPr>
        </p:nvGraphicFramePr>
        <p:xfrm>
          <a:off x="617218" y="2025533"/>
          <a:ext cx="8081012" cy="4396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4415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318008" y="3046355"/>
            <a:ext cx="8486775" cy="523220"/>
          </a:xfrm>
          <a:prstGeom prst="rect">
            <a:avLst/>
          </a:prstGeom>
          <a:noFill/>
          <a:ln w="9525">
            <a:noFill/>
            <a:miter lim="800000"/>
            <a:headEnd/>
            <a:tailEnd/>
          </a:ln>
        </p:spPr>
        <p:txBody>
          <a:bodyPr wrap="square">
            <a:spAutoFit/>
          </a:bodyPr>
          <a:lstStyle/>
          <a:p>
            <a:pPr algn="ctr">
              <a:spcBef>
                <a:spcPct val="50000"/>
              </a:spcBef>
            </a:pPr>
            <a:r>
              <a:rPr lang="en-US" sz="2800" dirty="0">
                <a:solidFill>
                  <a:srgbClr val="003399"/>
                </a:solidFill>
                <a:latin typeface="Arial" pitchFamily="34" charset="0"/>
                <a:cs typeface="Arial" pitchFamily="34" charset="0"/>
              </a:rPr>
              <a:t>Retail Market</a:t>
            </a:r>
          </a:p>
        </p:txBody>
      </p:sp>
      <p:sp>
        <p:nvSpPr>
          <p:cNvPr id="2"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24</a:t>
            </a:fld>
            <a:endParaRPr lang="en-US" dirty="0">
              <a:latin typeface="Arial" pitchFamily="34" charset="0"/>
              <a:cs typeface="Arial" pitchFamily="34" charset="0"/>
            </a:endParaRPr>
          </a:p>
        </p:txBody>
      </p:sp>
    </p:spTree>
    <p:extLst>
      <p:ext uri="{BB962C8B-B14F-4D97-AF65-F5344CB8AC3E}">
        <p14:creationId xmlns:p14="http://schemas.microsoft.com/office/powerpoint/2010/main" val="2348496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523220"/>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Retail sales growth in the middle of the pack</a:t>
            </a:r>
            <a:endParaRPr lang="en-US" sz="2800" dirty="0">
              <a:solidFill>
                <a:srgbClr val="003399"/>
              </a:solidFill>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25</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Oklahoma Tax Commission and </a:t>
            </a:r>
            <a:r>
              <a:rPr lang="en-US" sz="1050" dirty="0" err="1"/>
              <a:t>RegionTrack</a:t>
            </a:r>
            <a:r>
              <a:rPr lang="en-US" sz="1050" dirty="0"/>
              <a:t> 2016 Oklahoma Retail Outlook</a:t>
            </a:r>
          </a:p>
        </p:txBody>
      </p:sp>
      <p:sp>
        <p:nvSpPr>
          <p:cNvPr id="7" name="Rectangle 6"/>
          <p:cNvSpPr/>
          <p:nvPr/>
        </p:nvSpPr>
        <p:spPr>
          <a:xfrm>
            <a:off x="457200" y="1471351"/>
            <a:ext cx="8046719" cy="369332"/>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Times New Roman" panose="02020603050405020304" pitchFamily="18" charset="0"/>
              </a:rPr>
              <a:t>Oklahoma’s 30 Largest City Retail Markets – Taxable Sales ($millions)</a:t>
            </a:r>
            <a:endParaRPr lang="en-US" dirty="0"/>
          </a:p>
        </p:txBody>
      </p:sp>
      <p:graphicFrame>
        <p:nvGraphicFramePr>
          <p:cNvPr id="8" name="Table 7"/>
          <p:cNvGraphicFramePr>
            <a:graphicFrameLocks noGrp="1"/>
          </p:cNvGraphicFramePr>
          <p:nvPr>
            <p:extLst/>
          </p:nvPr>
        </p:nvGraphicFramePr>
        <p:xfrm>
          <a:off x="445770" y="1840686"/>
          <a:ext cx="8153944" cy="4581382"/>
        </p:xfrm>
        <a:graphic>
          <a:graphicData uri="http://schemas.openxmlformats.org/drawingml/2006/table">
            <a:tbl>
              <a:tblPr>
                <a:tableStyleId>{B301B821-A1FF-4177-AEE7-76D212191A09}</a:tableStyleId>
              </a:tblPr>
              <a:tblGrid>
                <a:gridCol w="572894">
                  <a:extLst>
                    <a:ext uri="{9D8B030D-6E8A-4147-A177-3AD203B41FA5}">
                      <a16:colId xmlns:a16="http://schemas.microsoft.com/office/drawing/2014/main" val="3393723589"/>
                    </a:ext>
                  </a:extLst>
                </a:gridCol>
                <a:gridCol w="1383968">
                  <a:extLst>
                    <a:ext uri="{9D8B030D-6E8A-4147-A177-3AD203B41FA5}">
                      <a16:colId xmlns:a16="http://schemas.microsoft.com/office/drawing/2014/main" val="3053643458"/>
                    </a:ext>
                  </a:extLst>
                </a:gridCol>
                <a:gridCol w="773442">
                  <a:extLst>
                    <a:ext uri="{9D8B030D-6E8A-4147-A177-3AD203B41FA5}">
                      <a16:colId xmlns:a16="http://schemas.microsoft.com/office/drawing/2014/main" val="3264019128"/>
                    </a:ext>
                  </a:extLst>
                </a:gridCol>
                <a:gridCol w="715916">
                  <a:extLst>
                    <a:ext uri="{9D8B030D-6E8A-4147-A177-3AD203B41FA5}">
                      <a16:colId xmlns:a16="http://schemas.microsoft.com/office/drawing/2014/main" val="4170556320"/>
                    </a:ext>
                  </a:extLst>
                </a:gridCol>
                <a:gridCol w="635210">
                  <a:extLst>
                    <a:ext uri="{9D8B030D-6E8A-4147-A177-3AD203B41FA5}">
                      <a16:colId xmlns:a16="http://schemas.microsoft.com/office/drawing/2014/main" val="909394529"/>
                    </a:ext>
                  </a:extLst>
                </a:gridCol>
                <a:gridCol w="536473">
                  <a:extLst>
                    <a:ext uri="{9D8B030D-6E8A-4147-A177-3AD203B41FA5}">
                      <a16:colId xmlns:a16="http://schemas.microsoft.com/office/drawing/2014/main" val="1606925772"/>
                    </a:ext>
                  </a:extLst>
                </a:gridCol>
                <a:gridCol w="1411021">
                  <a:extLst>
                    <a:ext uri="{9D8B030D-6E8A-4147-A177-3AD203B41FA5}">
                      <a16:colId xmlns:a16="http://schemas.microsoft.com/office/drawing/2014/main" val="622028264"/>
                    </a:ext>
                  </a:extLst>
                </a:gridCol>
                <a:gridCol w="823794">
                  <a:extLst>
                    <a:ext uri="{9D8B030D-6E8A-4147-A177-3AD203B41FA5}">
                      <a16:colId xmlns:a16="http://schemas.microsoft.com/office/drawing/2014/main" val="1169744234"/>
                    </a:ext>
                  </a:extLst>
                </a:gridCol>
                <a:gridCol w="715916">
                  <a:extLst>
                    <a:ext uri="{9D8B030D-6E8A-4147-A177-3AD203B41FA5}">
                      <a16:colId xmlns:a16="http://schemas.microsoft.com/office/drawing/2014/main" val="22850931"/>
                    </a:ext>
                  </a:extLst>
                </a:gridCol>
                <a:gridCol w="585310">
                  <a:extLst>
                    <a:ext uri="{9D8B030D-6E8A-4147-A177-3AD203B41FA5}">
                      <a16:colId xmlns:a16="http://schemas.microsoft.com/office/drawing/2014/main" val="2509017640"/>
                    </a:ext>
                  </a:extLst>
                </a:gridCol>
              </a:tblGrid>
              <a:tr h="497895">
                <a:tc>
                  <a:txBody>
                    <a:bodyPr/>
                    <a:lstStyle/>
                    <a:p>
                      <a:pPr algn="r" fontAlgn="b"/>
                      <a:r>
                        <a:rPr lang="en-US" sz="1300" b="1" u="none" strike="noStrike" dirty="0">
                          <a:effectLst/>
                        </a:rPr>
                        <a:t>Rank</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l" fontAlgn="b"/>
                      <a:r>
                        <a:rPr lang="en-US" sz="1300" b="1" u="none" strike="noStrike" dirty="0">
                          <a:effectLst/>
                        </a:rPr>
                        <a:t> Region</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ctr" fontAlgn="b"/>
                      <a:r>
                        <a:rPr lang="en-US" sz="1300" b="1" u="none" strike="noStrike" dirty="0">
                          <a:effectLst/>
                        </a:rPr>
                        <a:t>2015</a:t>
                      </a:r>
                      <a:endParaRPr lang="en-US" sz="13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300" b="1" u="none" strike="noStrike" dirty="0">
                          <a:effectLst/>
                        </a:rPr>
                        <a:t>2016 </a:t>
                      </a:r>
                    </a:p>
                    <a:p>
                      <a:pPr algn="ctr" fontAlgn="b"/>
                      <a:r>
                        <a:rPr lang="en-US" sz="1300" b="1" u="none" strike="noStrike" dirty="0">
                          <a:effectLst/>
                        </a:rPr>
                        <a:t>YTD</a:t>
                      </a:r>
                      <a:endParaRPr lang="en-US" sz="13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300" b="1" u="none" strike="noStrike" dirty="0">
                          <a:effectLst/>
                        </a:rPr>
                        <a:t>YTD</a:t>
                      </a:r>
                    </a:p>
                    <a:p>
                      <a:pPr algn="ctr" fontAlgn="b"/>
                      <a:r>
                        <a:rPr lang="en-US" sz="1300" b="1" u="none" strike="noStrike" dirty="0">
                          <a:effectLst/>
                        </a:rPr>
                        <a:t>%</a:t>
                      </a:r>
                      <a:r>
                        <a:rPr lang="en-US" sz="1300" b="1" u="none" strike="noStrike" dirty="0" err="1">
                          <a:effectLst/>
                        </a:rPr>
                        <a:t>Chg</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r" fontAlgn="b"/>
                      <a:r>
                        <a:rPr lang="en-US" sz="1300" b="1" u="none" strike="noStrike" dirty="0">
                          <a:effectLst/>
                        </a:rPr>
                        <a:t>Rank</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300" b="1" u="none" strike="noStrike" dirty="0">
                          <a:effectLst/>
                        </a:rPr>
                        <a:t> Region</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ctr" fontAlgn="b"/>
                      <a:r>
                        <a:rPr lang="en-US" sz="1300" b="1" u="none" strike="noStrike" dirty="0">
                          <a:effectLst/>
                        </a:rPr>
                        <a:t>2015</a:t>
                      </a:r>
                      <a:endParaRPr lang="en-US" sz="13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300" b="1" u="none" strike="noStrike" dirty="0">
                          <a:effectLst/>
                        </a:rPr>
                        <a:t>2016 </a:t>
                      </a:r>
                    </a:p>
                    <a:p>
                      <a:pPr algn="ctr" fontAlgn="b"/>
                      <a:r>
                        <a:rPr lang="en-US" sz="1300" b="1" u="none" strike="noStrike" dirty="0">
                          <a:effectLst/>
                        </a:rPr>
                        <a:t>YTD</a:t>
                      </a:r>
                      <a:endParaRPr lang="en-US" sz="13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300" b="1" u="none" strike="noStrike" dirty="0" err="1">
                          <a:effectLst/>
                        </a:rPr>
                        <a:t>YTD%Chg</a:t>
                      </a:r>
                      <a:endParaRPr lang="en-US" sz="13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46317248"/>
                  </a:ext>
                </a:extLst>
              </a:tr>
              <a:tr h="268382">
                <a:tc>
                  <a:txBody>
                    <a:bodyPr/>
                    <a:lstStyle/>
                    <a:p>
                      <a:pPr algn="ctr" fontAlgn="b"/>
                      <a:r>
                        <a:rPr lang="en-US" sz="1300" b="1" u="none" strike="noStrike" dirty="0">
                          <a:effectLst/>
                        </a:rPr>
                        <a:t>1</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l" fontAlgn="b"/>
                      <a:r>
                        <a:rPr lang="en-US" sz="1300" b="1" u="none" strike="noStrike" dirty="0">
                          <a:effectLst/>
                        </a:rPr>
                        <a:t>El Reno</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fontAlgn="b"/>
                      <a:r>
                        <a:rPr lang="en-US" sz="1300" u="none" strike="noStrike">
                          <a:effectLst/>
                        </a:rPr>
                        <a:t>281.0</a:t>
                      </a:r>
                      <a:endParaRPr lang="en-US" sz="1300" b="0" i="0" u="none" strike="noStrike">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246.2</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17.5</a:t>
                      </a:r>
                      <a:endParaRPr lang="en-US" sz="1300" b="0"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300" b="1" u="none" strike="noStrike" dirty="0">
                          <a:effectLst/>
                        </a:rPr>
                        <a:t>16</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300" b="1" u="none" strike="noStrike" dirty="0">
                          <a:effectLst/>
                        </a:rPr>
                        <a:t>Yukon</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fontAlgn="b"/>
                      <a:r>
                        <a:rPr lang="en-US" sz="1300" u="none" strike="noStrike" dirty="0">
                          <a:effectLst/>
                        </a:rPr>
                        <a:t>531.3</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389.5</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-1.2</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616352971"/>
                  </a:ext>
                </a:extLst>
              </a:tr>
              <a:tr h="268382">
                <a:tc>
                  <a:txBody>
                    <a:bodyPr/>
                    <a:lstStyle/>
                    <a:p>
                      <a:pPr algn="ctr" fontAlgn="b"/>
                      <a:r>
                        <a:rPr lang="en-US" sz="1300" b="1" u="none" strike="noStrike" dirty="0">
                          <a:effectLst/>
                        </a:rPr>
                        <a:t>2</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l" fontAlgn="b"/>
                      <a:r>
                        <a:rPr lang="en-US" sz="1300" b="1" u="none" strike="noStrike" dirty="0">
                          <a:effectLst/>
                        </a:rPr>
                        <a:t>Owasso</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300" u="none" strike="noStrike">
                          <a:effectLst/>
                        </a:rPr>
                        <a:t>788.7</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603.8</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4.2</a:t>
                      </a:r>
                      <a:endParaRPr lang="en-US" sz="1300" b="0" i="0" u="none" strike="noStrike">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ctr" fontAlgn="b"/>
                      <a:r>
                        <a:rPr lang="en-US" sz="1300" b="1" u="none" strike="noStrike" dirty="0">
                          <a:effectLst/>
                        </a:rPr>
                        <a:t>17</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300" b="1" u="none" strike="noStrike" dirty="0">
                          <a:effectLst/>
                        </a:rPr>
                        <a:t>Midwest City</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300" u="none" strike="noStrike">
                          <a:effectLst/>
                        </a:rPr>
                        <a:t>831.1</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613.9</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-1.6</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52869278"/>
                  </a:ext>
                </a:extLst>
              </a:tr>
              <a:tr h="268382">
                <a:tc>
                  <a:txBody>
                    <a:bodyPr/>
                    <a:lstStyle/>
                    <a:p>
                      <a:pPr algn="ctr" fontAlgn="b"/>
                      <a:r>
                        <a:rPr lang="en-US" sz="1300" b="1" u="none" strike="noStrike" dirty="0">
                          <a:effectLst/>
                        </a:rPr>
                        <a:t>3</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l" fontAlgn="b"/>
                      <a:r>
                        <a:rPr lang="en-US" sz="1300" b="1" u="none" strike="noStrike" dirty="0">
                          <a:effectLst/>
                        </a:rPr>
                        <a:t>Tahlequah</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fontAlgn="b"/>
                      <a:r>
                        <a:rPr lang="en-US" sz="1300" u="none" strike="noStrike" dirty="0">
                          <a:effectLst/>
                        </a:rPr>
                        <a:t>290.0</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222.6</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2.1</a:t>
                      </a:r>
                      <a:endParaRPr lang="en-US" sz="1300" b="0"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300" b="1" u="none" strike="noStrike" dirty="0">
                          <a:effectLst/>
                        </a:rPr>
                        <a:t>18</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300" b="1" u="none" strike="noStrike" dirty="0">
                          <a:effectLst/>
                        </a:rPr>
                        <a:t>Edmond</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fontAlgn="b"/>
                      <a:r>
                        <a:rPr lang="en-US" sz="1300" u="none" strike="noStrike" dirty="0">
                          <a:effectLst/>
                        </a:rPr>
                        <a:t>1,711.4</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1,259.7</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-1.8</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54955209"/>
                  </a:ext>
                </a:extLst>
              </a:tr>
              <a:tr h="268382">
                <a:tc>
                  <a:txBody>
                    <a:bodyPr/>
                    <a:lstStyle/>
                    <a:p>
                      <a:pPr algn="ctr" fontAlgn="b"/>
                      <a:r>
                        <a:rPr lang="en-US" sz="1300" b="1" u="none" strike="noStrike" dirty="0">
                          <a:effectLst/>
                        </a:rPr>
                        <a:t>4</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l" fontAlgn="b"/>
                      <a:r>
                        <a:rPr lang="en-US" sz="1300" b="1" u="none" strike="noStrike" dirty="0">
                          <a:effectLst/>
                        </a:rPr>
                        <a:t>Bixby</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300" u="none" strike="noStrike">
                          <a:effectLst/>
                        </a:rPr>
                        <a:t>292.7</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224.2</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1.6</a:t>
                      </a:r>
                      <a:endParaRPr lang="en-US" sz="1300" b="0" i="0" u="none" strike="noStrike">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ctr" fontAlgn="b"/>
                      <a:r>
                        <a:rPr lang="en-US" sz="1300" b="1" u="none" strike="noStrike" dirty="0">
                          <a:effectLst/>
                        </a:rPr>
                        <a:t>19</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l" fontAlgn="b"/>
                      <a:r>
                        <a:rPr lang="en-US" sz="1300" b="1" u="none" strike="noStrike" dirty="0">
                          <a:effectLst/>
                        </a:rPr>
                        <a:t>Lawton</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pPr algn="r" fontAlgn="b"/>
                      <a:r>
                        <a:rPr lang="en-US" sz="1300" b="1" u="none" strike="noStrike" dirty="0">
                          <a:effectLst/>
                        </a:rPr>
                        <a:t>1,112.7</a:t>
                      </a:r>
                      <a:endParaRPr lang="en-US" sz="1300" b="1" i="0" u="none" strike="noStrike" dirty="0">
                        <a:solidFill>
                          <a:srgbClr val="000000"/>
                        </a:solidFill>
                        <a:effectLst/>
                        <a:latin typeface="Calibri" panose="020F0502020204030204" pitchFamily="34" charset="0"/>
                      </a:endParaRPr>
                    </a:p>
                  </a:txBody>
                  <a:tcPr marL="6350" marR="6350" marT="6350" marB="0" anchor="b">
                    <a:solidFill>
                      <a:schemeClr val="accent2">
                        <a:lumMod val="60000"/>
                        <a:lumOff val="40000"/>
                      </a:schemeClr>
                    </a:solidFill>
                  </a:tcPr>
                </a:tc>
                <a:tc>
                  <a:txBody>
                    <a:bodyPr/>
                    <a:lstStyle/>
                    <a:p>
                      <a:pPr algn="r" fontAlgn="b"/>
                      <a:r>
                        <a:rPr lang="en-US" sz="1300" b="1" u="none" strike="noStrike" dirty="0">
                          <a:effectLst/>
                        </a:rPr>
                        <a:t>817.9</a:t>
                      </a:r>
                      <a:endParaRPr lang="en-US" sz="1300" b="1" i="0" u="none" strike="noStrike" dirty="0">
                        <a:solidFill>
                          <a:srgbClr val="000000"/>
                        </a:solidFill>
                        <a:effectLst/>
                        <a:latin typeface="Calibri" panose="020F0502020204030204" pitchFamily="34" charset="0"/>
                      </a:endParaRPr>
                    </a:p>
                  </a:txBody>
                  <a:tcPr marL="6350" marR="6350" marT="6350" marB="0" anchor="b">
                    <a:solidFill>
                      <a:schemeClr val="accent2">
                        <a:lumMod val="60000"/>
                        <a:lumOff val="40000"/>
                      </a:schemeClr>
                    </a:solidFill>
                  </a:tcPr>
                </a:tc>
                <a:tc>
                  <a:txBody>
                    <a:bodyPr/>
                    <a:lstStyle/>
                    <a:p>
                      <a:pPr algn="r" fontAlgn="b"/>
                      <a:r>
                        <a:rPr lang="en-US" sz="1300" b="1" u="none" strike="noStrike" dirty="0">
                          <a:effectLst/>
                        </a:rPr>
                        <a:t>-2.2</a:t>
                      </a:r>
                      <a:endParaRPr lang="en-US" sz="1300" b="1" i="0" u="none" strike="noStrike" dirty="0">
                        <a:solidFill>
                          <a:srgbClr val="000000"/>
                        </a:solidFill>
                        <a:effectLst/>
                        <a:latin typeface="Calibri" panose="020F0502020204030204" pitchFamily="34" charset="0"/>
                      </a:endParaRPr>
                    </a:p>
                  </a:txBody>
                  <a:tcPr marL="6350" marR="6350" marT="6350" marB="0" anchor="b">
                    <a:solidFill>
                      <a:schemeClr val="accent2">
                        <a:lumMod val="60000"/>
                        <a:lumOff val="40000"/>
                      </a:schemeClr>
                    </a:solidFill>
                  </a:tcPr>
                </a:tc>
                <a:extLst>
                  <a:ext uri="{0D108BD9-81ED-4DB2-BD59-A6C34878D82A}">
                    <a16:rowId xmlns:a16="http://schemas.microsoft.com/office/drawing/2014/main" val="412394841"/>
                  </a:ext>
                </a:extLst>
              </a:tr>
              <a:tr h="268382">
                <a:tc>
                  <a:txBody>
                    <a:bodyPr/>
                    <a:lstStyle/>
                    <a:p>
                      <a:pPr algn="ctr" fontAlgn="b"/>
                      <a:r>
                        <a:rPr lang="en-US" sz="1300" b="1" u="none" strike="noStrike" dirty="0">
                          <a:effectLst/>
                        </a:rPr>
                        <a:t>5</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l" fontAlgn="b"/>
                      <a:r>
                        <a:rPr lang="en-US" sz="1300" b="1" u="none" strike="noStrike" dirty="0">
                          <a:effectLst/>
                        </a:rPr>
                        <a:t>Moore</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fontAlgn="b"/>
                      <a:r>
                        <a:rPr lang="en-US" sz="1300" u="none" strike="noStrike" dirty="0">
                          <a:effectLst/>
                        </a:rPr>
                        <a:t>852.9</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644.7</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1.4</a:t>
                      </a:r>
                      <a:endParaRPr lang="en-US" sz="1300" b="0"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300" b="1" u="none" strike="noStrike" dirty="0">
                          <a:effectLst/>
                        </a:rPr>
                        <a:t>20</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300" b="1" u="none" strike="noStrike" dirty="0">
                          <a:effectLst/>
                        </a:rPr>
                        <a:t>Duncan</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fontAlgn="b"/>
                      <a:r>
                        <a:rPr lang="en-US" sz="1300" u="none" strike="noStrike" dirty="0">
                          <a:effectLst/>
                        </a:rPr>
                        <a:t>415.6</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306.9</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-2.4</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761861371"/>
                  </a:ext>
                </a:extLst>
              </a:tr>
              <a:tr h="268382">
                <a:tc>
                  <a:txBody>
                    <a:bodyPr/>
                    <a:lstStyle/>
                    <a:p>
                      <a:pPr algn="ctr" fontAlgn="b"/>
                      <a:r>
                        <a:rPr lang="en-US" sz="1300" b="1" u="none" strike="noStrike" dirty="0">
                          <a:effectLst/>
                        </a:rPr>
                        <a:t>6</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l" fontAlgn="b"/>
                      <a:r>
                        <a:rPr lang="en-US" sz="1300" b="1" u="none" strike="noStrike" dirty="0">
                          <a:effectLst/>
                        </a:rPr>
                        <a:t>Muskogee</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300" u="none" strike="noStrike">
                          <a:effectLst/>
                        </a:rPr>
                        <a:t>609.1</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458.3</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0.6</a:t>
                      </a:r>
                      <a:endParaRPr lang="en-US" sz="1300" b="0" i="0" u="none" strike="noStrike">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ctr" fontAlgn="b"/>
                      <a:r>
                        <a:rPr lang="en-US" sz="1300" b="1" u="none" strike="noStrike" dirty="0">
                          <a:effectLst/>
                        </a:rPr>
                        <a:t>21</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300" b="1" u="none" strike="noStrike" dirty="0">
                          <a:effectLst/>
                        </a:rPr>
                        <a:t>Bartlesville</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300" u="none" strike="noStrike" dirty="0">
                          <a:effectLst/>
                        </a:rPr>
                        <a:t>552.2</a:t>
                      </a:r>
                      <a:endParaRPr lang="en-US" sz="13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403.5</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-2.9</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68534179"/>
                  </a:ext>
                </a:extLst>
              </a:tr>
              <a:tr h="268382">
                <a:tc>
                  <a:txBody>
                    <a:bodyPr/>
                    <a:lstStyle/>
                    <a:p>
                      <a:pPr algn="ctr" fontAlgn="b"/>
                      <a:r>
                        <a:rPr lang="en-US" sz="1300" b="1" u="none" strike="noStrike" dirty="0">
                          <a:effectLst/>
                        </a:rPr>
                        <a:t>7</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l" fontAlgn="b"/>
                      <a:r>
                        <a:rPr lang="en-US" sz="1300" b="1" u="none" strike="noStrike" dirty="0">
                          <a:effectLst/>
                        </a:rPr>
                        <a:t>Shawnee</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fontAlgn="b"/>
                      <a:r>
                        <a:rPr lang="en-US" sz="1300" u="none" strike="noStrike">
                          <a:effectLst/>
                        </a:rPr>
                        <a:t>595.8</a:t>
                      </a:r>
                      <a:endParaRPr lang="en-US" sz="1300" b="0" i="0" u="none" strike="noStrike">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a:effectLst/>
                        </a:rPr>
                        <a:t>447.5</a:t>
                      </a:r>
                      <a:endParaRPr lang="en-US" sz="1300" b="0" i="0" u="none" strike="noStrike">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a:effectLst/>
                        </a:rPr>
                        <a:t>0.4</a:t>
                      </a:r>
                      <a:endParaRPr lang="en-US" sz="1300" b="0" i="0" u="none" strike="noStrike">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300" b="1" u="none" strike="noStrike" dirty="0">
                          <a:effectLst/>
                        </a:rPr>
                        <a:t>22</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300" b="1" u="none" strike="noStrike" dirty="0">
                          <a:effectLst/>
                        </a:rPr>
                        <a:t>McAlester</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fontAlgn="b"/>
                      <a:r>
                        <a:rPr lang="en-US" sz="1300" u="none" strike="noStrike">
                          <a:effectLst/>
                        </a:rPr>
                        <a:t>401.0</a:t>
                      </a:r>
                      <a:endParaRPr lang="en-US" sz="1300" b="0" i="0" u="none" strike="noStrike">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a:effectLst/>
                        </a:rPr>
                        <a:t>289.3</a:t>
                      </a:r>
                      <a:endParaRPr lang="en-US" sz="1300" b="0" i="0" u="none" strike="noStrike">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-3.3</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4050739553"/>
                  </a:ext>
                </a:extLst>
              </a:tr>
              <a:tr h="268382">
                <a:tc>
                  <a:txBody>
                    <a:bodyPr/>
                    <a:lstStyle/>
                    <a:p>
                      <a:pPr algn="ctr" fontAlgn="b"/>
                      <a:r>
                        <a:rPr lang="en-US" sz="1300" b="1" u="none" strike="noStrike" dirty="0">
                          <a:effectLst/>
                        </a:rPr>
                        <a:t>8</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l" fontAlgn="b"/>
                      <a:r>
                        <a:rPr lang="en-US" sz="1300" b="1" u="none" strike="noStrike" dirty="0">
                          <a:effectLst/>
                        </a:rPr>
                        <a:t>Stillwater</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300" u="none" strike="noStrike" dirty="0">
                          <a:effectLst/>
                        </a:rPr>
                        <a:t>818.3</a:t>
                      </a:r>
                      <a:endParaRPr lang="en-US" sz="13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dirty="0">
                          <a:effectLst/>
                        </a:rPr>
                        <a:t>610.7</a:t>
                      </a:r>
                      <a:endParaRPr lang="en-US" sz="1300" b="1"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dirty="0">
                          <a:effectLst/>
                        </a:rPr>
                        <a:t>0.2</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ctr" fontAlgn="b"/>
                      <a:r>
                        <a:rPr lang="en-US" sz="1300" b="1" u="none" strike="noStrike" dirty="0">
                          <a:effectLst/>
                        </a:rPr>
                        <a:t>23</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300" b="1" u="none" strike="noStrike" dirty="0">
                          <a:effectLst/>
                        </a:rPr>
                        <a:t>Ardmore</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300" u="none" strike="noStrike">
                          <a:effectLst/>
                        </a:rPr>
                        <a:t>579.9</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422.6</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-3.4</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98184820"/>
                  </a:ext>
                </a:extLst>
              </a:tr>
              <a:tr h="243824">
                <a:tc>
                  <a:txBody>
                    <a:bodyPr/>
                    <a:lstStyle/>
                    <a:p>
                      <a:pPr algn="ctr" fontAlgn="b"/>
                      <a:r>
                        <a:rPr lang="en-US" sz="1300" b="1" u="none" strike="noStrike" dirty="0">
                          <a:effectLst/>
                        </a:rPr>
                        <a:t>9</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l" fontAlgn="b"/>
                      <a:r>
                        <a:rPr lang="en-US" sz="1300" b="1" u="none" strike="noStrike" dirty="0">
                          <a:effectLst/>
                        </a:rPr>
                        <a:t>Broken Arrow</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fontAlgn="b"/>
                      <a:r>
                        <a:rPr lang="en-US" sz="1300" u="none" strike="noStrike" dirty="0">
                          <a:effectLst/>
                        </a:rPr>
                        <a:t>1,367.1</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a:effectLst/>
                        </a:rPr>
                        <a:t>1,028.9</a:t>
                      </a:r>
                      <a:endParaRPr lang="en-US" sz="1300" b="0" i="0" u="none" strike="noStrike">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0.1</a:t>
                      </a:r>
                      <a:endParaRPr lang="en-US" sz="1300" b="0"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300" b="1" u="none" strike="noStrike" dirty="0">
                          <a:effectLst/>
                        </a:rPr>
                        <a:t>24</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300" b="1" u="none" strike="noStrike" dirty="0">
                          <a:effectLst/>
                        </a:rPr>
                        <a:t>Ponca City</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fontAlgn="b"/>
                      <a:r>
                        <a:rPr lang="en-US" sz="1300" u="none" strike="noStrike">
                          <a:effectLst/>
                        </a:rPr>
                        <a:t>381.7</a:t>
                      </a:r>
                      <a:endParaRPr lang="en-US" sz="1300" b="0" i="0" u="none" strike="noStrike">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a:effectLst/>
                        </a:rPr>
                        <a:t>278.9</a:t>
                      </a:r>
                      <a:endParaRPr lang="en-US" sz="1300" b="0" i="0" u="none" strike="noStrike">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-3.8</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250683890"/>
                  </a:ext>
                </a:extLst>
              </a:tr>
              <a:tr h="307457">
                <a:tc>
                  <a:txBody>
                    <a:bodyPr/>
                    <a:lstStyle/>
                    <a:p>
                      <a:pPr algn="ctr" fontAlgn="b"/>
                      <a:r>
                        <a:rPr lang="en-US" sz="1300" b="1" u="none" strike="noStrike" dirty="0">
                          <a:effectLst/>
                        </a:rPr>
                        <a:t>10</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l" fontAlgn="b"/>
                      <a:r>
                        <a:rPr lang="en-US" sz="1300" b="1" u="none" strike="noStrike" dirty="0">
                          <a:effectLst/>
                        </a:rPr>
                        <a:t>Ada</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300" u="none" strike="noStrike">
                          <a:effectLst/>
                        </a:rPr>
                        <a:t>379.4</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286.0</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0.0</a:t>
                      </a:r>
                      <a:endParaRPr lang="en-US" sz="1300" b="0" i="0" u="none" strike="noStrike">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ctr" fontAlgn="b"/>
                      <a:r>
                        <a:rPr lang="en-US" sz="1300" b="1" u="none" strike="noStrike" dirty="0">
                          <a:effectLst/>
                        </a:rPr>
                        <a:t>25</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300" b="1" u="none" strike="noStrike" dirty="0">
                          <a:effectLst/>
                        </a:rPr>
                        <a:t>Norman</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300" u="none" strike="noStrike">
                          <a:effectLst/>
                        </a:rPr>
                        <a:t>1,923.1</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1,375.3</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-3.9</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76363972"/>
                  </a:ext>
                </a:extLst>
              </a:tr>
              <a:tr h="284901">
                <a:tc>
                  <a:txBody>
                    <a:bodyPr/>
                    <a:lstStyle/>
                    <a:p>
                      <a:pPr algn="ctr" fontAlgn="b"/>
                      <a:r>
                        <a:rPr lang="en-US" sz="1300" b="1" u="none" strike="noStrike" dirty="0">
                          <a:effectLst/>
                        </a:rPr>
                        <a:t>11</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l" fontAlgn="b"/>
                      <a:r>
                        <a:rPr lang="en-US" sz="1300" b="1" u="none" strike="noStrike" dirty="0">
                          <a:effectLst/>
                        </a:rPr>
                        <a:t>Sand Springs</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fontAlgn="b"/>
                      <a:r>
                        <a:rPr lang="en-US" sz="1300" u="none" strike="noStrike">
                          <a:effectLst/>
                        </a:rPr>
                        <a:t>307.0</a:t>
                      </a:r>
                      <a:endParaRPr lang="en-US" sz="1300" b="0" i="0" u="none" strike="noStrike">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a:effectLst/>
                        </a:rPr>
                        <a:t>230.6</a:t>
                      </a:r>
                      <a:endParaRPr lang="en-US" sz="1300" b="0" i="0" u="none" strike="noStrike">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a:effectLst/>
                        </a:rPr>
                        <a:t>-0.2</a:t>
                      </a:r>
                      <a:endParaRPr lang="en-US" sz="1300" b="0" i="0" u="none" strike="noStrike">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300" b="1" u="none" strike="noStrike" dirty="0">
                          <a:effectLst/>
                        </a:rPr>
                        <a:t>26</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300" b="1" u="none" strike="noStrike" dirty="0">
                          <a:effectLst/>
                        </a:rPr>
                        <a:t>Oklahoma City</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fontAlgn="b"/>
                      <a:r>
                        <a:rPr lang="en-US" sz="1300" u="none" strike="noStrike">
                          <a:effectLst/>
                        </a:rPr>
                        <a:t>10,933.1</a:t>
                      </a:r>
                      <a:endParaRPr lang="en-US" sz="1300" b="0" i="0" u="none" strike="noStrike">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a:effectLst/>
                        </a:rPr>
                        <a:t>7,907.9</a:t>
                      </a:r>
                      <a:endParaRPr lang="en-US" sz="1300" b="0" i="0" u="none" strike="noStrike">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-3.9</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822765788"/>
                  </a:ext>
                </a:extLst>
              </a:tr>
              <a:tr h="295103">
                <a:tc>
                  <a:txBody>
                    <a:bodyPr/>
                    <a:lstStyle/>
                    <a:p>
                      <a:pPr algn="ctr" fontAlgn="b"/>
                      <a:r>
                        <a:rPr lang="en-US" sz="1300" b="1" u="none" strike="noStrike" dirty="0">
                          <a:effectLst/>
                        </a:rPr>
                        <a:t>12</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l" fontAlgn="b"/>
                      <a:r>
                        <a:rPr lang="en-US" sz="1300" b="1" u="none" strike="noStrike" dirty="0">
                          <a:effectLst/>
                        </a:rPr>
                        <a:t>Claremore</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300" u="none" strike="noStrike">
                          <a:effectLst/>
                        </a:rPr>
                        <a:t>374.1</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280.1</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-0.3</a:t>
                      </a:r>
                      <a:endParaRPr lang="en-US" sz="1300" b="0" i="0" u="none" strike="noStrike">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ctr" fontAlgn="b"/>
                      <a:r>
                        <a:rPr lang="en-US" sz="1300" b="1" u="none" strike="noStrike" dirty="0">
                          <a:effectLst/>
                        </a:rPr>
                        <a:t>27</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300" b="1" u="none" strike="noStrike" dirty="0">
                          <a:effectLst/>
                        </a:rPr>
                        <a:t>Chickasha</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300" u="none" strike="noStrike">
                          <a:effectLst/>
                        </a:rPr>
                        <a:t>284.9</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205.0</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-5.7</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7456007"/>
                  </a:ext>
                </a:extLst>
              </a:tr>
              <a:tr h="268382">
                <a:tc>
                  <a:txBody>
                    <a:bodyPr/>
                    <a:lstStyle/>
                    <a:p>
                      <a:pPr algn="ctr" fontAlgn="b"/>
                      <a:r>
                        <a:rPr lang="en-US" sz="1300" b="1" u="none" strike="noStrike" dirty="0">
                          <a:effectLst/>
                        </a:rPr>
                        <a:t>13</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l" fontAlgn="b"/>
                      <a:r>
                        <a:rPr lang="en-US" sz="1300" b="1" u="none" strike="noStrike" dirty="0">
                          <a:effectLst/>
                        </a:rPr>
                        <a:t>Tulsa</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fontAlgn="b"/>
                      <a:r>
                        <a:rPr lang="en-US" sz="1300" u="none" strike="noStrike">
                          <a:effectLst/>
                        </a:rPr>
                        <a:t>7,683.1</a:t>
                      </a:r>
                      <a:endParaRPr lang="en-US" sz="1300" b="0" i="0" u="none" strike="noStrike">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a:effectLst/>
                        </a:rPr>
                        <a:t>5,675.5</a:t>
                      </a:r>
                      <a:endParaRPr lang="en-US" sz="1300" b="0" i="0" u="none" strike="noStrike">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a:effectLst/>
                        </a:rPr>
                        <a:t>-1.1</a:t>
                      </a:r>
                      <a:endParaRPr lang="en-US" sz="1300" b="0" i="0" u="none" strike="noStrike">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300" b="1" u="none" strike="noStrike" dirty="0">
                          <a:effectLst/>
                        </a:rPr>
                        <a:t>28</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300" b="1" u="none" strike="noStrike" dirty="0">
                          <a:effectLst/>
                        </a:rPr>
                        <a:t>Enid</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fontAlgn="b"/>
                      <a:r>
                        <a:rPr lang="en-US" sz="1300" u="none" strike="noStrike">
                          <a:effectLst/>
                        </a:rPr>
                        <a:t>861.5</a:t>
                      </a:r>
                      <a:endParaRPr lang="en-US" sz="1300" b="0" i="0" u="none" strike="noStrike">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a:effectLst/>
                        </a:rPr>
                        <a:t>609.4</a:t>
                      </a:r>
                      <a:endParaRPr lang="en-US" sz="1300" b="0" i="0" u="none" strike="noStrike">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-6.9</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185282491"/>
                  </a:ext>
                </a:extLst>
              </a:tr>
              <a:tr h="268382">
                <a:tc>
                  <a:txBody>
                    <a:bodyPr/>
                    <a:lstStyle/>
                    <a:p>
                      <a:pPr algn="ctr" fontAlgn="b"/>
                      <a:r>
                        <a:rPr lang="en-US" sz="1300" b="1" u="none" strike="noStrike" dirty="0">
                          <a:effectLst/>
                        </a:rPr>
                        <a:t>14</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l" fontAlgn="b"/>
                      <a:r>
                        <a:rPr lang="en-US" sz="1300" b="1" u="none" strike="noStrike" dirty="0">
                          <a:effectLst/>
                        </a:rPr>
                        <a:t>Sapulpa</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300" u="none" strike="noStrike">
                          <a:effectLst/>
                        </a:rPr>
                        <a:t>305.4</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227.4</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-1.2</a:t>
                      </a:r>
                      <a:endParaRPr lang="en-US" sz="1300" b="0" i="0" u="none" strike="noStrike">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tcPr>
                </a:tc>
                <a:tc>
                  <a:txBody>
                    <a:bodyPr/>
                    <a:lstStyle/>
                    <a:p>
                      <a:pPr algn="ctr" fontAlgn="b"/>
                      <a:r>
                        <a:rPr lang="en-US" sz="1300" b="1" u="none" strike="noStrike" dirty="0">
                          <a:effectLst/>
                        </a:rPr>
                        <a:t>29</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b"/>
                      <a:r>
                        <a:rPr lang="en-US" sz="1300" b="1" u="none" strike="noStrike" dirty="0">
                          <a:effectLst/>
                        </a:rPr>
                        <a:t>Woodward</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tcPr>
                </a:tc>
                <a:tc>
                  <a:txBody>
                    <a:bodyPr/>
                    <a:lstStyle/>
                    <a:p>
                      <a:pPr algn="r" fontAlgn="b"/>
                      <a:r>
                        <a:rPr lang="en-US" sz="1300" u="none" strike="noStrike">
                          <a:effectLst/>
                        </a:rPr>
                        <a:t>317.6</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205.7</a:t>
                      </a:r>
                      <a:endParaRPr lang="en-US" sz="13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300" u="none" strike="noStrike">
                          <a:effectLst/>
                        </a:rPr>
                        <a:t>-17.0</a:t>
                      </a:r>
                      <a:endParaRPr lang="en-US" sz="13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48501613"/>
                  </a:ext>
                </a:extLst>
              </a:tr>
              <a:tr h="268382">
                <a:tc>
                  <a:txBody>
                    <a:bodyPr/>
                    <a:lstStyle/>
                    <a:p>
                      <a:pPr algn="ctr" fontAlgn="b"/>
                      <a:r>
                        <a:rPr lang="en-US" sz="1300" b="1" u="none" strike="noStrike" dirty="0">
                          <a:effectLst/>
                        </a:rPr>
                        <a:t>15</a:t>
                      </a:r>
                      <a:endParaRPr lang="en-US" sz="1300" b="1"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l" fontAlgn="b"/>
                      <a:r>
                        <a:rPr lang="en-US" sz="1300" b="1" u="none" strike="noStrike" dirty="0">
                          <a:effectLst/>
                        </a:rPr>
                        <a:t>Durant</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fontAlgn="b"/>
                      <a:r>
                        <a:rPr lang="en-US" sz="1300" u="none" strike="noStrike" dirty="0">
                          <a:effectLst/>
                        </a:rPr>
                        <a:t>346.7</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258.3</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-1.2</a:t>
                      </a:r>
                      <a:endParaRPr lang="en-US" sz="1300" b="0" i="0" u="none" strike="noStrike" dirty="0">
                        <a:solidFill>
                          <a:srgbClr val="000000"/>
                        </a:solidFill>
                        <a:effectLst/>
                        <a:latin typeface="Calibri" panose="020F0502020204030204" pitchFamily="34" charset="0"/>
                      </a:endParaRPr>
                    </a:p>
                  </a:txBody>
                  <a:tcPr marL="6350" marR="6350" marT="6350" marB="0" anchor="b">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pPr algn="ctr" fontAlgn="b"/>
                      <a:r>
                        <a:rPr lang="en-US" sz="1300" b="1" u="none" strike="noStrike" dirty="0">
                          <a:effectLst/>
                        </a:rPr>
                        <a:t>30</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1300" b="1" u="none" strike="noStrike" dirty="0">
                          <a:effectLst/>
                        </a:rPr>
                        <a:t>Elk City</a:t>
                      </a:r>
                      <a:endParaRPr lang="en-US" sz="13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algn="r" fontAlgn="b"/>
                      <a:r>
                        <a:rPr lang="en-US" sz="1300" u="none" strike="noStrike" dirty="0">
                          <a:effectLst/>
                        </a:rPr>
                        <a:t>321.8</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203.5</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tc>
                  <a:txBody>
                    <a:bodyPr/>
                    <a:lstStyle/>
                    <a:p>
                      <a:pPr algn="r" fontAlgn="b"/>
                      <a:r>
                        <a:rPr lang="en-US" sz="1300" u="none" strike="noStrike" dirty="0">
                          <a:effectLst/>
                        </a:rPr>
                        <a:t>-19.2</a:t>
                      </a:r>
                      <a:endParaRPr lang="en-US" sz="1300" b="0" i="0" u="none" strike="noStrike" dirty="0">
                        <a:solidFill>
                          <a:srgbClr val="000000"/>
                        </a:solidFill>
                        <a:effectLst/>
                        <a:latin typeface="Calibri" panose="020F0502020204030204" pitchFamily="34"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406561527"/>
                  </a:ext>
                </a:extLst>
              </a:tr>
            </a:tbl>
          </a:graphicData>
        </a:graphic>
      </p:graphicFrame>
    </p:spTree>
    <p:extLst>
      <p:ext uri="{BB962C8B-B14F-4D97-AF65-F5344CB8AC3E}">
        <p14:creationId xmlns:p14="http://schemas.microsoft.com/office/powerpoint/2010/main" val="3967677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220717" y="216055"/>
            <a:ext cx="9143999" cy="1384995"/>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Lawton retail growth outpaced state and county in ‘15</a:t>
            </a:r>
            <a:br>
              <a:rPr lang="en-US" sz="2800" dirty="0">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26</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Bureau of Labor Statistics and </a:t>
            </a:r>
            <a:r>
              <a:rPr lang="en-US" sz="1050" dirty="0" err="1"/>
              <a:t>RegionTrack</a:t>
            </a:r>
            <a:r>
              <a:rPr lang="en-US" sz="1050" dirty="0"/>
              <a:t> estimates</a:t>
            </a:r>
          </a:p>
        </p:txBody>
      </p:sp>
      <p:sp>
        <p:nvSpPr>
          <p:cNvPr id="2" name="Rectangle 1"/>
          <p:cNvSpPr/>
          <p:nvPr/>
        </p:nvSpPr>
        <p:spPr>
          <a:xfrm>
            <a:off x="2506716" y="1474638"/>
            <a:ext cx="4572000" cy="615553"/>
          </a:xfrm>
          <a:prstGeom prst="rect">
            <a:avLst/>
          </a:prstGeom>
        </p:spPr>
        <p:txBody>
          <a:bodyPr>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Taxable Retail Sales Growth</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annual percent change</a:t>
            </a:r>
            <a:endParaRPr lang="en-US" dirty="0"/>
          </a:p>
        </p:txBody>
      </p:sp>
      <p:graphicFrame>
        <p:nvGraphicFramePr>
          <p:cNvPr id="7" name="Chart 6"/>
          <p:cNvGraphicFramePr/>
          <p:nvPr>
            <p:extLst/>
          </p:nvPr>
        </p:nvGraphicFramePr>
        <p:xfrm>
          <a:off x="628649" y="2117050"/>
          <a:ext cx="8227595" cy="43050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979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523220"/>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Rebound in share of county sales captured by City</a:t>
            </a:r>
            <a:endParaRPr lang="en-US" sz="2800" dirty="0">
              <a:solidFill>
                <a:srgbClr val="003399"/>
              </a:solidFill>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27</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Oklahoma Tax Commission and </a:t>
            </a:r>
            <a:r>
              <a:rPr lang="en-US" sz="1050" dirty="0" err="1"/>
              <a:t>RegionTrack</a:t>
            </a:r>
            <a:r>
              <a:rPr lang="en-US" sz="1050" dirty="0"/>
              <a:t> 2016 Oklahoma Retail Outlook</a:t>
            </a:r>
          </a:p>
        </p:txBody>
      </p:sp>
      <p:graphicFrame>
        <p:nvGraphicFramePr>
          <p:cNvPr id="6" name="Chart 5"/>
          <p:cNvGraphicFramePr/>
          <p:nvPr>
            <p:extLst/>
          </p:nvPr>
        </p:nvGraphicFramePr>
        <p:xfrm>
          <a:off x="605789" y="2175304"/>
          <a:ext cx="8250455" cy="415691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91490" y="1474638"/>
            <a:ext cx="8035290"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City of Lawton Share of Comanche Co. Taxable Retail Sales</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percent share</a:t>
            </a:r>
            <a:endParaRPr lang="en-US" dirty="0"/>
          </a:p>
        </p:txBody>
      </p:sp>
    </p:spTree>
    <p:extLst>
      <p:ext uri="{BB962C8B-B14F-4D97-AF65-F5344CB8AC3E}">
        <p14:creationId xmlns:p14="http://schemas.microsoft.com/office/powerpoint/2010/main" val="2608923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523220"/>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Elgin’s recent retail share gains have stabilized</a:t>
            </a:r>
            <a:endParaRPr lang="en-US" sz="2800" dirty="0">
              <a:solidFill>
                <a:srgbClr val="003399"/>
              </a:solidFill>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28</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Oklahoma Tax Commission and </a:t>
            </a:r>
            <a:r>
              <a:rPr lang="en-US" sz="1050" dirty="0" err="1"/>
              <a:t>RegionTrack</a:t>
            </a:r>
            <a:r>
              <a:rPr lang="en-US" sz="1050" dirty="0"/>
              <a:t> 2016 Oklahoma Retail Outlook</a:t>
            </a:r>
          </a:p>
        </p:txBody>
      </p:sp>
      <p:graphicFrame>
        <p:nvGraphicFramePr>
          <p:cNvPr id="8" name="Chart 7"/>
          <p:cNvGraphicFramePr/>
          <p:nvPr>
            <p:extLst/>
          </p:nvPr>
        </p:nvGraphicFramePr>
        <p:xfrm>
          <a:off x="515121" y="1902929"/>
          <a:ext cx="8251689" cy="460194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515121" y="1448484"/>
            <a:ext cx="8046720" cy="369332"/>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City Share of Comanche Co. Taxable Retail Sales</a:t>
            </a:r>
            <a:endParaRPr lang="en-US" dirty="0"/>
          </a:p>
        </p:txBody>
      </p:sp>
    </p:spTree>
    <p:extLst>
      <p:ext uri="{BB962C8B-B14F-4D97-AF65-F5344CB8AC3E}">
        <p14:creationId xmlns:p14="http://schemas.microsoft.com/office/powerpoint/2010/main" val="1422899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523220"/>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No other area cities have made share gains</a:t>
            </a:r>
            <a:endParaRPr lang="en-US" sz="2800" dirty="0">
              <a:solidFill>
                <a:srgbClr val="003399"/>
              </a:solidFill>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29</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Oklahoma Tax Commission and </a:t>
            </a:r>
            <a:r>
              <a:rPr lang="en-US" sz="1050" dirty="0" err="1"/>
              <a:t>RegionTrack</a:t>
            </a:r>
            <a:r>
              <a:rPr lang="en-US" sz="1050" dirty="0"/>
              <a:t> 2016 Oklahoma Retail Outlook</a:t>
            </a:r>
          </a:p>
        </p:txBody>
      </p:sp>
      <p:sp>
        <p:nvSpPr>
          <p:cNvPr id="9" name="Rectangle 8"/>
          <p:cNvSpPr/>
          <p:nvPr/>
        </p:nvSpPr>
        <p:spPr>
          <a:xfrm>
            <a:off x="515121" y="1448484"/>
            <a:ext cx="8046720" cy="369332"/>
          </a:xfrm>
          <a:prstGeom prst="rect">
            <a:avLst/>
          </a:prstGeom>
        </p:spPr>
        <p:txBody>
          <a:bodyPr wrap="square">
            <a:spAutoFit/>
          </a:bodyPr>
          <a:lstStyle/>
          <a:p>
            <a:pPr algn="ctr"/>
            <a:r>
              <a:rPr lang="en-US" dirty="0">
                <a:solidFill>
                  <a:srgbClr val="365F91"/>
                </a:solidFill>
                <a:latin typeface="Calibri" panose="020F0502020204030204" pitchFamily="34" charset="0"/>
                <a:ea typeface="Calibri" panose="020F0502020204030204" pitchFamily="34" charset="0"/>
                <a:cs typeface="Arial" panose="020B0604020202020204" pitchFamily="34" charset="0"/>
              </a:rPr>
              <a:t>(Cont.)</a:t>
            </a: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 City Share of Comanche Co. Taxable Retail Sales</a:t>
            </a:r>
            <a:endParaRPr lang="en-US" dirty="0"/>
          </a:p>
        </p:txBody>
      </p:sp>
      <p:graphicFrame>
        <p:nvGraphicFramePr>
          <p:cNvPr id="7" name="Chart 6"/>
          <p:cNvGraphicFramePr>
            <a:graphicFrameLocks/>
          </p:cNvGraphicFramePr>
          <p:nvPr>
            <p:extLst/>
          </p:nvPr>
        </p:nvGraphicFramePr>
        <p:xfrm>
          <a:off x="515120" y="1902929"/>
          <a:ext cx="8423140" cy="4519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7550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631" y="1606850"/>
            <a:ext cx="8143190" cy="1938992"/>
          </a:xfrm>
          <a:prstGeom prst="rect">
            <a:avLst/>
          </a:prstGeom>
          <a:noFill/>
        </p:spPr>
        <p:txBody>
          <a:bodyPr wrap="none" rtlCol="0">
            <a:spAutoFit/>
          </a:bodyPr>
          <a:lstStyle/>
          <a:p>
            <a:pPr algn="ctr"/>
            <a:r>
              <a:rPr lang="en-US" sz="3600" b="1" i="1" dirty="0" smtClean="0"/>
              <a:t>Welcome and Purpose</a:t>
            </a:r>
          </a:p>
          <a:p>
            <a:pPr algn="ctr"/>
            <a:r>
              <a:rPr lang="en-US" sz="3600" b="1" dirty="0" smtClean="0"/>
              <a:t>Mr. Mark Brace</a:t>
            </a:r>
          </a:p>
          <a:p>
            <a:pPr algn="ctr"/>
            <a:r>
              <a:rPr lang="en-US" sz="2400" b="1" dirty="0" smtClean="0"/>
              <a:t>Chairman Lawton Fort Sill Chamber of Commerce and Industry</a:t>
            </a:r>
          </a:p>
          <a:p>
            <a:pPr algn="ctr"/>
            <a:r>
              <a:rPr lang="en-US" sz="2400" b="1" dirty="0" smtClean="0"/>
              <a:t>Board Member Lawton Economic Development Corporation</a:t>
            </a:r>
            <a:endParaRPr lang="en-US" sz="2400" b="1" dirty="0"/>
          </a:p>
        </p:txBody>
      </p:sp>
      <p:grpSp>
        <p:nvGrpSpPr>
          <p:cNvPr id="3" name="Group 2"/>
          <p:cNvGrpSpPr/>
          <p:nvPr/>
        </p:nvGrpSpPr>
        <p:grpSpPr>
          <a:xfrm>
            <a:off x="2238375" y="5181600"/>
            <a:ext cx="4796826" cy="1415025"/>
            <a:chOff x="471297" y="615415"/>
            <a:chExt cx="8068854" cy="2847485"/>
          </a:xfrm>
        </p:grpSpPr>
        <p:pic>
          <p:nvPicPr>
            <p:cNvPr id="4" name="Picture 3"/>
            <p:cNvPicPr>
              <a:picLocks noChangeAspect="1"/>
            </p:cNvPicPr>
            <p:nvPr/>
          </p:nvPicPr>
          <p:blipFill>
            <a:blip r:embed="rId2"/>
            <a:stretch>
              <a:fillRect/>
            </a:stretch>
          </p:blipFill>
          <p:spPr>
            <a:xfrm>
              <a:off x="6018632" y="615415"/>
              <a:ext cx="2521519" cy="2847485"/>
            </a:xfrm>
            <a:prstGeom prst="rect">
              <a:avLst/>
            </a:prstGeom>
            <a:effectLst>
              <a:outerShdw blurRad="50800" dist="38100" dir="8100000" algn="tr" rotWithShape="0">
                <a:prstClr val="black">
                  <a:alpha val="40000"/>
                </a:prst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297" y="1409700"/>
              <a:ext cx="5085744" cy="1309161"/>
            </a:xfrm>
            <a:prstGeom prst="rect">
              <a:avLst/>
            </a:prstGeom>
          </p:spPr>
        </p:pic>
      </p:grpSp>
    </p:spTree>
    <p:extLst>
      <p:ext uri="{BB962C8B-B14F-4D97-AF65-F5344CB8AC3E}">
        <p14:creationId xmlns:p14="http://schemas.microsoft.com/office/powerpoint/2010/main" val="1959603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30</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Oklahoma Tax Commission and </a:t>
            </a:r>
            <a:r>
              <a:rPr lang="en-US" sz="1050" dirty="0" err="1"/>
              <a:t>RegionTrack</a:t>
            </a:r>
            <a:r>
              <a:rPr lang="en-US" sz="1050" dirty="0"/>
              <a:t> 2016 Oklahoma Retail Outlook</a:t>
            </a:r>
          </a:p>
        </p:txBody>
      </p:sp>
      <p:graphicFrame>
        <p:nvGraphicFramePr>
          <p:cNvPr id="3" name="Table 2"/>
          <p:cNvGraphicFramePr>
            <a:graphicFrameLocks noGrp="1"/>
          </p:cNvGraphicFramePr>
          <p:nvPr>
            <p:extLst/>
          </p:nvPr>
        </p:nvGraphicFramePr>
        <p:xfrm>
          <a:off x="245083" y="50702"/>
          <a:ext cx="8898917" cy="6734544"/>
        </p:xfrm>
        <a:graphic>
          <a:graphicData uri="http://schemas.openxmlformats.org/drawingml/2006/table">
            <a:tbl>
              <a:tblPr>
                <a:tableStyleId>{5C22544A-7EE6-4342-B048-85BDC9FD1C3A}</a:tableStyleId>
              </a:tblPr>
              <a:tblGrid>
                <a:gridCol w="5180067">
                  <a:extLst>
                    <a:ext uri="{9D8B030D-6E8A-4147-A177-3AD203B41FA5}">
                      <a16:colId xmlns:a16="http://schemas.microsoft.com/office/drawing/2014/main" val="3129292228"/>
                    </a:ext>
                  </a:extLst>
                </a:gridCol>
                <a:gridCol w="1355026">
                  <a:extLst>
                    <a:ext uri="{9D8B030D-6E8A-4147-A177-3AD203B41FA5}">
                      <a16:colId xmlns:a16="http://schemas.microsoft.com/office/drawing/2014/main" val="2591858584"/>
                    </a:ext>
                  </a:extLst>
                </a:gridCol>
                <a:gridCol w="1165264">
                  <a:extLst>
                    <a:ext uri="{9D8B030D-6E8A-4147-A177-3AD203B41FA5}">
                      <a16:colId xmlns:a16="http://schemas.microsoft.com/office/drawing/2014/main" val="3363793194"/>
                    </a:ext>
                  </a:extLst>
                </a:gridCol>
                <a:gridCol w="1198560">
                  <a:extLst>
                    <a:ext uri="{9D8B030D-6E8A-4147-A177-3AD203B41FA5}">
                      <a16:colId xmlns:a16="http://schemas.microsoft.com/office/drawing/2014/main" val="835648732"/>
                    </a:ext>
                  </a:extLst>
                </a:gridCol>
              </a:tblGrid>
              <a:tr h="273039">
                <a:tc>
                  <a:txBody>
                    <a:bodyPr/>
                    <a:lstStyle/>
                    <a:p>
                      <a:pPr algn="l" fontAlgn="b"/>
                      <a:r>
                        <a:rPr lang="en-US" sz="1800" b="1" i="0" u="none" strike="noStrike" dirty="0">
                          <a:solidFill>
                            <a:srgbClr val="000000"/>
                          </a:solidFill>
                          <a:effectLst/>
                          <a:latin typeface="Arial Narrow" panose="020B0606020202030204" pitchFamily="34" charset="0"/>
                        </a:rPr>
                        <a:t>City of Lawton Taxable</a:t>
                      </a:r>
                      <a:r>
                        <a:rPr lang="en-US" sz="1800" b="1" i="0" u="none" strike="noStrike" baseline="0" dirty="0">
                          <a:solidFill>
                            <a:srgbClr val="000000"/>
                          </a:solidFill>
                          <a:effectLst/>
                          <a:latin typeface="Arial Narrow" panose="020B0606020202030204" pitchFamily="34" charset="0"/>
                        </a:rPr>
                        <a:t> Sales</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ctr" fontAlgn="b"/>
                      <a:r>
                        <a:rPr lang="en-US" sz="1800" b="1" u="none" strike="noStrike">
                          <a:effectLst/>
                          <a:latin typeface="Arial Narrow" panose="020B0606020202030204" pitchFamily="34" charset="0"/>
                        </a:rPr>
                        <a:t>Total</a:t>
                      </a:r>
                      <a:endParaRPr lang="en-US" sz="1800" b="1" i="0" u="none" strike="noStrike">
                        <a:solidFill>
                          <a:srgbClr val="000000"/>
                        </a:solidFill>
                        <a:effectLst/>
                        <a:latin typeface="Arial Narrow" panose="020B0606020202030204" pitchFamily="34" charset="0"/>
                      </a:endParaRPr>
                    </a:p>
                  </a:txBody>
                  <a:tcPr marL="6286" marR="6286" marT="6286" marB="0" anchor="b"/>
                </a:tc>
                <a:tc>
                  <a:txBody>
                    <a:bodyPr/>
                    <a:lstStyle/>
                    <a:p>
                      <a:pPr algn="ctr" fontAlgn="b"/>
                      <a:r>
                        <a:rPr lang="en-US" sz="1800" b="1" u="none" strike="noStrike" dirty="0">
                          <a:effectLst/>
                          <a:latin typeface="Arial Narrow" panose="020B0606020202030204" pitchFamily="34" charset="0"/>
                        </a:rPr>
                        <a:t>%Change</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ctr" fontAlgn="b"/>
                      <a:r>
                        <a:rPr lang="en-US" sz="1800" b="1" u="none" strike="noStrike" dirty="0">
                          <a:effectLst/>
                          <a:latin typeface="Arial Narrow" panose="020B0606020202030204" pitchFamily="34" charset="0"/>
                        </a:rPr>
                        <a:t>Change</a:t>
                      </a:r>
                      <a:endParaRPr lang="en-US" sz="1800" b="1" i="0" u="none" strike="noStrike" dirty="0">
                        <a:solidFill>
                          <a:srgbClr val="000000"/>
                        </a:solidFill>
                        <a:effectLst/>
                        <a:latin typeface="Arial Narrow" panose="020B0606020202030204" pitchFamily="34" charset="0"/>
                      </a:endParaRPr>
                    </a:p>
                  </a:txBody>
                  <a:tcPr marL="6286" marR="6286" marT="6286" marB="0" anchor="b"/>
                </a:tc>
                <a:extLst>
                  <a:ext uri="{0D108BD9-81ED-4DB2-BD59-A6C34878D82A}">
                    <a16:rowId xmlns:a16="http://schemas.microsoft.com/office/drawing/2014/main" val="3911552713"/>
                  </a:ext>
                </a:extLst>
              </a:tr>
              <a:tr h="273039">
                <a:tc>
                  <a:txBody>
                    <a:bodyPr/>
                    <a:lstStyle/>
                    <a:p>
                      <a:pPr algn="l" fontAlgn="b"/>
                      <a:endParaRPr lang="en-US" sz="1800" b="1" i="0" u="none" strike="noStrike" dirty="0">
                        <a:solidFill>
                          <a:srgbClr val="000000"/>
                        </a:solidFill>
                        <a:effectLst/>
                        <a:latin typeface="Arial Narrow" panose="020B0606020202030204" pitchFamily="34" charset="0"/>
                      </a:endParaRPr>
                    </a:p>
                  </a:txBody>
                  <a:tcPr marL="6286" marR="6286" marT="6286" marB="0" anchor="b">
                    <a:lnB w="12700" cmpd="sng">
                      <a:noFill/>
                    </a:lnB>
                  </a:tcPr>
                </a:tc>
                <a:tc>
                  <a:txBody>
                    <a:bodyPr/>
                    <a:lstStyle/>
                    <a:p>
                      <a:pPr algn="ctr" fontAlgn="b"/>
                      <a:r>
                        <a:rPr lang="en-US" sz="1800" b="1" u="none" strike="noStrike">
                          <a:effectLst/>
                          <a:latin typeface="Arial Narrow" panose="020B0606020202030204" pitchFamily="34" charset="0"/>
                        </a:rPr>
                        <a:t>Sales</a:t>
                      </a:r>
                      <a:endParaRPr lang="en-US" sz="1800" b="1" i="0" u="none" strike="noStrike">
                        <a:solidFill>
                          <a:srgbClr val="000000"/>
                        </a:solidFill>
                        <a:effectLst/>
                        <a:latin typeface="Arial Narrow" panose="020B0606020202030204" pitchFamily="34" charset="0"/>
                      </a:endParaRPr>
                    </a:p>
                  </a:txBody>
                  <a:tcPr marL="6286" marR="6286" marT="6286" marB="0" anchor="b">
                    <a:lnB w="12700" cmpd="sng">
                      <a:noFill/>
                    </a:lnB>
                  </a:tcPr>
                </a:tc>
                <a:tc>
                  <a:txBody>
                    <a:bodyPr/>
                    <a:lstStyle/>
                    <a:p>
                      <a:pPr algn="ctr" fontAlgn="b"/>
                      <a:r>
                        <a:rPr lang="en-US" sz="1800" b="1" u="none" strike="noStrike">
                          <a:effectLst/>
                          <a:latin typeface="Arial Narrow" panose="020B0606020202030204" pitchFamily="34" charset="0"/>
                        </a:rPr>
                        <a:t>2013 to</a:t>
                      </a:r>
                      <a:endParaRPr lang="en-US" sz="1800" b="1" i="0" u="none" strike="noStrike">
                        <a:solidFill>
                          <a:srgbClr val="000000"/>
                        </a:solidFill>
                        <a:effectLst/>
                        <a:latin typeface="Arial Narrow" panose="020B0606020202030204" pitchFamily="34" charset="0"/>
                      </a:endParaRPr>
                    </a:p>
                  </a:txBody>
                  <a:tcPr marL="6286" marR="6286" marT="6286" marB="0" anchor="b">
                    <a:lnB w="12700" cmpd="sng">
                      <a:noFill/>
                    </a:lnB>
                  </a:tcPr>
                </a:tc>
                <a:tc>
                  <a:txBody>
                    <a:bodyPr/>
                    <a:lstStyle/>
                    <a:p>
                      <a:pPr algn="ctr" fontAlgn="b"/>
                      <a:r>
                        <a:rPr lang="en-US" sz="1800" b="1" u="none" strike="noStrike" dirty="0">
                          <a:effectLst/>
                          <a:latin typeface="Arial Narrow" panose="020B0606020202030204" pitchFamily="34" charset="0"/>
                        </a:rPr>
                        <a:t>2013 to</a:t>
                      </a:r>
                      <a:endParaRPr lang="en-US" sz="1800" b="1" i="0" u="none" strike="noStrike" dirty="0">
                        <a:solidFill>
                          <a:srgbClr val="000000"/>
                        </a:solidFill>
                        <a:effectLst/>
                        <a:latin typeface="Arial Narrow" panose="020B0606020202030204" pitchFamily="34" charset="0"/>
                      </a:endParaRPr>
                    </a:p>
                  </a:txBody>
                  <a:tcPr marL="6286" marR="6286" marT="6286" marB="0" anchor="b">
                    <a:lnB w="12700" cmpd="sng">
                      <a:noFill/>
                    </a:lnB>
                  </a:tcPr>
                </a:tc>
                <a:extLst>
                  <a:ext uri="{0D108BD9-81ED-4DB2-BD59-A6C34878D82A}">
                    <a16:rowId xmlns:a16="http://schemas.microsoft.com/office/drawing/2014/main" val="2954900616"/>
                  </a:ext>
                </a:extLst>
              </a:tr>
              <a:tr h="273039">
                <a:tc>
                  <a:txBody>
                    <a:bodyPr/>
                    <a:lstStyle/>
                    <a:p>
                      <a:pPr algn="l" fontAlgn="b"/>
                      <a:r>
                        <a:rPr lang="en-US" sz="1800" b="1" i="0" u="none" strike="noStrike" dirty="0">
                          <a:solidFill>
                            <a:srgbClr val="000000"/>
                          </a:solidFill>
                          <a:effectLst/>
                          <a:latin typeface="Arial Narrow" panose="020B0606020202030204" pitchFamily="34" charset="0"/>
                        </a:rPr>
                        <a:t>NAICS Industry</a:t>
                      </a:r>
                    </a:p>
                  </a:txBody>
                  <a:tcPr marL="6286" marR="6286" marT="6286"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a:effectLst/>
                          <a:latin typeface="Arial Narrow" panose="020B0606020202030204" pitchFamily="34" charset="0"/>
                        </a:rPr>
                        <a:t>2016 (Ann)</a:t>
                      </a:r>
                      <a:endParaRPr lang="en-US" sz="1800" b="1" i="0" u="none" strike="noStrike" dirty="0">
                        <a:solidFill>
                          <a:srgbClr val="000000"/>
                        </a:solidFill>
                        <a:effectLst/>
                        <a:latin typeface="Arial Narrow" panose="020B0606020202030204" pitchFamily="34" charset="0"/>
                      </a:endParaRPr>
                    </a:p>
                  </a:txBody>
                  <a:tcPr marL="6286" marR="6286" marT="6286"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a:effectLst/>
                          <a:latin typeface="Arial Narrow" panose="020B0606020202030204" pitchFamily="34" charset="0"/>
                        </a:rPr>
                        <a:t>2016 (Ann)</a:t>
                      </a:r>
                      <a:endParaRPr lang="en-US" sz="1800" b="1" i="0" u="none" strike="noStrike" dirty="0">
                        <a:solidFill>
                          <a:srgbClr val="000000"/>
                        </a:solidFill>
                        <a:effectLst/>
                        <a:latin typeface="Arial Narrow" panose="020B0606020202030204" pitchFamily="34" charset="0"/>
                      </a:endParaRPr>
                    </a:p>
                  </a:txBody>
                  <a:tcPr marL="6286" marR="6286" marT="6286"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800" b="1" u="none" strike="noStrike" dirty="0">
                          <a:effectLst/>
                          <a:latin typeface="Arial Narrow" panose="020B0606020202030204" pitchFamily="34" charset="0"/>
                        </a:rPr>
                        <a:t>2016 (Ann)</a:t>
                      </a:r>
                      <a:endParaRPr lang="en-US" sz="1800" b="1" i="0" u="none" strike="noStrike" dirty="0">
                        <a:solidFill>
                          <a:srgbClr val="000000"/>
                        </a:solidFill>
                        <a:effectLst/>
                        <a:latin typeface="Arial Narrow" panose="020B0606020202030204" pitchFamily="34" charset="0"/>
                      </a:endParaRPr>
                    </a:p>
                  </a:txBody>
                  <a:tcPr marL="6286" marR="6286" marT="6286"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4979465"/>
                  </a:ext>
                </a:extLst>
              </a:tr>
              <a:tr h="273039">
                <a:tc>
                  <a:txBody>
                    <a:bodyPr/>
                    <a:lstStyle/>
                    <a:p>
                      <a:pPr algn="l" fontAlgn="b"/>
                      <a:r>
                        <a:rPr lang="en-US" sz="1800" b="1" u="none" strike="noStrike" dirty="0">
                          <a:effectLst/>
                          <a:latin typeface="Arial Narrow" panose="020B0606020202030204" pitchFamily="34" charset="0"/>
                        </a:rPr>
                        <a:t>Sector 4445--Retail Trade</a:t>
                      </a:r>
                      <a:endParaRPr lang="en-US" sz="1800" b="1" i="0" u="none" strike="noStrike" dirty="0">
                        <a:solidFill>
                          <a:srgbClr val="000000"/>
                        </a:solidFill>
                        <a:effectLst/>
                        <a:latin typeface="Arial Narrow" panose="020B0606020202030204" pitchFamily="34" charset="0"/>
                      </a:endParaRPr>
                    </a:p>
                  </a:txBody>
                  <a:tcPr marL="6286" marR="6286" marT="6286" marB="0" anchor="b">
                    <a:lnT w="12700" cap="flat" cmpd="sng" algn="ctr">
                      <a:solidFill>
                        <a:schemeClr val="tx1"/>
                      </a:solidFill>
                      <a:prstDash val="solid"/>
                      <a:round/>
                      <a:headEnd type="none" w="med" len="med"/>
                      <a:tailEnd type="none" w="med" len="med"/>
                    </a:lnT>
                  </a:tcPr>
                </a:tc>
                <a:tc>
                  <a:txBody>
                    <a:bodyPr/>
                    <a:lstStyle/>
                    <a:p>
                      <a:pPr algn="r" fontAlgn="b"/>
                      <a:r>
                        <a:rPr lang="en-US" sz="1800" b="1" u="none" strike="noStrike" dirty="0">
                          <a:effectLst/>
                          <a:latin typeface="Arial Narrow" panose="020B0606020202030204" pitchFamily="34" charset="0"/>
                        </a:rPr>
                        <a:t>676,011,003</a:t>
                      </a:r>
                      <a:endParaRPr lang="en-US" sz="1800" b="1" i="0" u="none" strike="noStrike" dirty="0">
                        <a:solidFill>
                          <a:srgbClr val="000000"/>
                        </a:solidFill>
                        <a:effectLst/>
                        <a:latin typeface="Arial Narrow" panose="020B0606020202030204" pitchFamily="34" charset="0"/>
                      </a:endParaRPr>
                    </a:p>
                  </a:txBody>
                  <a:tcPr marL="6286" marT="6286" marB="0" anchor="b">
                    <a:lnT w="12700" cap="flat" cmpd="sng" algn="ctr">
                      <a:solidFill>
                        <a:schemeClr val="tx1"/>
                      </a:solidFill>
                      <a:prstDash val="solid"/>
                      <a:round/>
                      <a:headEnd type="none" w="med" len="med"/>
                      <a:tailEnd type="none" w="med" len="med"/>
                    </a:lnT>
                  </a:tcPr>
                </a:tc>
                <a:tc>
                  <a:txBody>
                    <a:bodyPr/>
                    <a:lstStyle/>
                    <a:p>
                      <a:pPr algn="r" fontAlgn="b"/>
                      <a:r>
                        <a:rPr lang="en-US" sz="1800" b="1" u="none" strike="noStrike" dirty="0">
                          <a:effectLst/>
                          <a:latin typeface="Arial Narrow" panose="020B0606020202030204" pitchFamily="34" charset="0"/>
                        </a:rPr>
                        <a:t>-2.1%</a:t>
                      </a:r>
                      <a:endParaRPr lang="en-US" sz="1800" b="1" i="0" u="none" strike="noStrike" dirty="0">
                        <a:solidFill>
                          <a:srgbClr val="000000"/>
                        </a:solidFill>
                        <a:effectLst/>
                        <a:latin typeface="Arial Narrow" panose="020B0606020202030204" pitchFamily="34" charset="0"/>
                      </a:endParaRPr>
                    </a:p>
                  </a:txBody>
                  <a:tcPr marL="6286" marR="182880" marT="6286" marB="0" anchor="b">
                    <a:lnT w="12700" cap="flat" cmpd="sng" algn="ctr">
                      <a:solidFill>
                        <a:schemeClr val="tx1"/>
                      </a:solidFill>
                      <a:prstDash val="solid"/>
                      <a:round/>
                      <a:headEnd type="none" w="med" len="med"/>
                      <a:tailEnd type="none" w="med" len="med"/>
                    </a:lnT>
                  </a:tcPr>
                </a:tc>
                <a:tc>
                  <a:txBody>
                    <a:bodyPr/>
                    <a:lstStyle/>
                    <a:p>
                      <a:pPr algn="r" fontAlgn="b"/>
                      <a:r>
                        <a:rPr lang="en-US" sz="1800" b="1" u="none" strike="noStrike" dirty="0">
                          <a:effectLst/>
                          <a:latin typeface="Arial Narrow" panose="020B0606020202030204" pitchFamily="34" charset="0"/>
                        </a:rPr>
                        <a:t>-14,699,366</a:t>
                      </a:r>
                      <a:endParaRPr lang="en-US" sz="1800" b="1" i="0" u="none" strike="noStrike" dirty="0">
                        <a:solidFill>
                          <a:srgbClr val="000000"/>
                        </a:solidFill>
                        <a:effectLst/>
                        <a:latin typeface="Arial Narrow" panose="020B0606020202030204" pitchFamily="34" charset="0"/>
                      </a:endParaRPr>
                    </a:p>
                  </a:txBody>
                  <a:tcPr marL="6286" marT="6286"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24412563"/>
                  </a:ext>
                </a:extLst>
              </a:tr>
              <a:tr h="273039">
                <a:tc>
                  <a:txBody>
                    <a:bodyPr/>
                    <a:lstStyle/>
                    <a:p>
                      <a:pPr algn="l" fontAlgn="b"/>
                      <a:r>
                        <a:rPr lang="en-US" sz="1800" b="1" u="none" strike="noStrike" dirty="0">
                          <a:effectLst/>
                          <a:latin typeface="Arial Narrow" panose="020B0606020202030204" pitchFamily="34" charset="0"/>
                        </a:rPr>
                        <a:t>Sector 72--Accommodation and Food Services</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a:effectLst/>
                          <a:latin typeface="Arial Narrow" panose="020B0606020202030204" pitchFamily="34" charset="0"/>
                        </a:rPr>
                        <a:t>191,540,922</a:t>
                      </a:r>
                      <a:endParaRPr lang="en-US" sz="1800" b="1" i="0" u="none" strike="noStrike">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15.1%</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25,116,330</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1080901758"/>
                  </a:ext>
                </a:extLst>
              </a:tr>
              <a:tr h="273039">
                <a:tc>
                  <a:txBody>
                    <a:bodyPr/>
                    <a:lstStyle/>
                    <a:p>
                      <a:pPr algn="l" fontAlgn="b"/>
                      <a:r>
                        <a:rPr lang="en-US" sz="1800" b="1" u="none" strike="noStrike" dirty="0">
                          <a:effectLst/>
                          <a:latin typeface="Arial Narrow" panose="020B0606020202030204" pitchFamily="34" charset="0"/>
                        </a:rPr>
                        <a:t>Sector 22--Utilities</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a:effectLst/>
                          <a:latin typeface="Arial Narrow" panose="020B0606020202030204" pitchFamily="34" charset="0"/>
                        </a:rPr>
                        <a:t>78,166,409</a:t>
                      </a:r>
                      <a:endParaRPr lang="en-US" sz="1800" b="1" i="0" u="none" strike="noStrike">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0.7%</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522,501</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4032376675"/>
                  </a:ext>
                </a:extLst>
              </a:tr>
              <a:tr h="273039">
                <a:tc>
                  <a:txBody>
                    <a:bodyPr/>
                    <a:lstStyle/>
                    <a:p>
                      <a:pPr algn="l" fontAlgn="b"/>
                      <a:r>
                        <a:rPr lang="en-US" sz="1800" b="1" u="none" strike="noStrike" dirty="0">
                          <a:effectLst/>
                          <a:latin typeface="Arial Narrow" panose="020B0606020202030204" pitchFamily="34" charset="0"/>
                        </a:rPr>
                        <a:t>Sector 42--Wholesale Trade</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a:effectLst/>
                          <a:latin typeface="Arial Narrow" panose="020B0606020202030204" pitchFamily="34" charset="0"/>
                        </a:rPr>
                        <a:t>45,787,740</a:t>
                      </a:r>
                      <a:endParaRPr lang="en-US" sz="1800" b="1" i="0" u="none" strike="noStrike">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-5.7%</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-2,760,968</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3786338629"/>
                  </a:ext>
                </a:extLst>
              </a:tr>
              <a:tr h="273039">
                <a:tc>
                  <a:txBody>
                    <a:bodyPr/>
                    <a:lstStyle/>
                    <a:p>
                      <a:pPr algn="l" fontAlgn="b"/>
                      <a:r>
                        <a:rPr lang="en-US" sz="1800" b="1" u="none" strike="noStrike" dirty="0">
                          <a:effectLst/>
                          <a:latin typeface="Arial Narrow" panose="020B0606020202030204" pitchFamily="34" charset="0"/>
                        </a:rPr>
                        <a:t>Sector 51--Information</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a:effectLst/>
                          <a:latin typeface="Arial Narrow" panose="020B0606020202030204" pitchFamily="34" charset="0"/>
                        </a:rPr>
                        <a:t>30,931,199</a:t>
                      </a:r>
                      <a:endParaRPr lang="en-US" sz="1800" b="1" i="0" u="none" strike="noStrike">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11.9%</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3,295,735</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2596634002"/>
                  </a:ext>
                </a:extLst>
              </a:tr>
              <a:tr h="273039">
                <a:tc>
                  <a:txBody>
                    <a:bodyPr/>
                    <a:lstStyle/>
                    <a:p>
                      <a:pPr algn="l" fontAlgn="b"/>
                      <a:r>
                        <a:rPr lang="en-US" sz="1800" b="1" u="none" strike="noStrike" dirty="0">
                          <a:effectLst/>
                          <a:latin typeface="Arial Narrow" panose="020B0606020202030204" pitchFamily="34" charset="0"/>
                        </a:rPr>
                        <a:t>Sector 53--Real Estate and Rental and Leasing</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a:effectLst/>
                          <a:latin typeface="Arial Narrow" panose="020B0606020202030204" pitchFamily="34" charset="0"/>
                        </a:rPr>
                        <a:t>18,861,998</a:t>
                      </a:r>
                      <a:endParaRPr lang="en-US" sz="1800" b="1" i="0" u="none" strike="noStrike">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26.3%</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3,930,359</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3311881494"/>
                  </a:ext>
                </a:extLst>
              </a:tr>
              <a:tr h="273039">
                <a:tc>
                  <a:txBody>
                    <a:bodyPr/>
                    <a:lstStyle/>
                    <a:p>
                      <a:pPr algn="l" fontAlgn="b"/>
                      <a:r>
                        <a:rPr lang="en-US" sz="1800" b="1" u="none" strike="noStrike" dirty="0">
                          <a:effectLst/>
                          <a:latin typeface="Arial Narrow" panose="020B0606020202030204" pitchFamily="34" charset="0"/>
                        </a:rPr>
                        <a:t>Sector 71--Arts, Entertainment, and Recreation</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a:effectLst/>
                          <a:latin typeface="Arial Narrow" panose="020B0606020202030204" pitchFamily="34" charset="0"/>
                        </a:rPr>
                        <a:t>11,213,883</a:t>
                      </a:r>
                      <a:endParaRPr lang="en-US" sz="1800" b="1" i="0" u="none" strike="noStrike">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15.4%</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1,496,778</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75947856"/>
                  </a:ext>
                </a:extLst>
              </a:tr>
              <a:tr h="273039">
                <a:tc>
                  <a:txBody>
                    <a:bodyPr/>
                    <a:lstStyle/>
                    <a:p>
                      <a:pPr algn="l" fontAlgn="b"/>
                      <a:r>
                        <a:rPr lang="en-US" sz="1800" b="1" u="none" strike="noStrike" dirty="0">
                          <a:effectLst/>
                          <a:latin typeface="Arial Narrow" panose="020B0606020202030204" pitchFamily="34" charset="0"/>
                        </a:rPr>
                        <a:t>Sector 81--Other Services (except Public Admin)</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a:effectLst/>
                          <a:latin typeface="Arial Narrow" panose="020B0606020202030204" pitchFamily="34" charset="0"/>
                        </a:rPr>
                        <a:t>9,575,826</a:t>
                      </a:r>
                      <a:endParaRPr lang="en-US" sz="1800" b="1" i="0" u="none" strike="noStrike">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4.0%</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371,360</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3868620518"/>
                  </a:ext>
                </a:extLst>
              </a:tr>
              <a:tr h="273039">
                <a:tc>
                  <a:txBody>
                    <a:bodyPr/>
                    <a:lstStyle/>
                    <a:p>
                      <a:pPr algn="l" fontAlgn="b"/>
                      <a:r>
                        <a:rPr lang="en-US" sz="1800" b="1" u="none" strike="noStrike" dirty="0">
                          <a:effectLst/>
                          <a:latin typeface="Arial Narrow" panose="020B0606020202030204" pitchFamily="34" charset="0"/>
                        </a:rPr>
                        <a:t>Sector 99--Unclassified</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a:effectLst/>
                          <a:latin typeface="Arial Narrow" panose="020B0606020202030204" pitchFamily="34" charset="0"/>
                        </a:rPr>
                        <a:t>9,416,250</a:t>
                      </a:r>
                      <a:endParaRPr lang="en-US" sz="1800" b="1" i="0" u="none" strike="noStrike">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108.5%</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4,899,407</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1594206983"/>
                  </a:ext>
                </a:extLst>
              </a:tr>
              <a:tr h="273039">
                <a:tc>
                  <a:txBody>
                    <a:bodyPr/>
                    <a:lstStyle/>
                    <a:p>
                      <a:pPr algn="l" fontAlgn="b"/>
                      <a:r>
                        <a:rPr lang="en-US" sz="1800" b="1" u="none" strike="noStrike" dirty="0">
                          <a:effectLst/>
                          <a:latin typeface="Arial Narrow" panose="020B0606020202030204" pitchFamily="34" charset="0"/>
                        </a:rPr>
                        <a:t>Sector 33--Manufacturing</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a:effectLst/>
                          <a:latin typeface="Arial Narrow" panose="020B0606020202030204" pitchFamily="34" charset="0"/>
                        </a:rPr>
                        <a:t>8,305,286</a:t>
                      </a:r>
                      <a:endParaRPr lang="en-US" sz="1800" b="1" i="0" u="none" strike="noStrike">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-53.9%</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-9,705,439</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928073973"/>
                  </a:ext>
                </a:extLst>
              </a:tr>
              <a:tr h="273039">
                <a:tc>
                  <a:txBody>
                    <a:bodyPr/>
                    <a:lstStyle/>
                    <a:p>
                      <a:pPr algn="l" fontAlgn="b"/>
                      <a:r>
                        <a:rPr lang="en-US" sz="1800" b="1" u="none" strike="noStrike" dirty="0">
                          <a:effectLst/>
                          <a:latin typeface="Arial Narrow" panose="020B0606020202030204" pitchFamily="34" charset="0"/>
                        </a:rPr>
                        <a:t>Sector 54--Professional, Scientific, and Technical </a:t>
                      </a:r>
                      <a:r>
                        <a:rPr lang="en-US" sz="1800" b="1" u="none" strike="noStrike" dirty="0" err="1">
                          <a:effectLst/>
                          <a:latin typeface="Arial Narrow" panose="020B0606020202030204" pitchFamily="34" charset="0"/>
                        </a:rPr>
                        <a:t>Serv</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a:effectLst/>
                          <a:latin typeface="Arial Narrow" panose="020B0606020202030204" pitchFamily="34" charset="0"/>
                        </a:rPr>
                        <a:t>3,403,662</a:t>
                      </a:r>
                      <a:endParaRPr lang="en-US" sz="1800" b="1" i="0" u="none" strike="noStrike">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44.5%</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1,048,110</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1287333577"/>
                  </a:ext>
                </a:extLst>
              </a:tr>
              <a:tr h="273039">
                <a:tc>
                  <a:txBody>
                    <a:bodyPr/>
                    <a:lstStyle/>
                    <a:p>
                      <a:pPr algn="l" fontAlgn="b"/>
                      <a:r>
                        <a:rPr lang="en-US" sz="1800" b="1" u="none" strike="noStrike" dirty="0">
                          <a:effectLst/>
                          <a:latin typeface="Arial Narrow" panose="020B0606020202030204" pitchFamily="34" charset="0"/>
                        </a:rPr>
                        <a:t>Sector 52--Finance and Insurance</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a:effectLst/>
                          <a:latin typeface="Arial Narrow" panose="020B0606020202030204" pitchFamily="34" charset="0"/>
                        </a:rPr>
                        <a:t>1,284,664</a:t>
                      </a:r>
                      <a:endParaRPr lang="en-US" sz="1800" b="1" i="0" u="none" strike="noStrike">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-42.1%</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-934,808</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2305500604"/>
                  </a:ext>
                </a:extLst>
              </a:tr>
              <a:tr h="273039">
                <a:tc>
                  <a:txBody>
                    <a:bodyPr/>
                    <a:lstStyle/>
                    <a:p>
                      <a:pPr algn="l" fontAlgn="b"/>
                      <a:r>
                        <a:rPr lang="en-US" sz="1800" b="1" u="none" strike="noStrike" dirty="0">
                          <a:effectLst/>
                          <a:latin typeface="Arial Narrow" panose="020B0606020202030204" pitchFamily="34" charset="0"/>
                        </a:rPr>
                        <a:t>Sector 4849--Transportation and Warehousing</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a:effectLst/>
                          <a:latin typeface="Arial Narrow" panose="020B0606020202030204" pitchFamily="34" charset="0"/>
                        </a:rPr>
                        <a:t>1,216,860</a:t>
                      </a:r>
                      <a:endParaRPr lang="en-US" sz="1800" b="1" i="0" u="none" strike="noStrike">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-1.0%</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-12,584</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3584313532"/>
                  </a:ext>
                </a:extLst>
              </a:tr>
              <a:tr h="273039">
                <a:tc>
                  <a:txBody>
                    <a:bodyPr/>
                    <a:lstStyle/>
                    <a:p>
                      <a:pPr algn="l" fontAlgn="b"/>
                      <a:r>
                        <a:rPr lang="en-US" sz="1800" b="1" u="none" strike="noStrike" dirty="0">
                          <a:effectLst/>
                          <a:latin typeface="Arial Narrow" panose="020B0606020202030204" pitchFamily="34" charset="0"/>
                        </a:rPr>
                        <a:t>Sector 23--Construction</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a:effectLst/>
                          <a:latin typeface="Arial Narrow" panose="020B0606020202030204" pitchFamily="34" charset="0"/>
                        </a:rPr>
                        <a:t>703,038</a:t>
                      </a:r>
                      <a:endParaRPr lang="en-US" sz="1800" b="1" i="0" u="none" strike="noStrike">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-75.8%</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-2,205,215</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1601041060"/>
                  </a:ext>
                </a:extLst>
              </a:tr>
              <a:tr h="273039">
                <a:tc>
                  <a:txBody>
                    <a:bodyPr/>
                    <a:lstStyle/>
                    <a:p>
                      <a:pPr algn="l" fontAlgn="b"/>
                      <a:r>
                        <a:rPr lang="en-US" sz="1800" b="1" u="none" strike="noStrike" dirty="0">
                          <a:effectLst/>
                          <a:latin typeface="Arial Narrow" panose="020B0606020202030204" pitchFamily="34" charset="0"/>
                        </a:rPr>
                        <a:t>Sector 62--Health Care and Social Assistance</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a:effectLst/>
                          <a:latin typeface="Arial Narrow" panose="020B0606020202030204" pitchFamily="34" charset="0"/>
                        </a:rPr>
                        <a:t>561,652</a:t>
                      </a:r>
                      <a:endParaRPr lang="en-US" sz="1800" b="1" i="0" u="none" strike="noStrike">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54.1%</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197,251</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3206575988"/>
                  </a:ext>
                </a:extLst>
              </a:tr>
              <a:tr h="273039">
                <a:tc>
                  <a:txBody>
                    <a:bodyPr/>
                    <a:lstStyle/>
                    <a:p>
                      <a:pPr algn="l" fontAlgn="b"/>
                      <a:r>
                        <a:rPr lang="en-US" sz="1800" b="1" u="none" strike="noStrike" dirty="0">
                          <a:effectLst/>
                          <a:latin typeface="Arial Narrow" panose="020B0606020202030204" pitchFamily="34" charset="0"/>
                        </a:rPr>
                        <a:t>Sector 11--Agriculture, Forestry, Fishing and Hunting</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a:effectLst/>
                          <a:latin typeface="Arial Narrow" panose="020B0606020202030204" pitchFamily="34" charset="0"/>
                        </a:rPr>
                        <a:t>400,237</a:t>
                      </a:r>
                      <a:endParaRPr lang="en-US" sz="1800" b="1" i="0" u="none" strike="noStrike">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5.3%</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20,235</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1848163284"/>
                  </a:ext>
                </a:extLst>
              </a:tr>
              <a:tr h="273039">
                <a:tc>
                  <a:txBody>
                    <a:bodyPr/>
                    <a:lstStyle/>
                    <a:p>
                      <a:pPr algn="l" fontAlgn="b"/>
                      <a:r>
                        <a:rPr lang="en-US" sz="1800" b="1" u="none" strike="noStrike" dirty="0">
                          <a:effectLst/>
                          <a:latin typeface="Arial Narrow" panose="020B0606020202030204" pitchFamily="34" charset="0"/>
                        </a:rPr>
                        <a:t>Sector 56--Administrative and Support and Waste </a:t>
                      </a:r>
                      <a:r>
                        <a:rPr lang="en-US" sz="1800" b="1" u="none" strike="noStrike" dirty="0" err="1">
                          <a:effectLst/>
                          <a:latin typeface="Arial Narrow" panose="020B0606020202030204" pitchFamily="34" charset="0"/>
                        </a:rPr>
                        <a:t>Mgt</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dirty="0">
                          <a:effectLst/>
                          <a:latin typeface="Arial Narrow" panose="020B0606020202030204" pitchFamily="34" charset="0"/>
                        </a:rPr>
                        <a:t>394,506</a:t>
                      </a:r>
                      <a:endParaRPr lang="en-US" sz="1800" b="1" i="0" u="none" strike="noStrike" dirty="0">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-25.0%</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-131,596</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2298647642"/>
                  </a:ext>
                </a:extLst>
              </a:tr>
              <a:tr h="273039">
                <a:tc>
                  <a:txBody>
                    <a:bodyPr/>
                    <a:lstStyle/>
                    <a:p>
                      <a:pPr algn="l" fontAlgn="b"/>
                      <a:r>
                        <a:rPr lang="en-US" sz="1800" b="1" u="none" strike="noStrike" dirty="0">
                          <a:effectLst/>
                          <a:latin typeface="Arial Narrow" panose="020B0606020202030204" pitchFamily="34" charset="0"/>
                        </a:rPr>
                        <a:t>Sector 61--Educational Services</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dirty="0">
                          <a:effectLst/>
                          <a:latin typeface="Arial Narrow" panose="020B0606020202030204" pitchFamily="34" charset="0"/>
                        </a:rPr>
                        <a:t>55,755</a:t>
                      </a:r>
                      <a:endParaRPr lang="en-US" sz="1800" b="1" i="0" u="none" strike="noStrike" dirty="0">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-15.2%</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-9,964</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1269859022"/>
                  </a:ext>
                </a:extLst>
              </a:tr>
              <a:tr h="273039">
                <a:tc>
                  <a:txBody>
                    <a:bodyPr/>
                    <a:lstStyle/>
                    <a:p>
                      <a:pPr algn="l" fontAlgn="b"/>
                      <a:r>
                        <a:rPr lang="en-US" sz="1800" b="1" u="none" strike="noStrike" dirty="0">
                          <a:effectLst/>
                          <a:latin typeface="Arial Narrow" panose="020B0606020202030204" pitchFamily="34" charset="0"/>
                        </a:rPr>
                        <a:t>Sector 21--Mining, Quarrying, and Oil and Gas Extraction</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dirty="0">
                          <a:effectLst/>
                          <a:latin typeface="Arial Narrow" panose="020B0606020202030204" pitchFamily="34" charset="0"/>
                        </a:rPr>
                        <a:t>18,367</a:t>
                      </a:r>
                      <a:endParaRPr lang="en-US" sz="1800" b="1" i="0" u="none" strike="noStrike" dirty="0">
                        <a:solidFill>
                          <a:srgbClr val="000000"/>
                        </a:solidFill>
                        <a:effectLst/>
                        <a:latin typeface="Arial Narrow" panose="020B0606020202030204" pitchFamily="34" charset="0"/>
                      </a:endParaRPr>
                    </a:p>
                  </a:txBody>
                  <a:tcPr marL="6286" marT="6286" marB="0" anchor="b"/>
                </a:tc>
                <a:tc>
                  <a:txBody>
                    <a:bodyPr/>
                    <a:lstStyle/>
                    <a:p>
                      <a:pPr algn="r" fontAlgn="b"/>
                      <a:r>
                        <a:rPr lang="en-US" sz="1800" b="1" u="none" strike="noStrike" dirty="0">
                          <a:effectLst/>
                          <a:latin typeface="Arial Narrow" panose="020B0606020202030204" pitchFamily="34" charset="0"/>
                        </a:rPr>
                        <a:t>116.1%</a:t>
                      </a:r>
                      <a:endParaRPr lang="en-US" sz="1800" b="1" i="0" u="none" strike="noStrike" dirty="0">
                        <a:solidFill>
                          <a:srgbClr val="000000"/>
                        </a:solidFill>
                        <a:effectLst/>
                        <a:latin typeface="Arial Narrow" panose="020B0606020202030204" pitchFamily="34" charset="0"/>
                      </a:endParaRPr>
                    </a:p>
                  </a:txBody>
                  <a:tcPr marL="6286" marR="182880" marT="6286" marB="0" anchor="b"/>
                </a:tc>
                <a:tc>
                  <a:txBody>
                    <a:bodyPr/>
                    <a:lstStyle/>
                    <a:p>
                      <a:pPr algn="r" fontAlgn="b"/>
                      <a:r>
                        <a:rPr lang="en-US" sz="1800" b="1" u="none" strike="noStrike" dirty="0">
                          <a:effectLst/>
                          <a:latin typeface="Arial Narrow" panose="020B0606020202030204" pitchFamily="34" charset="0"/>
                        </a:rPr>
                        <a:t>9,869</a:t>
                      </a:r>
                      <a:endParaRPr lang="en-US" sz="1800" b="1" i="0" u="none" strike="noStrike" dirty="0">
                        <a:solidFill>
                          <a:srgbClr val="000000"/>
                        </a:solidFill>
                        <a:effectLst/>
                        <a:latin typeface="Arial Narrow" panose="020B0606020202030204" pitchFamily="34" charset="0"/>
                      </a:endParaRPr>
                    </a:p>
                  </a:txBody>
                  <a:tcPr marL="6286" marT="6286" marB="0" anchor="b"/>
                </a:tc>
                <a:extLst>
                  <a:ext uri="{0D108BD9-81ED-4DB2-BD59-A6C34878D82A}">
                    <a16:rowId xmlns:a16="http://schemas.microsoft.com/office/drawing/2014/main" val="2121836486"/>
                  </a:ext>
                </a:extLst>
              </a:tr>
              <a:tr h="273039">
                <a:tc>
                  <a:txBody>
                    <a:bodyPr/>
                    <a:lstStyle/>
                    <a:p>
                      <a:pPr algn="l" fontAlgn="b"/>
                      <a:r>
                        <a:rPr lang="en-US" sz="1800" b="1" u="none" strike="noStrike" dirty="0">
                          <a:effectLst/>
                          <a:latin typeface="Arial Narrow" panose="020B0606020202030204" pitchFamily="34" charset="0"/>
                        </a:rPr>
                        <a:t>Sector 92--Public Administration</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dirty="0">
                          <a:effectLst/>
                          <a:latin typeface="Arial Narrow" panose="020B0606020202030204" pitchFamily="34" charset="0"/>
                        </a:rPr>
                        <a:t>-73,822</a:t>
                      </a:r>
                      <a:endParaRPr lang="en-US" sz="1800" b="1" i="0" u="none" strike="noStrike" dirty="0">
                        <a:solidFill>
                          <a:srgbClr val="000000"/>
                        </a:solidFill>
                        <a:effectLst/>
                        <a:latin typeface="Arial Narrow" panose="020B0606020202030204" pitchFamily="34" charset="0"/>
                      </a:endParaRPr>
                    </a:p>
                  </a:txBody>
                  <a:tcPr marL="6286" marT="6286" marB="0" anchor="b">
                    <a:lnB w="12700" cap="flat" cmpd="sng" algn="ctr">
                      <a:solidFill>
                        <a:schemeClr val="tx1"/>
                      </a:solidFill>
                      <a:prstDash val="solid"/>
                      <a:round/>
                      <a:headEnd type="none" w="med" len="med"/>
                      <a:tailEnd type="none" w="med" len="med"/>
                    </a:lnB>
                  </a:tcPr>
                </a:tc>
                <a:tc>
                  <a:txBody>
                    <a:bodyPr/>
                    <a:lstStyle/>
                    <a:p>
                      <a:pPr algn="r" fontAlgn="b"/>
                      <a:r>
                        <a:rPr lang="en-US" sz="1800" b="1" u="none" strike="noStrike" dirty="0">
                          <a:effectLst/>
                          <a:latin typeface="Arial Narrow" panose="020B0606020202030204" pitchFamily="34" charset="0"/>
                        </a:rPr>
                        <a:t>650.2%</a:t>
                      </a:r>
                      <a:endParaRPr lang="en-US" sz="1800" b="1" i="0" u="none" strike="noStrike" dirty="0">
                        <a:solidFill>
                          <a:srgbClr val="000000"/>
                        </a:solidFill>
                        <a:effectLst/>
                        <a:latin typeface="Arial Narrow" panose="020B0606020202030204" pitchFamily="34" charset="0"/>
                      </a:endParaRPr>
                    </a:p>
                  </a:txBody>
                  <a:tcPr marL="6286" marR="182880" marT="6286" marB="0" anchor="b">
                    <a:lnB w="12700" cap="flat" cmpd="sng" algn="ctr">
                      <a:solidFill>
                        <a:schemeClr val="tx1"/>
                      </a:solidFill>
                      <a:prstDash val="solid"/>
                      <a:round/>
                      <a:headEnd type="none" w="med" len="med"/>
                      <a:tailEnd type="none" w="med" len="med"/>
                    </a:lnB>
                  </a:tcPr>
                </a:tc>
                <a:tc>
                  <a:txBody>
                    <a:bodyPr/>
                    <a:lstStyle/>
                    <a:p>
                      <a:pPr algn="r" fontAlgn="b"/>
                      <a:r>
                        <a:rPr lang="en-US" sz="1800" b="1" u="none" strike="noStrike" dirty="0">
                          <a:effectLst/>
                          <a:latin typeface="Arial Narrow" panose="020B0606020202030204" pitchFamily="34" charset="0"/>
                        </a:rPr>
                        <a:t>-63,982</a:t>
                      </a:r>
                      <a:endParaRPr lang="en-US" sz="1800" b="1" i="0" u="none" strike="noStrike" dirty="0">
                        <a:solidFill>
                          <a:srgbClr val="000000"/>
                        </a:solidFill>
                        <a:effectLst/>
                        <a:latin typeface="Arial Narrow" panose="020B0606020202030204" pitchFamily="34" charset="0"/>
                      </a:endParaRPr>
                    </a:p>
                  </a:txBody>
                  <a:tcPr marL="6286" marT="6286"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872773"/>
                  </a:ext>
                </a:extLst>
              </a:tr>
              <a:tr h="273039">
                <a:tc>
                  <a:txBody>
                    <a:bodyPr/>
                    <a:lstStyle/>
                    <a:p>
                      <a:pPr algn="l" fontAlgn="b"/>
                      <a:r>
                        <a:rPr lang="en-US" sz="1800" b="1" u="none" strike="noStrike" dirty="0">
                          <a:effectLst/>
                          <a:latin typeface="Arial Narrow" panose="020B0606020202030204" pitchFamily="34" charset="0"/>
                        </a:rPr>
                        <a:t>Total Taxable Sales</a:t>
                      </a:r>
                      <a:endParaRPr lang="en-US" sz="1800" b="1" i="0" u="none" strike="noStrike" dirty="0">
                        <a:solidFill>
                          <a:srgbClr val="000000"/>
                        </a:solidFill>
                        <a:effectLst/>
                        <a:latin typeface="Arial Narrow" panose="020B0606020202030204" pitchFamily="34" charset="0"/>
                      </a:endParaRPr>
                    </a:p>
                  </a:txBody>
                  <a:tcPr marL="6286" marR="6286" marT="6286" marB="0" anchor="b"/>
                </a:tc>
                <a:tc>
                  <a:txBody>
                    <a:bodyPr/>
                    <a:lstStyle/>
                    <a:p>
                      <a:pPr algn="r" fontAlgn="b"/>
                      <a:r>
                        <a:rPr lang="en-US" sz="1800" b="1" u="none" strike="noStrike" dirty="0">
                          <a:effectLst/>
                          <a:latin typeface="Arial Narrow" panose="020B0606020202030204" pitchFamily="34" charset="0"/>
                        </a:rPr>
                        <a:t>1,087,775,437</a:t>
                      </a:r>
                      <a:endParaRPr lang="en-US" sz="1800" b="1" i="0" u="none" strike="noStrike" dirty="0">
                        <a:solidFill>
                          <a:srgbClr val="000000"/>
                        </a:solidFill>
                        <a:effectLst/>
                        <a:latin typeface="Arial Narrow" panose="020B0606020202030204" pitchFamily="34" charset="0"/>
                      </a:endParaRPr>
                    </a:p>
                  </a:txBody>
                  <a:tcPr marL="6286" marT="6286" marB="0" anchor="b">
                    <a:lnT w="12700" cap="flat" cmpd="sng" algn="ctr">
                      <a:solidFill>
                        <a:schemeClr val="tx1"/>
                      </a:solidFill>
                      <a:prstDash val="solid"/>
                      <a:round/>
                      <a:headEnd type="none" w="med" len="med"/>
                      <a:tailEnd type="none" w="med" len="med"/>
                    </a:lnT>
                  </a:tcPr>
                </a:tc>
                <a:tc>
                  <a:txBody>
                    <a:bodyPr/>
                    <a:lstStyle/>
                    <a:p>
                      <a:pPr algn="r" fontAlgn="b"/>
                      <a:r>
                        <a:rPr lang="en-US" sz="1800" b="1" u="none" strike="noStrike" dirty="0">
                          <a:effectLst/>
                          <a:latin typeface="Arial Narrow" panose="020B0606020202030204" pitchFamily="34" charset="0"/>
                        </a:rPr>
                        <a:t>1.0%</a:t>
                      </a:r>
                      <a:endParaRPr lang="en-US" sz="1800" b="1" i="0" u="none" strike="noStrike" dirty="0">
                        <a:solidFill>
                          <a:srgbClr val="000000"/>
                        </a:solidFill>
                        <a:effectLst/>
                        <a:latin typeface="Arial Narrow" panose="020B0606020202030204" pitchFamily="34" charset="0"/>
                      </a:endParaRPr>
                    </a:p>
                  </a:txBody>
                  <a:tcPr marL="6286" marR="182880" marT="6286" marB="0" anchor="b">
                    <a:lnT w="12700" cap="flat" cmpd="sng" algn="ctr">
                      <a:solidFill>
                        <a:schemeClr val="tx1"/>
                      </a:solidFill>
                      <a:prstDash val="solid"/>
                      <a:round/>
                      <a:headEnd type="none" w="med" len="med"/>
                      <a:tailEnd type="none" w="med" len="med"/>
                    </a:lnT>
                  </a:tcPr>
                </a:tc>
                <a:tc>
                  <a:txBody>
                    <a:bodyPr/>
                    <a:lstStyle/>
                    <a:p>
                      <a:pPr algn="r" fontAlgn="b"/>
                      <a:r>
                        <a:rPr lang="en-US" sz="1800" b="1" u="none" strike="noStrike" dirty="0">
                          <a:effectLst/>
                          <a:latin typeface="Arial Narrow" panose="020B0606020202030204" pitchFamily="34" charset="0"/>
                        </a:rPr>
                        <a:t>10,384,013</a:t>
                      </a:r>
                      <a:endParaRPr lang="en-US" sz="1800" b="1" i="0" u="none" strike="noStrike" dirty="0">
                        <a:solidFill>
                          <a:srgbClr val="000000"/>
                        </a:solidFill>
                        <a:effectLst/>
                        <a:latin typeface="Arial Narrow" panose="020B0606020202030204" pitchFamily="34" charset="0"/>
                      </a:endParaRPr>
                    </a:p>
                  </a:txBody>
                  <a:tcPr marL="6286" marT="6286"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70398033"/>
                  </a:ext>
                </a:extLst>
              </a:tr>
            </a:tbl>
          </a:graphicData>
        </a:graphic>
      </p:graphicFrame>
    </p:spTree>
    <p:extLst>
      <p:ext uri="{BB962C8B-B14F-4D97-AF65-F5344CB8AC3E}">
        <p14:creationId xmlns:p14="http://schemas.microsoft.com/office/powerpoint/2010/main" val="270849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523220"/>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No other area cities have made share gains</a:t>
            </a:r>
            <a:endParaRPr lang="en-US" sz="2800" dirty="0">
              <a:solidFill>
                <a:srgbClr val="003399"/>
              </a:solidFill>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31</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Oklahoma Tax Commission and </a:t>
            </a:r>
            <a:r>
              <a:rPr lang="en-US" sz="1050" dirty="0" err="1"/>
              <a:t>RegionTrack</a:t>
            </a:r>
            <a:r>
              <a:rPr lang="en-US" sz="1050" dirty="0"/>
              <a:t> 2016 Oklahoma Retail Outlook</a:t>
            </a:r>
          </a:p>
        </p:txBody>
      </p:sp>
      <p:graphicFrame>
        <p:nvGraphicFramePr>
          <p:cNvPr id="2" name="Table 1"/>
          <p:cNvGraphicFramePr>
            <a:graphicFrameLocks noGrp="1"/>
          </p:cNvGraphicFramePr>
          <p:nvPr>
            <p:extLst/>
          </p:nvPr>
        </p:nvGraphicFramePr>
        <p:xfrm>
          <a:off x="411479" y="247650"/>
          <a:ext cx="8444766" cy="6317442"/>
        </p:xfrm>
        <a:graphic>
          <a:graphicData uri="http://schemas.openxmlformats.org/drawingml/2006/table">
            <a:tbl>
              <a:tblPr>
                <a:tableStyleId>{5C22544A-7EE6-4342-B048-85BDC9FD1C3A}</a:tableStyleId>
              </a:tblPr>
              <a:tblGrid>
                <a:gridCol w="1028805">
                  <a:extLst>
                    <a:ext uri="{9D8B030D-6E8A-4147-A177-3AD203B41FA5}">
                      <a16:colId xmlns:a16="http://schemas.microsoft.com/office/drawing/2014/main" val="209730752"/>
                    </a:ext>
                  </a:extLst>
                </a:gridCol>
                <a:gridCol w="3172147">
                  <a:extLst>
                    <a:ext uri="{9D8B030D-6E8A-4147-A177-3AD203B41FA5}">
                      <a16:colId xmlns:a16="http://schemas.microsoft.com/office/drawing/2014/main" val="3637923382"/>
                    </a:ext>
                  </a:extLst>
                </a:gridCol>
                <a:gridCol w="1457471">
                  <a:extLst>
                    <a:ext uri="{9D8B030D-6E8A-4147-A177-3AD203B41FA5}">
                      <a16:colId xmlns:a16="http://schemas.microsoft.com/office/drawing/2014/main" val="1778313919"/>
                    </a:ext>
                  </a:extLst>
                </a:gridCol>
                <a:gridCol w="1328872">
                  <a:extLst>
                    <a:ext uri="{9D8B030D-6E8A-4147-A177-3AD203B41FA5}">
                      <a16:colId xmlns:a16="http://schemas.microsoft.com/office/drawing/2014/main" val="2003390110"/>
                    </a:ext>
                  </a:extLst>
                </a:gridCol>
                <a:gridCol w="1457471">
                  <a:extLst>
                    <a:ext uri="{9D8B030D-6E8A-4147-A177-3AD203B41FA5}">
                      <a16:colId xmlns:a16="http://schemas.microsoft.com/office/drawing/2014/main" val="4171675650"/>
                    </a:ext>
                  </a:extLst>
                </a:gridCol>
              </a:tblGrid>
              <a:tr h="320241">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Arial Narrow" panose="020B0606020202030204" pitchFamily="34" charset="0"/>
                        </a:rPr>
                        <a:t>City of Lawton Taxable</a:t>
                      </a:r>
                      <a:r>
                        <a:rPr lang="en-US" sz="1800" b="1" i="0" u="none" strike="noStrike" baseline="0" dirty="0">
                          <a:solidFill>
                            <a:srgbClr val="000000"/>
                          </a:solidFill>
                          <a:effectLst/>
                          <a:latin typeface="Arial Narrow" panose="020B0606020202030204" pitchFamily="34" charset="0"/>
                        </a:rPr>
                        <a:t> Sales</a:t>
                      </a:r>
                      <a:endParaRPr lang="en-US" sz="1800" b="1" i="0" u="none" strike="noStrike" dirty="0">
                        <a:solidFill>
                          <a:srgbClr val="000000"/>
                        </a:solidFill>
                        <a:effectLst/>
                        <a:latin typeface="Arial Narrow" panose="020B0606020202030204" pitchFamily="34" charset="0"/>
                      </a:endParaRPr>
                    </a:p>
                    <a:p>
                      <a:pPr algn="l" fontAlgn="b"/>
                      <a:endParaRPr lang="en-US" sz="1800" b="0" i="0" u="none" strike="noStrike" dirty="0">
                        <a:solidFill>
                          <a:srgbClr val="000000"/>
                        </a:solidFill>
                        <a:effectLst/>
                        <a:latin typeface="Arial Narrow" panose="020B0606020202030204" pitchFamily="34" charset="0"/>
                      </a:endParaRPr>
                    </a:p>
                  </a:txBody>
                  <a:tcPr marL="4464" marR="4464" marT="4464" marB="0" anchor="b"/>
                </a:tc>
                <a:tc hMerge="1">
                  <a:txBody>
                    <a:bodyPr/>
                    <a:lstStyle/>
                    <a:p>
                      <a:pPr algn="l" fontAlgn="b"/>
                      <a:endParaRPr lang="en-US" sz="1800" b="0" i="0" u="none" strike="noStrike" dirty="0">
                        <a:solidFill>
                          <a:srgbClr val="000000"/>
                        </a:solidFill>
                        <a:effectLst/>
                        <a:latin typeface="Arial Narrow" panose="020B0606020202030204" pitchFamily="34" charset="0"/>
                      </a:endParaRPr>
                    </a:p>
                  </a:txBody>
                  <a:tcPr marL="4464" marR="4464" marT="4464" marB="0" anchor="b"/>
                </a:tc>
                <a:tc>
                  <a:txBody>
                    <a:bodyPr/>
                    <a:lstStyle/>
                    <a:p>
                      <a:pPr algn="ctr" fontAlgn="b"/>
                      <a:r>
                        <a:rPr lang="en-US" sz="1800" b="1" u="none" strike="noStrike" dirty="0">
                          <a:effectLst/>
                          <a:latin typeface="Arial Narrow" panose="020B0606020202030204" pitchFamily="34" charset="0"/>
                        </a:rPr>
                        <a:t>Total</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ctr" fontAlgn="b"/>
                      <a:r>
                        <a:rPr lang="en-US" sz="1800" b="1" u="none" strike="noStrike" dirty="0">
                          <a:effectLst/>
                          <a:latin typeface="Arial Narrow" panose="020B0606020202030204" pitchFamily="34" charset="0"/>
                        </a:rPr>
                        <a:t>%Change</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ctr" fontAlgn="b"/>
                      <a:r>
                        <a:rPr lang="en-US" sz="1800" b="1" u="none" strike="noStrike">
                          <a:effectLst/>
                          <a:latin typeface="Arial Narrow" panose="020B0606020202030204" pitchFamily="34" charset="0"/>
                        </a:rPr>
                        <a:t>Change</a:t>
                      </a:r>
                      <a:endParaRPr lang="en-US" sz="1800" b="1" i="0" u="none" strike="noStrike">
                        <a:solidFill>
                          <a:srgbClr val="000000"/>
                        </a:solidFill>
                        <a:effectLst/>
                        <a:latin typeface="Arial Narrow" panose="020B0606020202030204" pitchFamily="34" charset="0"/>
                      </a:endParaRPr>
                    </a:p>
                  </a:txBody>
                  <a:tcPr marL="4464" marR="4464" marT="4464" marB="0" anchor="b"/>
                </a:tc>
                <a:extLst>
                  <a:ext uri="{0D108BD9-81ED-4DB2-BD59-A6C34878D82A}">
                    <a16:rowId xmlns:a16="http://schemas.microsoft.com/office/drawing/2014/main" val="3722206336"/>
                  </a:ext>
                </a:extLst>
              </a:tr>
              <a:tr h="320241">
                <a:tc>
                  <a:txBody>
                    <a:bodyPr/>
                    <a:lstStyle/>
                    <a:p>
                      <a:pPr algn="l" fontAlgn="b"/>
                      <a:endParaRPr lang="en-US" sz="1800" b="0" i="0" u="none" strike="noStrike">
                        <a:solidFill>
                          <a:srgbClr val="000000"/>
                        </a:solidFill>
                        <a:effectLst/>
                        <a:latin typeface="Arial Narrow" panose="020B0606020202030204" pitchFamily="34" charset="0"/>
                      </a:endParaRPr>
                    </a:p>
                  </a:txBody>
                  <a:tcPr marL="4464" marR="4464" marT="4464" marB="0" anchor="b"/>
                </a:tc>
                <a:tc>
                  <a:txBody>
                    <a:bodyPr/>
                    <a:lstStyle/>
                    <a:p>
                      <a:pPr algn="l" fontAlgn="b"/>
                      <a:endParaRPr lang="en-US" sz="1800" b="0" i="0" u="none" strike="noStrike">
                        <a:solidFill>
                          <a:srgbClr val="000000"/>
                        </a:solidFill>
                        <a:effectLst/>
                        <a:latin typeface="Arial Narrow" panose="020B0606020202030204" pitchFamily="34" charset="0"/>
                      </a:endParaRPr>
                    </a:p>
                  </a:txBody>
                  <a:tcPr marL="4464" marR="4464" marT="4464" marB="0" anchor="b"/>
                </a:tc>
                <a:tc>
                  <a:txBody>
                    <a:bodyPr/>
                    <a:lstStyle/>
                    <a:p>
                      <a:pPr algn="ctr" fontAlgn="b"/>
                      <a:r>
                        <a:rPr lang="en-US" sz="1800" b="1" u="none" strike="noStrike">
                          <a:effectLst/>
                          <a:latin typeface="Arial Narrow" panose="020B0606020202030204" pitchFamily="34" charset="0"/>
                        </a:rPr>
                        <a:t>Sales</a:t>
                      </a:r>
                      <a:endParaRPr lang="en-US" sz="1800" b="1" i="0" u="none" strike="noStrike">
                        <a:solidFill>
                          <a:srgbClr val="000000"/>
                        </a:solidFill>
                        <a:effectLst/>
                        <a:latin typeface="Arial Narrow" panose="020B0606020202030204" pitchFamily="34" charset="0"/>
                      </a:endParaRPr>
                    </a:p>
                  </a:txBody>
                  <a:tcPr marL="4464" marR="4464" marT="4464" marB="0" anchor="b"/>
                </a:tc>
                <a:tc>
                  <a:txBody>
                    <a:bodyPr/>
                    <a:lstStyle/>
                    <a:p>
                      <a:pPr algn="ctr" fontAlgn="b"/>
                      <a:r>
                        <a:rPr lang="en-US" sz="1800" b="1" u="none" strike="noStrike">
                          <a:effectLst/>
                          <a:latin typeface="Arial Narrow" panose="020B0606020202030204" pitchFamily="34" charset="0"/>
                        </a:rPr>
                        <a:t>2013 to</a:t>
                      </a:r>
                      <a:endParaRPr lang="en-US" sz="1800" b="1" i="0" u="none" strike="noStrike">
                        <a:solidFill>
                          <a:srgbClr val="000000"/>
                        </a:solidFill>
                        <a:effectLst/>
                        <a:latin typeface="Arial Narrow" panose="020B0606020202030204" pitchFamily="34" charset="0"/>
                      </a:endParaRPr>
                    </a:p>
                  </a:txBody>
                  <a:tcPr marL="4464" marR="4464" marT="4464" marB="0" anchor="b"/>
                </a:tc>
                <a:tc>
                  <a:txBody>
                    <a:bodyPr/>
                    <a:lstStyle/>
                    <a:p>
                      <a:pPr algn="ctr" fontAlgn="b"/>
                      <a:r>
                        <a:rPr lang="en-US" sz="1800" b="1" u="none" strike="noStrike" dirty="0">
                          <a:effectLst/>
                          <a:latin typeface="Arial Narrow" panose="020B0606020202030204" pitchFamily="34" charset="0"/>
                        </a:rPr>
                        <a:t>2013 to</a:t>
                      </a:r>
                      <a:endParaRPr lang="en-US" sz="1800" b="1" i="0" u="none" strike="noStrike" dirty="0">
                        <a:solidFill>
                          <a:srgbClr val="000000"/>
                        </a:solidFill>
                        <a:effectLst/>
                        <a:latin typeface="Arial Narrow" panose="020B0606020202030204" pitchFamily="34" charset="0"/>
                      </a:endParaRPr>
                    </a:p>
                  </a:txBody>
                  <a:tcPr marL="4464" marR="4464" marT="4464" marB="0" anchor="b"/>
                </a:tc>
                <a:extLst>
                  <a:ext uri="{0D108BD9-81ED-4DB2-BD59-A6C34878D82A}">
                    <a16:rowId xmlns:a16="http://schemas.microsoft.com/office/drawing/2014/main" val="1089652250"/>
                  </a:ext>
                </a:extLst>
              </a:tr>
              <a:tr h="320241">
                <a:tc>
                  <a:txBody>
                    <a:bodyPr/>
                    <a:lstStyle/>
                    <a:p>
                      <a:pPr algn="ctr" fontAlgn="b"/>
                      <a:r>
                        <a:rPr lang="en-US" sz="1800" b="1" i="0" u="none" strike="noStrike" dirty="0">
                          <a:solidFill>
                            <a:srgbClr val="000000"/>
                          </a:solidFill>
                          <a:effectLst/>
                          <a:latin typeface="Arial Narrow" panose="020B0606020202030204" pitchFamily="34" charset="0"/>
                        </a:rPr>
                        <a:t>NAICS</a:t>
                      </a:r>
                    </a:p>
                  </a:txBody>
                  <a:tcPr marL="4464" marR="4464" marT="4464" marB="0" anchor="b">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Arial Narrow" panose="020B0606020202030204" pitchFamily="34" charset="0"/>
                        </a:rPr>
                        <a:t> Industry</a:t>
                      </a:r>
                    </a:p>
                  </a:txBody>
                  <a:tcPr marL="4464" marR="4464" marT="4464" marB="0" anchor="b">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latin typeface="Arial Narrow" panose="020B0606020202030204" pitchFamily="34" charset="0"/>
                        </a:rPr>
                        <a:t>2016 (Ann)</a:t>
                      </a:r>
                      <a:endParaRPr lang="en-US" sz="1800" b="1" i="0" u="none" strike="noStrike" dirty="0">
                        <a:solidFill>
                          <a:srgbClr val="000000"/>
                        </a:solidFill>
                        <a:effectLst/>
                        <a:latin typeface="Arial Narrow" panose="020B0606020202030204" pitchFamily="34" charset="0"/>
                      </a:endParaRPr>
                    </a:p>
                  </a:txBody>
                  <a:tcPr marL="4464" marR="4464" marT="4464" marB="0" anchor="b">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latin typeface="Arial Narrow" panose="020B0606020202030204" pitchFamily="34" charset="0"/>
                        </a:rPr>
                        <a:t>2016 (Ann)</a:t>
                      </a:r>
                      <a:endParaRPr lang="en-US" sz="1800" b="1" i="0" u="none" strike="noStrike" dirty="0">
                        <a:solidFill>
                          <a:srgbClr val="000000"/>
                        </a:solidFill>
                        <a:effectLst/>
                        <a:latin typeface="Arial Narrow" panose="020B0606020202030204" pitchFamily="34" charset="0"/>
                      </a:endParaRPr>
                    </a:p>
                  </a:txBody>
                  <a:tcPr marL="4464" marR="4464" marT="4464" marB="0" anchor="b">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latin typeface="Arial Narrow" panose="020B0606020202030204" pitchFamily="34" charset="0"/>
                        </a:rPr>
                        <a:t>2016 (Ann)</a:t>
                      </a:r>
                      <a:endParaRPr lang="en-US" sz="1800" b="1" i="0" u="none" strike="noStrike" dirty="0">
                        <a:solidFill>
                          <a:srgbClr val="000000"/>
                        </a:solidFill>
                        <a:effectLst/>
                        <a:latin typeface="Arial Narrow" panose="020B0606020202030204" pitchFamily="34" charset="0"/>
                      </a:endParaRPr>
                    </a:p>
                  </a:txBody>
                  <a:tcPr marL="4464" marR="4464" marT="446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9290178"/>
                  </a:ext>
                </a:extLst>
              </a:tr>
              <a:tr h="320241">
                <a:tc>
                  <a:txBody>
                    <a:bodyPr/>
                    <a:lstStyle/>
                    <a:p>
                      <a:pPr algn="ctr" fontAlgn="b"/>
                      <a:endParaRPr lang="en-US" sz="1800" b="1" i="0" u="none" strike="noStrike" dirty="0">
                        <a:solidFill>
                          <a:srgbClr val="000000"/>
                        </a:solidFill>
                        <a:effectLst/>
                        <a:latin typeface="Arial Narrow" panose="020B0606020202030204" pitchFamily="34" charset="0"/>
                      </a:endParaRPr>
                    </a:p>
                  </a:txBody>
                  <a:tcPr marL="4464" marR="4464" marT="4464" marB="0" anchor="b">
                    <a:lnT w="12700" cap="flat" cmpd="sng" algn="ctr">
                      <a:solidFill>
                        <a:schemeClr val="tx1"/>
                      </a:solidFill>
                      <a:prstDash val="solid"/>
                      <a:round/>
                      <a:headEnd type="none" w="med" len="med"/>
                      <a:tailEnd type="none" w="med" len="med"/>
                    </a:lnT>
                  </a:tcPr>
                </a:tc>
                <a:tc>
                  <a:txBody>
                    <a:bodyPr/>
                    <a:lstStyle/>
                    <a:p>
                      <a:pPr algn="l" fontAlgn="b"/>
                      <a:r>
                        <a:rPr lang="en-US" sz="1800" b="1" u="none" strike="noStrike" dirty="0">
                          <a:effectLst/>
                          <a:latin typeface="Arial Narrow" panose="020B0606020202030204" pitchFamily="34" charset="0"/>
                        </a:rPr>
                        <a:t>Sector--Retail Trade</a:t>
                      </a:r>
                      <a:endParaRPr lang="en-US" sz="1800" b="1" i="0" u="none" strike="noStrike" dirty="0">
                        <a:solidFill>
                          <a:srgbClr val="000000"/>
                        </a:solidFill>
                        <a:effectLst/>
                        <a:latin typeface="Arial Narrow" panose="020B0606020202030204" pitchFamily="34" charset="0"/>
                      </a:endParaRPr>
                    </a:p>
                  </a:txBody>
                  <a:tcPr marL="4464" marR="4464" marT="4464" marB="0" anchor="b">
                    <a:lnT w="12700" cap="flat" cmpd="sng" algn="ctr">
                      <a:solidFill>
                        <a:schemeClr val="tx1"/>
                      </a:solidFill>
                      <a:prstDash val="solid"/>
                      <a:round/>
                      <a:headEnd type="none" w="med" len="med"/>
                      <a:tailEnd type="none" w="med" len="med"/>
                    </a:lnT>
                  </a:tcPr>
                </a:tc>
                <a:tc>
                  <a:txBody>
                    <a:bodyPr/>
                    <a:lstStyle/>
                    <a:p>
                      <a:pPr algn="r" fontAlgn="b"/>
                      <a:r>
                        <a:rPr lang="en-US" sz="1800" b="1" u="none" strike="noStrike" dirty="0">
                          <a:effectLst/>
                          <a:latin typeface="Arial Narrow" panose="020B0606020202030204" pitchFamily="34" charset="0"/>
                        </a:rPr>
                        <a:t>676,011,003</a:t>
                      </a:r>
                      <a:endParaRPr lang="en-US" sz="1800" b="1" i="0" u="none" strike="noStrike" dirty="0">
                        <a:solidFill>
                          <a:srgbClr val="000000"/>
                        </a:solidFill>
                        <a:effectLst/>
                        <a:latin typeface="Arial Narrow" panose="020B0606020202030204" pitchFamily="34" charset="0"/>
                      </a:endParaRPr>
                    </a:p>
                  </a:txBody>
                  <a:tcPr marL="4464" marR="274320" marT="4464" marB="0" anchor="b">
                    <a:lnT w="12700" cap="flat" cmpd="sng" algn="ctr">
                      <a:solidFill>
                        <a:schemeClr val="tx1"/>
                      </a:solidFill>
                      <a:prstDash val="solid"/>
                      <a:round/>
                      <a:headEnd type="none" w="med" len="med"/>
                      <a:tailEnd type="none" w="med" len="med"/>
                    </a:lnT>
                  </a:tcPr>
                </a:tc>
                <a:tc>
                  <a:txBody>
                    <a:bodyPr/>
                    <a:lstStyle/>
                    <a:p>
                      <a:pPr algn="r" fontAlgn="b"/>
                      <a:r>
                        <a:rPr lang="en-US" sz="1800" b="1" u="none" strike="noStrike">
                          <a:effectLst/>
                          <a:latin typeface="Arial Narrow" panose="020B0606020202030204" pitchFamily="34" charset="0"/>
                        </a:rPr>
                        <a:t>-2.1%</a:t>
                      </a:r>
                      <a:endParaRPr lang="en-US" sz="1800" b="1" i="0" u="none" strike="noStrike">
                        <a:solidFill>
                          <a:srgbClr val="000000"/>
                        </a:solidFill>
                        <a:effectLst/>
                        <a:latin typeface="Arial Narrow" panose="020B0606020202030204" pitchFamily="34" charset="0"/>
                      </a:endParaRPr>
                    </a:p>
                  </a:txBody>
                  <a:tcPr marL="4464" marR="274320" marT="4464" marB="0" anchor="b">
                    <a:lnT w="12700" cap="flat" cmpd="sng" algn="ctr">
                      <a:solidFill>
                        <a:schemeClr val="tx1"/>
                      </a:solidFill>
                      <a:prstDash val="solid"/>
                      <a:round/>
                      <a:headEnd type="none" w="med" len="med"/>
                      <a:tailEnd type="none" w="med" len="med"/>
                    </a:lnT>
                  </a:tcPr>
                </a:tc>
                <a:tc>
                  <a:txBody>
                    <a:bodyPr/>
                    <a:lstStyle/>
                    <a:p>
                      <a:pPr algn="r" fontAlgn="b"/>
                      <a:r>
                        <a:rPr lang="en-US" sz="1800" b="1" u="none" strike="noStrike" dirty="0">
                          <a:effectLst/>
                          <a:latin typeface="Arial Narrow" panose="020B0606020202030204" pitchFamily="34" charset="0"/>
                        </a:rPr>
                        <a:t>-14,699,366</a:t>
                      </a:r>
                      <a:endParaRPr lang="en-US" sz="1800" b="1" i="0" u="none" strike="noStrike" dirty="0">
                        <a:solidFill>
                          <a:srgbClr val="000000"/>
                        </a:solidFill>
                        <a:effectLst/>
                        <a:latin typeface="Arial Narrow" panose="020B0606020202030204" pitchFamily="34" charset="0"/>
                      </a:endParaRPr>
                    </a:p>
                  </a:txBody>
                  <a:tcPr marL="4464" marR="274320" marT="4464"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65375391"/>
                  </a:ext>
                </a:extLst>
              </a:tr>
              <a:tr h="320241">
                <a:tc>
                  <a:txBody>
                    <a:bodyPr/>
                    <a:lstStyle/>
                    <a:p>
                      <a:pPr algn="ctr" fontAlgn="b"/>
                      <a:r>
                        <a:rPr lang="en-US" sz="1800" b="1" u="none" strike="noStrike" dirty="0">
                          <a:effectLst/>
                          <a:latin typeface="Arial Narrow" panose="020B0606020202030204" pitchFamily="34" charset="0"/>
                        </a:rPr>
                        <a:t>4411</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Automobile Dealers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a:effectLst/>
                          <a:latin typeface="Arial Narrow" panose="020B0606020202030204" pitchFamily="34" charset="0"/>
                        </a:rPr>
                        <a:t>3,183,168</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-15.9%</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dirty="0">
                          <a:effectLst/>
                          <a:latin typeface="Arial Narrow" panose="020B0606020202030204" pitchFamily="34" charset="0"/>
                        </a:rPr>
                        <a:t>-603,188</a:t>
                      </a:r>
                      <a:endParaRPr lang="en-US" sz="1800" b="1" i="0" u="none" strike="noStrike" dirty="0">
                        <a:solidFill>
                          <a:srgbClr val="000000"/>
                        </a:solidFill>
                        <a:effectLst/>
                        <a:latin typeface="Arial Narrow" panose="020B0606020202030204" pitchFamily="34" charset="0"/>
                      </a:endParaRPr>
                    </a:p>
                  </a:txBody>
                  <a:tcPr marL="4464" marR="274320" marT="4464" marB="0" anchor="b"/>
                </a:tc>
                <a:extLst>
                  <a:ext uri="{0D108BD9-81ED-4DB2-BD59-A6C34878D82A}">
                    <a16:rowId xmlns:a16="http://schemas.microsoft.com/office/drawing/2014/main" val="3236124722"/>
                  </a:ext>
                </a:extLst>
              </a:tr>
              <a:tr h="320241">
                <a:tc>
                  <a:txBody>
                    <a:bodyPr/>
                    <a:lstStyle/>
                    <a:p>
                      <a:pPr algn="ctr" fontAlgn="b"/>
                      <a:r>
                        <a:rPr lang="en-US" sz="1800" b="1" u="none" strike="noStrike" dirty="0">
                          <a:effectLst/>
                          <a:latin typeface="Arial Narrow" panose="020B0606020202030204" pitchFamily="34" charset="0"/>
                        </a:rPr>
                        <a:t>4412</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Other Motor Vehicle Dealers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a:effectLst/>
                          <a:latin typeface="Arial Narrow" panose="020B0606020202030204" pitchFamily="34" charset="0"/>
                        </a:rPr>
                        <a:t>2,247,173</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-21.1%</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dirty="0">
                          <a:effectLst/>
                          <a:latin typeface="Arial Narrow" panose="020B0606020202030204" pitchFamily="34" charset="0"/>
                        </a:rPr>
                        <a:t>-602,150</a:t>
                      </a:r>
                      <a:endParaRPr lang="en-US" sz="1800" b="1" i="0" u="none" strike="noStrike" dirty="0">
                        <a:solidFill>
                          <a:srgbClr val="000000"/>
                        </a:solidFill>
                        <a:effectLst/>
                        <a:latin typeface="Arial Narrow" panose="020B0606020202030204" pitchFamily="34" charset="0"/>
                      </a:endParaRPr>
                    </a:p>
                  </a:txBody>
                  <a:tcPr marL="4464" marR="274320" marT="4464" marB="0" anchor="b"/>
                </a:tc>
                <a:extLst>
                  <a:ext uri="{0D108BD9-81ED-4DB2-BD59-A6C34878D82A}">
                    <a16:rowId xmlns:a16="http://schemas.microsoft.com/office/drawing/2014/main" val="3593153900"/>
                  </a:ext>
                </a:extLst>
              </a:tr>
              <a:tr h="320241">
                <a:tc>
                  <a:txBody>
                    <a:bodyPr/>
                    <a:lstStyle/>
                    <a:p>
                      <a:pPr algn="ctr" fontAlgn="b"/>
                      <a:r>
                        <a:rPr lang="en-US" sz="1800" b="1" u="none" strike="noStrike" dirty="0">
                          <a:effectLst/>
                          <a:latin typeface="Arial Narrow" panose="020B0606020202030204" pitchFamily="34" charset="0"/>
                        </a:rPr>
                        <a:t>4413</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Auto Parts, Access., &amp; Tire</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a:effectLst/>
                          <a:latin typeface="Arial Narrow" panose="020B0606020202030204" pitchFamily="34" charset="0"/>
                        </a:rPr>
                        <a:t>26,305,010</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dirty="0">
                          <a:effectLst/>
                          <a:latin typeface="Arial Narrow" panose="020B0606020202030204" pitchFamily="34" charset="0"/>
                        </a:rPr>
                        <a:t>18.8%</a:t>
                      </a:r>
                      <a:endParaRPr lang="en-US" sz="1800" b="1" i="0" u="none" strike="noStrike" dirty="0">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dirty="0">
                          <a:effectLst/>
                          <a:latin typeface="Arial Narrow" panose="020B0606020202030204" pitchFamily="34" charset="0"/>
                        </a:rPr>
                        <a:t>4,159,467</a:t>
                      </a:r>
                      <a:endParaRPr lang="en-US" sz="1800" b="1" i="0" u="none" strike="noStrike" dirty="0">
                        <a:solidFill>
                          <a:srgbClr val="000000"/>
                        </a:solidFill>
                        <a:effectLst/>
                        <a:latin typeface="Arial Narrow" panose="020B0606020202030204" pitchFamily="34" charset="0"/>
                      </a:endParaRPr>
                    </a:p>
                  </a:txBody>
                  <a:tcPr marL="4464" marR="274320" marT="4464" marB="0" anchor="b"/>
                </a:tc>
                <a:extLst>
                  <a:ext uri="{0D108BD9-81ED-4DB2-BD59-A6C34878D82A}">
                    <a16:rowId xmlns:a16="http://schemas.microsoft.com/office/drawing/2014/main" val="1579093892"/>
                  </a:ext>
                </a:extLst>
              </a:tr>
              <a:tr h="320241">
                <a:tc>
                  <a:txBody>
                    <a:bodyPr/>
                    <a:lstStyle/>
                    <a:p>
                      <a:pPr algn="ctr" fontAlgn="b"/>
                      <a:r>
                        <a:rPr lang="en-US" sz="1800" b="1" u="none" strike="noStrike" dirty="0">
                          <a:effectLst/>
                          <a:latin typeface="Arial Narrow" panose="020B0606020202030204" pitchFamily="34" charset="0"/>
                        </a:rPr>
                        <a:t>4421</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Furniture Stores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a:effectLst/>
                          <a:latin typeface="Arial Narrow" panose="020B0606020202030204" pitchFamily="34" charset="0"/>
                        </a:rPr>
                        <a:t>13,783,761</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-18.3%</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-3,083,902</a:t>
                      </a:r>
                      <a:endParaRPr lang="en-US" sz="1800" b="1" i="0" u="none" strike="noStrike">
                        <a:solidFill>
                          <a:srgbClr val="000000"/>
                        </a:solidFill>
                        <a:effectLst/>
                        <a:latin typeface="Arial Narrow" panose="020B0606020202030204" pitchFamily="34" charset="0"/>
                      </a:endParaRPr>
                    </a:p>
                  </a:txBody>
                  <a:tcPr marL="4464" marR="274320" marT="4464" marB="0" anchor="b"/>
                </a:tc>
                <a:extLst>
                  <a:ext uri="{0D108BD9-81ED-4DB2-BD59-A6C34878D82A}">
                    <a16:rowId xmlns:a16="http://schemas.microsoft.com/office/drawing/2014/main" val="3256145295"/>
                  </a:ext>
                </a:extLst>
              </a:tr>
              <a:tr h="320241">
                <a:tc>
                  <a:txBody>
                    <a:bodyPr/>
                    <a:lstStyle/>
                    <a:p>
                      <a:pPr algn="ctr" fontAlgn="b"/>
                      <a:r>
                        <a:rPr lang="en-US" sz="1800" b="1" u="none" strike="noStrike" dirty="0">
                          <a:effectLst/>
                          <a:latin typeface="Arial Narrow" panose="020B0606020202030204" pitchFamily="34" charset="0"/>
                        </a:rPr>
                        <a:t>4422</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Home Furnishings Stores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a:effectLst/>
                          <a:latin typeface="Arial Narrow" panose="020B0606020202030204" pitchFamily="34" charset="0"/>
                        </a:rPr>
                        <a:t>7,398,031</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89.9%</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dirty="0">
                          <a:effectLst/>
                          <a:latin typeface="Arial Narrow" panose="020B0606020202030204" pitchFamily="34" charset="0"/>
                        </a:rPr>
                        <a:t>3,501,304</a:t>
                      </a:r>
                      <a:endParaRPr lang="en-US" sz="1800" b="1" i="0" u="none" strike="noStrike" dirty="0">
                        <a:solidFill>
                          <a:srgbClr val="000000"/>
                        </a:solidFill>
                        <a:effectLst/>
                        <a:latin typeface="Arial Narrow" panose="020B0606020202030204" pitchFamily="34" charset="0"/>
                      </a:endParaRPr>
                    </a:p>
                  </a:txBody>
                  <a:tcPr marL="4464" marR="274320" marT="4464" marB="0" anchor="b"/>
                </a:tc>
                <a:extLst>
                  <a:ext uri="{0D108BD9-81ED-4DB2-BD59-A6C34878D82A}">
                    <a16:rowId xmlns:a16="http://schemas.microsoft.com/office/drawing/2014/main" val="3059339592"/>
                  </a:ext>
                </a:extLst>
              </a:tr>
              <a:tr h="320241">
                <a:tc>
                  <a:txBody>
                    <a:bodyPr/>
                    <a:lstStyle/>
                    <a:p>
                      <a:pPr algn="ctr" fontAlgn="b"/>
                      <a:r>
                        <a:rPr lang="en-US" sz="1800" b="1" u="none" strike="noStrike" dirty="0">
                          <a:effectLst/>
                          <a:latin typeface="Arial Narrow" panose="020B0606020202030204" pitchFamily="34" charset="0"/>
                        </a:rPr>
                        <a:t>4431</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Electronics &amp; Appliance Stores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a:effectLst/>
                          <a:latin typeface="Arial Narrow" panose="020B0606020202030204" pitchFamily="34" charset="0"/>
                        </a:rPr>
                        <a:t>32,551,741</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-16.1%</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-6,257,529</a:t>
                      </a:r>
                      <a:endParaRPr lang="en-US" sz="1800" b="1" i="0" u="none" strike="noStrike">
                        <a:solidFill>
                          <a:srgbClr val="000000"/>
                        </a:solidFill>
                        <a:effectLst/>
                        <a:latin typeface="Arial Narrow" panose="020B0606020202030204" pitchFamily="34" charset="0"/>
                      </a:endParaRPr>
                    </a:p>
                  </a:txBody>
                  <a:tcPr marL="4464" marR="274320" marT="4464" marB="0" anchor="b"/>
                </a:tc>
                <a:extLst>
                  <a:ext uri="{0D108BD9-81ED-4DB2-BD59-A6C34878D82A}">
                    <a16:rowId xmlns:a16="http://schemas.microsoft.com/office/drawing/2014/main" val="1596905756"/>
                  </a:ext>
                </a:extLst>
              </a:tr>
              <a:tr h="320241">
                <a:tc>
                  <a:txBody>
                    <a:bodyPr/>
                    <a:lstStyle/>
                    <a:p>
                      <a:pPr algn="ctr" fontAlgn="b"/>
                      <a:r>
                        <a:rPr lang="en-US" sz="1800" b="1" u="none" strike="noStrike" dirty="0">
                          <a:effectLst/>
                          <a:latin typeface="Arial Narrow" panose="020B0606020202030204" pitchFamily="34" charset="0"/>
                        </a:rPr>
                        <a:t>4441</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Build. Material &amp; Supplies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a:effectLst/>
                          <a:latin typeface="Arial Narrow" panose="020B0606020202030204" pitchFamily="34" charset="0"/>
                        </a:rPr>
                        <a:t>76,220,428</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-2.7%</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-2,081,851</a:t>
                      </a:r>
                      <a:endParaRPr lang="en-US" sz="1800" b="1" i="0" u="none" strike="noStrike">
                        <a:solidFill>
                          <a:srgbClr val="000000"/>
                        </a:solidFill>
                        <a:effectLst/>
                        <a:latin typeface="Arial Narrow" panose="020B0606020202030204" pitchFamily="34" charset="0"/>
                      </a:endParaRPr>
                    </a:p>
                  </a:txBody>
                  <a:tcPr marL="4464" marR="274320" marT="4464" marB="0" anchor="b"/>
                </a:tc>
                <a:extLst>
                  <a:ext uri="{0D108BD9-81ED-4DB2-BD59-A6C34878D82A}">
                    <a16:rowId xmlns:a16="http://schemas.microsoft.com/office/drawing/2014/main" val="3425331204"/>
                  </a:ext>
                </a:extLst>
              </a:tr>
              <a:tr h="320241">
                <a:tc>
                  <a:txBody>
                    <a:bodyPr/>
                    <a:lstStyle/>
                    <a:p>
                      <a:pPr algn="ctr" fontAlgn="b"/>
                      <a:r>
                        <a:rPr lang="en-US" sz="1800" b="1" u="none" strike="noStrike" dirty="0">
                          <a:effectLst/>
                          <a:latin typeface="Arial Narrow" panose="020B0606020202030204" pitchFamily="34" charset="0"/>
                        </a:rPr>
                        <a:t>4442</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Lawn/Garden Equip. &amp; Supp.</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a:effectLst/>
                          <a:latin typeface="Arial Narrow" panose="020B0606020202030204" pitchFamily="34" charset="0"/>
                        </a:rPr>
                        <a:t>1,117,219</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-3.1%</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-35,443</a:t>
                      </a:r>
                      <a:endParaRPr lang="en-US" sz="1800" b="1" i="0" u="none" strike="noStrike">
                        <a:solidFill>
                          <a:srgbClr val="000000"/>
                        </a:solidFill>
                        <a:effectLst/>
                        <a:latin typeface="Arial Narrow" panose="020B0606020202030204" pitchFamily="34" charset="0"/>
                      </a:endParaRPr>
                    </a:p>
                  </a:txBody>
                  <a:tcPr marL="4464" marR="274320" marT="4464" marB="0" anchor="b"/>
                </a:tc>
                <a:extLst>
                  <a:ext uri="{0D108BD9-81ED-4DB2-BD59-A6C34878D82A}">
                    <a16:rowId xmlns:a16="http://schemas.microsoft.com/office/drawing/2014/main" val="3922027281"/>
                  </a:ext>
                </a:extLst>
              </a:tr>
              <a:tr h="320241">
                <a:tc>
                  <a:txBody>
                    <a:bodyPr/>
                    <a:lstStyle/>
                    <a:p>
                      <a:pPr algn="ctr" fontAlgn="b"/>
                      <a:r>
                        <a:rPr lang="en-US" sz="1800" b="1" u="none" strike="noStrike" dirty="0">
                          <a:effectLst/>
                          <a:latin typeface="Arial Narrow" panose="020B0606020202030204" pitchFamily="34" charset="0"/>
                        </a:rPr>
                        <a:t>4451</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Grocery Stores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a:effectLst/>
                          <a:latin typeface="Arial Narrow" panose="020B0606020202030204" pitchFamily="34" charset="0"/>
                        </a:rPr>
                        <a:t>53,156,384</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-9.6%</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-5,656,498</a:t>
                      </a:r>
                      <a:endParaRPr lang="en-US" sz="1800" b="1" i="0" u="none" strike="noStrike">
                        <a:solidFill>
                          <a:srgbClr val="000000"/>
                        </a:solidFill>
                        <a:effectLst/>
                        <a:latin typeface="Arial Narrow" panose="020B0606020202030204" pitchFamily="34" charset="0"/>
                      </a:endParaRPr>
                    </a:p>
                  </a:txBody>
                  <a:tcPr marL="4464" marR="274320" marT="4464" marB="0" anchor="b"/>
                </a:tc>
                <a:extLst>
                  <a:ext uri="{0D108BD9-81ED-4DB2-BD59-A6C34878D82A}">
                    <a16:rowId xmlns:a16="http://schemas.microsoft.com/office/drawing/2014/main" val="3016294961"/>
                  </a:ext>
                </a:extLst>
              </a:tr>
              <a:tr h="320241">
                <a:tc>
                  <a:txBody>
                    <a:bodyPr/>
                    <a:lstStyle/>
                    <a:p>
                      <a:pPr algn="ctr" fontAlgn="b"/>
                      <a:r>
                        <a:rPr lang="en-US" sz="1800" b="1" u="none" strike="noStrike" dirty="0">
                          <a:effectLst/>
                          <a:latin typeface="Arial Narrow" panose="020B0606020202030204" pitchFamily="34" charset="0"/>
                        </a:rPr>
                        <a:t>4452</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Specialty Food Stores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dirty="0">
                          <a:effectLst/>
                          <a:latin typeface="Arial Narrow" panose="020B0606020202030204" pitchFamily="34" charset="0"/>
                        </a:rPr>
                        <a:t>948,995</a:t>
                      </a:r>
                      <a:endParaRPr lang="en-US" sz="1800" b="1" i="0" u="none" strike="noStrike" dirty="0">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-57.3%</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-1,272,463</a:t>
                      </a:r>
                      <a:endParaRPr lang="en-US" sz="1800" b="1" i="0" u="none" strike="noStrike">
                        <a:solidFill>
                          <a:srgbClr val="000000"/>
                        </a:solidFill>
                        <a:effectLst/>
                        <a:latin typeface="Arial Narrow" panose="020B0606020202030204" pitchFamily="34" charset="0"/>
                      </a:endParaRPr>
                    </a:p>
                  </a:txBody>
                  <a:tcPr marL="4464" marR="274320" marT="4464" marB="0" anchor="b"/>
                </a:tc>
                <a:extLst>
                  <a:ext uri="{0D108BD9-81ED-4DB2-BD59-A6C34878D82A}">
                    <a16:rowId xmlns:a16="http://schemas.microsoft.com/office/drawing/2014/main" val="1736092576"/>
                  </a:ext>
                </a:extLst>
              </a:tr>
              <a:tr h="320241">
                <a:tc>
                  <a:txBody>
                    <a:bodyPr/>
                    <a:lstStyle/>
                    <a:p>
                      <a:pPr algn="ctr" fontAlgn="b"/>
                      <a:r>
                        <a:rPr lang="en-US" sz="1800" b="1" u="none" strike="noStrike" dirty="0">
                          <a:effectLst/>
                          <a:latin typeface="Arial Narrow" panose="020B0606020202030204" pitchFamily="34" charset="0"/>
                        </a:rPr>
                        <a:t>4453</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Beer, Wine, and Liquor</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a:effectLst/>
                          <a:latin typeface="Arial Narrow" panose="020B0606020202030204" pitchFamily="34" charset="0"/>
                        </a:rPr>
                        <a:t>12,758,894</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14.8%</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1,642,577</a:t>
                      </a:r>
                      <a:endParaRPr lang="en-US" sz="1800" b="1" i="0" u="none" strike="noStrike">
                        <a:solidFill>
                          <a:srgbClr val="000000"/>
                        </a:solidFill>
                        <a:effectLst/>
                        <a:latin typeface="Arial Narrow" panose="020B0606020202030204" pitchFamily="34" charset="0"/>
                      </a:endParaRPr>
                    </a:p>
                  </a:txBody>
                  <a:tcPr marL="4464" marR="274320" marT="4464" marB="0" anchor="b"/>
                </a:tc>
                <a:extLst>
                  <a:ext uri="{0D108BD9-81ED-4DB2-BD59-A6C34878D82A}">
                    <a16:rowId xmlns:a16="http://schemas.microsoft.com/office/drawing/2014/main" val="3997592295"/>
                  </a:ext>
                </a:extLst>
              </a:tr>
              <a:tr h="320241">
                <a:tc>
                  <a:txBody>
                    <a:bodyPr/>
                    <a:lstStyle/>
                    <a:p>
                      <a:pPr algn="ctr" fontAlgn="b"/>
                      <a:r>
                        <a:rPr lang="en-US" sz="1800" b="1" u="none" strike="noStrike" dirty="0">
                          <a:effectLst/>
                          <a:latin typeface="Arial Narrow" panose="020B0606020202030204" pitchFamily="34" charset="0"/>
                        </a:rPr>
                        <a:t>4461</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Health &amp; Personal Care </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a:effectLst/>
                          <a:latin typeface="Arial Narrow" panose="020B0606020202030204" pitchFamily="34" charset="0"/>
                        </a:rPr>
                        <a:t>24,030,173</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23.4%</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4,561,072</a:t>
                      </a:r>
                      <a:endParaRPr lang="en-US" sz="1800" b="1" i="0" u="none" strike="noStrike">
                        <a:solidFill>
                          <a:srgbClr val="000000"/>
                        </a:solidFill>
                        <a:effectLst/>
                        <a:latin typeface="Arial Narrow" panose="020B0606020202030204" pitchFamily="34" charset="0"/>
                      </a:endParaRPr>
                    </a:p>
                  </a:txBody>
                  <a:tcPr marL="4464" marR="274320" marT="4464" marB="0" anchor="b"/>
                </a:tc>
                <a:extLst>
                  <a:ext uri="{0D108BD9-81ED-4DB2-BD59-A6C34878D82A}">
                    <a16:rowId xmlns:a16="http://schemas.microsoft.com/office/drawing/2014/main" val="3649473432"/>
                  </a:ext>
                </a:extLst>
              </a:tr>
              <a:tr h="320241">
                <a:tc>
                  <a:txBody>
                    <a:bodyPr/>
                    <a:lstStyle/>
                    <a:p>
                      <a:pPr algn="ctr" fontAlgn="b"/>
                      <a:r>
                        <a:rPr lang="en-US" sz="1800" b="1" u="none" strike="noStrike" dirty="0">
                          <a:effectLst/>
                          <a:latin typeface="Arial Narrow" panose="020B0606020202030204" pitchFamily="34" charset="0"/>
                        </a:rPr>
                        <a:t>4471</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Gasoline Stations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a:effectLst/>
                          <a:latin typeface="Arial Narrow" panose="020B0606020202030204" pitchFamily="34" charset="0"/>
                        </a:rPr>
                        <a:t>3,298,918</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35.8%</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dirty="0">
                          <a:effectLst/>
                          <a:latin typeface="Arial Narrow" panose="020B0606020202030204" pitchFamily="34" charset="0"/>
                        </a:rPr>
                        <a:t>868,888</a:t>
                      </a:r>
                      <a:endParaRPr lang="en-US" sz="1800" b="1" i="0" u="none" strike="noStrike" dirty="0">
                        <a:solidFill>
                          <a:srgbClr val="000000"/>
                        </a:solidFill>
                        <a:effectLst/>
                        <a:latin typeface="Arial Narrow" panose="020B0606020202030204" pitchFamily="34" charset="0"/>
                      </a:endParaRPr>
                    </a:p>
                  </a:txBody>
                  <a:tcPr marL="4464" marR="274320" marT="4464" marB="0" anchor="b"/>
                </a:tc>
                <a:extLst>
                  <a:ext uri="{0D108BD9-81ED-4DB2-BD59-A6C34878D82A}">
                    <a16:rowId xmlns:a16="http://schemas.microsoft.com/office/drawing/2014/main" val="620166291"/>
                  </a:ext>
                </a:extLst>
              </a:tr>
              <a:tr h="320241">
                <a:tc>
                  <a:txBody>
                    <a:bodyPr/>
                    <a:lstStyle/>
                    <a:p>
                      <a:pPr algn="ctr" fontAlgn="b"/>
                      <a:r>
                        <a:rPr lang="en-US" sz="1800" b="1" u="none" strike="noStrike" dirty="0">
                          <a:effectLst/>
                          <a:latin typeface="Arial Narrow" panose="020B0606020202030204" pitchFamily="34" charset="0"/>
                        </a:rPr>
                        <a:t>4481</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Clothing Stores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a:effectLst/>
                          <a:latin typeface="Arial Narrow" panose="020B0606020202030204" pitchFamily="34" charset="0"/>
                        </a:rPr>
                        <a:t>34,243,257</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-13.3%</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dirty="0">
                          <a:effectLst/>
                          <a:latin typeface="Arial Narrow" panose="020B0606020202030204" pitchFamily="34" charset="0"/>
                        </a:rPr>
                        <a:t>-5,269,239</a:t>
                      </a:r>
                      <a:endParaRPr lang="en-US" sz="1800" b="1" i="0" u="none" strike="noStrike" dirty="0">
                        <a:solidFill>
                          <a:srgbClr val="000000"/>
                        </a:solidFill>
                        <a:effectLst/>
                        <a:latin typeface="Arial Narrow" panose="020B0606020202030204" pitchFamily="34" charset="0"/>
                      </a:endParaRPr>
                    </a:p>
                  </a:txBody>
                  <a:tcPr marL="4464" marR="274320" marT="4464" marB="0" anchor="b"/>
                </a:tc>
                <a:extLst>
                  <a:ext uri="{0D108BD9-81ED-4DB2-BD59-A6C34878D82A}">
                    <a16:rowId xmlns:a16="http://schemas.microsoft.com/office/drawing/2014/main" val="1927739794"/>
                  </a:ext>
                </a:extLst>
              </a:tr>
              <a:tr h="320241">
                <a:tc>
                  <a:txBody>
                    <a:bodyPr/>
                    <a:lstStyle/>
                    <a:p>
                      <a:pPr algn="ctr" fontAlgn="b"/>
                      <a:r>
                        <a:rPr lang="en-US" sz="1800" b="1" u="none" strike="noStrike" dirty="0">
                          <a:effectLst/>
                          <a:latin typeface="Arial Narrow" panose="020B0606020202030204" pitchFamily="34" charset="0"/>
                        </a:rPr>
                        <a:t>4482</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Shoe Stores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a:effectLst/>
                          <a:latin typeface="Arial Narrow" panose="020B0606020202030204" pitchFamily="34" charset="0"/>
                        </a:rPr>
                        <a:t>7,090,133</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a:effectLst/>
                          <a:latin typeface="Arial Narrow" panose="020B0606020202030204" pitchFamily="34" charset="0"/>
                        </a:rPr>
                        <a:t>-13.0%</a:t>
                      </a:r>
                      <a:endParaRPr lang="en-US" sz="1800" b="1" i="0" u="none" strike="noStrike">
                        <a:solidFill>
                          <a:srgbClr val="000000"/>
                        </a:solidFill>
                        <a:effectLst/>
                        <a:latin typeface="Arial Narrow" panose="020B0606020202030204" pitchFamily="34" charset="0"/>
                      </a:endParaRPr>
                    </a:p>
                  </a:txBody>
                  <a:tcPr marL="4464" marR="274320" marT="4464" marB="0" anchor="b"/>
                </a:tc>
                <a:tc>
                  <a:txBody>
                    <a:bodyPr/>
                    <a:lstStyle/>
                    <a:p>
                      <a:pPr algn="r" fontAlgn="b"/>
                      <a:r>
                        <a:rPr lang="en-US" sz="1800" b="1" u="none" strike="noStrike" dirty="0">
                          <a:effectLst/>
                          <a:latin typeface="Arial Narrow" panose="020B0606020202030204" pitchFamily="34" charset="0"/>
                        </a:rPr>
                        <a:t>-1,061,824</a:t>
                      </a:r>
                      <a:endParaRPr lang="en-US" sz="1800" b="1" i="0" u="none" strike="noStrike" dirty="0">
                        <a:solidFill>
                          <a:srgbClr val="000000"/>
                        </a:solidFill>
                        <a:effectLst/>
                        <a:latin typeface="Arial Narrow" panose="020B0606020202030204" pitchFamily="34" charset="0"/>
                      </a:endParaRPr>
                    </a:p>
                  </a:txBody>
                  <a:tcPr marL="4464" marR="274320" marT="4464" marB="0" anchor="b"/>
                </a:tc>
                <a:extLst>
                  <a:ext uri="{0D108BD9-81ED-4DB2-BD59-A6C34878D82A}">
                    <a16:rowId xmlns:a16="http://schemas.microsoft.com/office/drawing/2014/main" val="577938276"/>
                  </a:ext>
                </a:extLst>
              </a:tr>
            </a:tbl>
          </a:graphicData>
        </a:graphic>
      </p:graphicFrame>
    </p:spTree>
    <p:extLst>
      <p:ext uri="{BB962C8B-B14F-4D97-AF65-F5344CB8AC3E}">
        <p14:creationId xmlns:p14="http://schemas.microsoft.com/office/powerpoint/2010/main" val="12624334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523220"/>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No other area cities have made share gains</a:t>
            </a:r>
            <a:endParaRPr lang="en-US" sz="2800" dirty="0">
              <a:solidFill>
                <a:srgbClr val="003399"/>
              </a:solidFill>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32</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Oklahoma Tax Commission and </a:t>
            </a:r>
            <a:r>
              <a:rPr lang="en-US" sz="1050" dirty="0" err="1"/>
              <a:t>RegionTrack</a:t>
            </a:r>
            <a:r>
              <a:rPr lang="en-US" sz="1050" dirty="0"/>
              <a:t> 2016 Oklahoma Retail Outlook</a:t>
            </a:r>
          </a:p>
        </p:txBody>
      </p:sp>
      <p:graphicFrame>
        <p:nvGraphicFramePr>
          <p:cNvPr id="2" name="Table 1"/>
          <p:cNvGraphicFramePr>
            <a:graphicFrameLocks noGrp="1"/>
          </p:cNvGraphicFramePr>
          <p:nvPr>
            <p:extLst/>
          </p:nvPr>
        </p:nvGraphicFramePr>
        <p:xfrm>
          <a:off x="434339" y="247650"/>
          <a:ext cx="8421906" cy="6149340"/>
        </p:xfrm>
        <a:graphic>
          <a:graphicData uri="http://schemas.openxmlformats.org/drawingml/2006/table">
            <a:tbl>
              <a:tblPr>
                <a:tableStyleId>{5C22544A-7EE6-4342-B048-85BDC9FD1C3A}</a:tableStyleId>
              </a:tblPr>
              <a:tblGrid>
                <a:gridCol w="1026020">
                  <a:extLst>
                    <a:ext uri="{9D8B030D-6E8A-4147-A177-3AD203B41FA5}">
                      <a16:colId xmlns:a16="http://schemas.microsoft.com/office/drawing/2014/main" val="209730752"/>
                    </a:ext>
                  </a:extLst>
                </a:gridCol>
                <a:gridCol w="3163559">
                  <a:extLst>
                    <a:ext uri="{9D8B030D-6E8A-4147-A177-3AD203B41FA5}">
                      <a16:colId xmlns:a16="http://schemas.microsoft.com/office/drawing/2014/main" val="3637923382"/>
                    </a:ext>
                  </a:extLst>
                </a:gridCol>
                <a:gridCol w="1453526">
                  <a:extLst>
                    <a:ext uri="{9D8B030D-6E8A-4147-A177-3AD203B41FA5}">
                      <a16:colId xmlns:a16="http://schemas.microsoft.com/office/drawing/2014/main" val="1778313919"/>
                    </a:ext>
                  </a:extLst>
                </a:gridCol>
                <a:gridCol w="1325275">
                  <a:extLst>
                    <a:ext uri="{9D8B030D-6E8A-4147-A177-3AD203B41FA5}">
                      <a16:colId xmlns:a16="http://schemas.microsoft.com/office/drawing/2014/main" val="2003390110"/>
                    </a:ext>
                  </a:extLst>
                </a:gridCol>
                <a:gridCol w="1453526">
                  <a:extLst>
                    <a:ext uri="{9D8B030D-6E8A-4147-A177-3AD203B41FA5}">
                      <a16:colId xmlns:a16="http://schemas.microsoft.com/office/drawing/2014/main" val="4171675650"/>
                    </a:ext>
                  </a:extLst>
                </a:gridCol>
              </a:tblGrid>
              <a:tr h="307467">
                <a:tc gridSpan="2">
                  <a:txBody>
                    <a:bodyPr/>
                    <a:lstStyle/>
                    <a:p>
                      <a:pPr algn="l" fontAlgn="b"/>
                      <a:r>
                        <a:rPr lang="en-US" sz="1800" b="1" i="0" u="none" strike="noStrike" dirty="0">
                          <a:solidFill>
                            <a:srgbClr val="000000"/>
                          </a:solidFill>
                          <a:effectLst/>
                          <a:latin typeface="Arial Narrow" panose="020B0606020202030204" pitchFamily="34" charset="0"/>
                        </a:rPr>
                        <a:t>City of Lawton Taxable</a:t>
                      </a:r>
                      <a:r>
                        <a:rPr lang="en-US" sz="1800" b="1" i="0" u="none" strike="noStrike" baseline="0" dirty="0">
                          <a:solidFill>
                            <a:srgbClr val="000000"/>
                          </a:solidFill>
                          <a:effectLst/>
                          <a:latin typeface="Arial Narrow" panose="020B0606020202030204" pitchFamily="34" charset="0"/>
                        </a:rPr>
                        <a:t> Sales</a:t>
                      </a:r>
                      <a:endParaRPr lang="en-US" sz="1800" b="1" i="0" u="none" strike="noStrike" dirty="0">
                        <a:solidFill>
                          <a:srgbClr val="000000"/>
                        </a:solidFill>
                        <a:effectLst/>
                        <a:latin typeface="Arial Narrow" panose="020B0606020202030204" pitchFamily="34" charset="0"/>
                      </a:endParaRPr>
                    </a:p>
                  </a:txBody>
                  <a:tcPr marL="4464" marR="4464" marT="4464" marB="0" anchor="b"/>
                </a:tc>
                <a:tc hMerge="1">
                  <a:txBody>
                    <a:bodyPr/>
                    <a:lstStyle/>
                    <a:p>
                      <a:pPr algn="l" fontAlgn="b"/>
                      <a:endParaRPr lang="en-US" sz="1800" b="0" i="0" u="none" strike="noStrike" dirty="0">
                        <a:solidFill>
                          <a:srgbClr val="000000"/>
                        </a:solidFill>
                        <a:effectLst/>
                        <a:latin typeface="Arial Narrow" panose="020B0606020202030204" pitchFamily="34" charset="0"/>
                      </a:endParaRPr>
                    </a:p>
                  </a:txBody>
                  <a:tcPr marL="4464" marR="4464" marT="4464" marB="0" anchor="b"/>
                </a:tc>
                <a:tc>
                  <a:txBody>
                    <a:bodyPr/>
                    <a:lstStyle/>
                    <a:p>
                      <a:pPr algn="ctr" fontAlgn="b"/>
                      <a:r>
                        <a:rPr lang="en-US" sz="1800" b="1" u="none" strike="noStrike" dirty="0">
                          <a:effectLst/>
                          <a:latin typeface="Arial Narrow" panose="020B0606020202030204" pitchFamily="34" charset="0"/>
                        </a:rPr>
                        <a:t>Total</a:t>
                      </a:r>
                      <a:endParaRPr lang="en-US" sz="1800" b="1" i="0" u="none" strike="noStrike" dirty="0">
                        <a:solidFill>
                          <a:srgbClr val="000000"/>
                        </a:solidFill>
                        <a:effectLst/>
                        <a:latin typeface="Arial Narrow" panose="020B0606020202030204" pitchFamily="34" charset="0"/>
                      </a:endParaRPr>
                    </a:p>
                  </a:txBody>
                  <a:tcPr marL="4464" marR="4464" marT="4464" marB="0" anchor="b">
                    <a:lnR w="12700" cap="flat" cmpd="sng" algn="ctr">
                      <a:solidFill>
                        <a:schemeClr val="tx1"/>
                      </a:solidFill>
                      <a:prstDash val="solid"/>
                      <a:round/>
                      <a:headEnd type="none" w="med" len="med"/>
                      <a:tailEnd type="none" w="med" len="med"/>
                    </a:lnR>
                  </a:tcPr>
                </a:tc>
                <a:tc>
                  <a:txBody>
                    <a:bodyPr/>
                    <a:lstStyle/>
                    <a:p>
                      <a:pPr algn="ctr" fontAlgn="b"/>
                      <a:r>
                        <a:rPr lang="en-US" sz="1800" b="1" u="none" strike="noStrike" dirty="0">
                          <a:effectLst/>
                          <a:latin typeface="Arial Narrow" panose="020B0606020202030204" pitchFamily="34" charset="0"/>
                        </a:rPr>
                        <a:t>%Change</a:t>
                      </a:r>
                      <a:endParaRPr lang="en-US" sz="1800" b="1" i="0" u="none" strike="noStrike" dirty="0">
                        <a:solidFill>
                          <a:srgbClr val="000000"/>
                        </a:solidFill>
                        <a:effectLst/>
                        <a:latin typeface="Arial Narrow" panose="020B0606020202030204" pitchFamily="34" charset="0"/>
                      </a:endParaRPr>
                    </a:p>
                  </a:txBody>
                  <a:tcPr marL="4464" marR="4464"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800" b="1" u="none" strike="noStrike" dirty="0">
                          <a:effectLst/>
                          <a:latin typeface="Arial Narrow" panose="020B0606020202030204" pitchFamily="34" charset="0"/>
                        </a:rPr>
                        <a:t>Change</a:t>
                      </a:r>
                      <a:endParaRPr lang="en-US" sz="1800" b="1" i="0" u="none" strike="noStrike" dirty="0">
                        <a:solidFill>
                          <a:srgbClr val="000000"/>
                        </a:solidFill>
                        <a:effectLst/>
                        <a:latin typeface="Arial Narrow" panose="020B0606020202030204" pitchFamily="34" charset="0"/>
                      </a:endParaRPr>
                    </a:p>
                  </a:txBody>
                  <a:tcPr marL="4464" marR="4464"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22206336"/>
                  </a:ext>
                </a:extLst>
              </a:tr>
              <a:tr h="307467">
                <a:tc>
                  <a:txBody>
                    <a:bodyPr/>
                    <a:lstStyle/>
                    <a:p>
                      <a:pPr algn="l" fontAlgn="b"/>
                      <a:endParaRPr lang="en-US" sz="1800" b="0" i="0" u="none" strike="noStrike">
                        <a:solidFill>
                          <a:srgbClr val="000000"/>
                        </a:solidFill>
                        <a:effectLst/>
                        <a:latin typeface="Arial Narrow" panose="020B0606020202030204" pitchFamily="34" charset="0"/>
                      </a:endParaRPr>
                    </a:p>
                  </a:txBody>
                  <a:tcPr marL="4464" marR="4464" marT="4464" marB="0" anchor="b"/>
                </a:tc>
                <a:tc>
                  <a:txBody>
                    <a:bodyPr/>
                    <a:lstStyle/>
                    <a:p>
                      <a:pPr algn="l" fontAlgn="b"/>
                      <a:endParaRPr lang="en-US" sz="1800" b="0" i="0" u="none" strike="noStrike">
                        <a:solidFill>
                          <a:srgbClr val="000000"/>
                        </a:solidFill>
                        <a:effectLst/>
                        <a:latin typeface="Arial Narrow" panose="020B0606020202030204" pitchFamily="34" charset="0"/>
                      </a:endParaRPr>
                    </a:p>
                  </a:txBody>
                  <a:tcPr marL="4464" marR="4464" marT="4464" marB="0" anchor="b"/>
                </a:tc>
                <a:tc>
                  <a:txBody>
                    <a:bodyPr/>
                    <a:lstStyle/>
                    <a:p>
                      <a:pPr algn="ctr" fontAlgn="b"/>
                      <a:r>
                        <a:rPr lang="en-US" sz="1800" b="1" u="none" strike="noStrike">
                          <a:effectLst/>
                          <a:latin typeface="Arial Narrow" panose="020B0606020202030204" pitchFamily="34" charset="0"/>
                        </a:rPr>
                        <a:t>Sales</a:t>
                      </a:r>
                      <a:endParaRPr lang="en-US" sz="1800" b="1" i="0" u="none" strike="noStrike">
                        <a:solidFill>
                          <a:srgbClr val="000000"/>
                        </a:solidFill>
                        <a:effectLst/>
                        <a:latin typeface="Arial Narrow" panose="020B0606020202030204" pitchFamily="34" charset="0"/>
                      </a:endParaRPr>
                    </a:p>
                  </a:txBody>
                  <a:tcPr marL="4464" marR="4464" marT="4464" marB="0" anchor="b">
                    <a:lnR w="12700" cap="flat" cmpd="sng" algn="ctr">
                      <a:solidFill>
                        <a:schemeClr val="tx1"/>
                      </a:solidFill>
                      <a:prstDash val="solid"/>
                      <a:round/>
                      <a:headEnd type="none" w="med" len="med"/>
                      <a:tailEnd type="none" w="med" len="med"/>
                    </a:lnR>
                  </a:tcPr>
                </a:tc>
                <a:tc>
                  <a:txBody>
                    <a:bodyPr/>
                    <a:lstStyle/>
                    <a:p>
                      <a:pPr algn="ctr" fontAlgn="b"/>
                      <a:r>
                        <a:rPr lang="en-US" sz="1800" b="1" u="none" strike="noStrike" dirty="0">
                          <a:effectLst/>
                          <a:latin typeface="Arial Narrow" panose="020B0606020202030204" pitchFamily="34" charset="0"/>
                        </a:rPr>
                        <a:t>2013 to</a:t>
                      </a:r>
                      <a:endParaRPr lang="en-US" sz="1800" b="1" i="0" u="none" strike="noStrike" dirty="0">
                        <a:solidFill>
                          <a:srgbClr val="000000"/>
                        </a:solidFill>
                        <a:effectLst/>
                        <a:latin typeface="Arial Narrow" panose="020B0606020202030204" pitchFamily="34" charset="0"/>
                      </a:endParaRPr>
                    </a:p>
                  </a:txBody>
                  <a:tcPr marL="4464" marR="4464"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800" b="1" u="none" strike="noStrike" dirty="0">
                          <a:effectLst/>
                          <a:latin typeface="Arial Narrow" panose="020B0606020202030204" pitchFamily="34" charset="0"/>
                        </a:rPr>
                        <a:t>2013 to</a:t>
                      </a:r>
                      <a:endParaRPr lang="en-US" sz="1800" b="1" i="0" u="none" strike="noStrike" dirty="0">
                        <a:solidFill>
                          <a:srgbClr val="000000"/>
                        </a:solidFill>
                        <a:effectLst/>
                        <a:latin typeface="Arial Narrow" panose="020B0606020202030204" pitchFamily="34" charset="0"/>
                      </a:endParaRPr>
                    </a:p>
                  </a:txBody>
                  <a:tcPr marL="4464" marR="4464"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89652250"/>
                  </a:ext>
                </a:extLst>
              </a:tr>
              <a:tr h="307467">
                <a:tc>
                  <a:txBody>
                    <a:bodyPr/>
                    <a:lstStyle/>
                    <a:p>
                      <a:pPr algn="ctr" fontAlgn="b"/>
                      <a:r>
                        <a:rPr lang="en-US" sz="1800" b="1" i="0" u="none" strike="noStrike" dirty="0">
                          <a:solidFill>
                            <a:srgbClr val="000000"/>
                          </a:solidFill>
                          <a:effectLst/>
                          <a:latin typeface="Arial Narrow" panose="020B0606020202030204" pitchFamily="34" charset="0"/>
                        </a:rPr>
                        <a:t>NAICS</a:t>
                      </a:r>
                    </a:p>
                  </a:txBody>
                  <a:tcPr marL="4464" marR="4464" marT="4464" marB="0" anchor="b">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Arial Narrow" panose="020B0606020202030204" pitchFamily="34" charset="0"/>
                        </a:rPr>
                        <a:t> Industry</a:t>
                      </a:r>
                    </a:p>
                  </a:txBody>
                  <a:tcPr marL="4464" marR="4464" marT="4464" marB="0" anchor="b">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latin typeface="Arial Narrow" panose="020B0606020202030204" pitchFamily="34" charset="0"/>
                        </a:rPr>
                        <a:t>2016 (Ann)</a:t>
                      </a:r>
                      <a:endParaRPr lang="en-US" sz="1800" b="1" i="0" u="none" strike="noStrike" dirty="0">
                        <a:solidFill>
                          <a:srgbClr val="000000"/>
                        </a:solidFill>
                        <a:effectLst/>
                        <a:latin typeface="Arial Narrow" panose="020B0606020202030204" pitchFamily="34" charset="0"/>
                      </a:endParaRPr>
                    </a:p>
                  </a:txBody>
                  <a:tcPr marL="4464" marR="4464" marT="4464"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latin typeface="Arial Narrow" panose="020B0606020202030204" pitchFamily="34" charset="0"/>
                        </a:rPr>
                        <a:t>2016 (Ann)</a:t>
                      </a:r>
                      <a:endParaRPr lang="en-US" sz="1800" b="1" i="0" u="none" strike="noStrike" dirty="0">
                        <a:solidFill>
                          <a:srgbClr val="000000"/>
                        </a:solidFill>
                        <a:effectLst/>
                        <a:latin typeface="Arial Narrow" panose="020B0606020202030204" pitchFamily="34" charset="0"/>
                      </a:endParaRPr>
                    </a:p>
                  </a:txBody>
                  <a:tcPr marL="4464" marR="4464"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a:effectLst/>
                          <a:latin typeface="Arial Narrow" panose="020B0606020202030204" pitchFamily="34" charset="0"/>
                        </a:rPr>
                        <a:t>2016 (Ann)</a:t>
                      </a:r>
                      <a:endParaRPr lang="en-US" sz="1800" b="1" i="0" u="none" strike="noStrike" dirty="0">
                        <a:solidFill>
                          <a:srgbClr val="000000"/>
                        </a:solidFill>
                        <a:effectLst/>
                        <a:latin typeface="Arial Narrow" panose="020B0606020202030204" pitchFamily="34" charset="0"/>
                      </a:endParaRPr>
                    </a:p>
                  </a:txBody>
                  <a:tcPr marL="4464" marR="4464" marT="4464"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9290178"/>
                  </a:ext>
                </a:extLst>
              </a:tr>
              <a:tr h="307467">
                <a:tc>
                  <a:txBody>
                    <a:bodyPr/>
                    <a:lstStyle/>
                    <a:p>
                      <a:pPr algn="ctr" fontAlgn="b"/>
                      <a:r>
                        <a:rPr lang="en-US" sz="1800" b="1" u="none" strike="noStrike" dirty="0">
                          <a:effectLst/>
                          <a:latin typeface="Arial Narrow" panose="020B0606020202030204" pitchFamily="34" charset="0"/>
                        </a:rPr>
                        <a:t>4483</a:t>
                      </a:r>
                      <a:endParaRPr lang="en-US" sz="1800" b="1" i="0" u="none" strike="noStrike" dirty="0">
                        <a:solidFill>
                          <a:srgbClr val="000000"/>
                        </a:solidFill>
                        <a:effectLst/>
                        <a:latin typeface="Arial Narrow" panose="020B0606020202030204" pitchFamily="34" charset="0"/>
                      </a:endParaRPr>
                    </a:p>
                  </a:txBody>
                  <a:tcPr marL="4464" marR="4464" marT="4464" marB="0" anchor="b">
                    <a:lnT w="12700" cap="flat" cmpd="sng" algn="ctr">
                      <a:solidFill>
                        <a:schemeClr val="tx1"/>
                      </a:solidFill>
                      <a:prstDash val="solid"/>
                      <a:round/>
                      <a:headEnd type="none" w="med" len="med"/>
                      <a:tailEnd type="none" w="med" len="med"/>
                    </a:lnT>
                  </a:tcPr>
                </a:tc>
                <a:tc>
                  <a:txBody>
                    <a:bodyPr/>
                    <a:lstStyle/>
                    <a:p>
                      <a:pPr algn="l" fontAlgn="b"/>
                      <a:r>
                        <a:rPr lang="en-US" sz="1800" b="1" u="none" strike="noStrike" dirty="0">
                          <a:effectLst/>
                          <a:latin typeface="Arial Narrow" panose="020B0606020202030204" pitchFamily="34" charset="0"/>
                        </a:rPr>
                        <a:t>Jewelry, Luggage, Leather</a:t>
                      </a:r>
                      <a:endParaRPr lang="en-US" sz="1800" b="1" i="0" u="none" strike="noStrike" dirty="0">
                        <a:solidFill>
                          <a:srgbClr val="000000"/>
                        </a:solidFill>
                        <a:effectLst/>
                        <a:latin typeface="Arial Narrow" panose="020B0606020202030204" pitchFamily="34" charset="0"/>
                      </a:endParaRPr>
                    </a:p>
                  </a:txBody>
                  <a:tcPr marL="66957" marR="4464" marT="4464" marB="0" anchor="b">
                    <a:lnT w="12700" cap="flat" cmpd="sng" algn="ctr">
                      <a:solidFill>
                        <a:schemeClr val="tx1"/>
                      </a:solidFill>
                      <a:prstDash val="solid"/>
                      <a:round/>
                      <a:headEnd type="none" w="med" len="med"/>
                      <a:tailEnd type="none" w="med" len="med"/>
                    </a:lnT>
                  </a:tcPr>
                </a:tc>
                <a:tc>
                  <a:txBody>
                    <a:bodyPr/>
                    <a:lstStyle/>
                    <a:p>
                      <a:pPr algn="r" fontAlgn="b"/>
                      <a:r>
                        <a:rPr lang="en-US" sz="1800" b="1" u="none" strike="noStrike" dirty="0">
                          <a:effectLst/>
                          <a:latin typeface="Arial Narrow" panose="020B0606020202030204" pitchFamily="34" charset="0"/>
                        </a:rPr>
                        <a:t>4,848,298</a:t>
                      </a:r>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800" b="1" u="none" strike="noStrike" dirty="0">
                          <a:effectLst/>
                          <a:latin typeface="Arial Narrow" panose="020B0606020202030204" pitchFamily="34" charset="0"/>
                        </a:rPr>
                        <a:t>-24.6%</a:t>
                      </a:r>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800" b="1" u="none" strike="noStrike" dirty="0">
                          <a:effectLst/>
                          <a:latin typeface="Arial Narrow" panose="020B0606020202030204" pitchFamily="34" charset="0"/>
                        </a:rPr>
                        <a:t>-1,581,458</a:t>
                      </a:r>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75241215"/>
                  </a:ext>
                </a:extLst>
              </a:tr>
              <a:tr h="307467">
                <a:tc>
                  <a:txBody>
                    <a:bodyPr/>
                    <a:lstStyle/>
                    <a:p>
                      <a:pPr algn="ctr" fontAlgn="b"/>
                      <a:r>
                        <a:rPr lang="en-US" sz="1800" b="1" u="none" strike="noStrike" dirty="0">
                          <a:effectLst/>
                          <a:latin typeface="Arial Narrow" panose="020B0606020202030204" pitchFamily="34" charset="0"/>
                        </a:rPr>
                        <a:t>4511</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Sport. Gds., Hobby, &amp; Music</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dirty="0">
                          <a:effectLst/>
                          <a:latin typeface="Arial Narrow" panose="020B0606020202030204" pitchFamily="34" charset="0"/>
                        </a:rPr>
                        <a:t>26,020,635</a:t>
                      </a:r>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34.2%</a:t>
                      </a:r>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6,637,751</a:t>
                      </a:r>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25073948"/>
                  </a:ext>
                </a:extLst>
              </a:tr>
              <a:tr h="307467">
                <a:tc>
                  <a:txBody>
                    <a:bodyPr/>
                    <a:lstStyle/>
                    <a:p>
                      <a:pPr algn="ctr" fontAlgn="b"/>
                      <a:r>
                        <a:rPr lang="en-US" sz="1800" b="1" u="none" strike="noStrike">
                          <a:effectLst/>
                          <a:latin typeface="Arial Narrow" panose="020B0606020202030204" pitchFamily="34" charset="0"/>
                        </a:rPr>
                        <a:t>4512</a:t>
                      </a:r>
                      <a:endParaRPr lang="en-US" sz="1800" b="1" i="0" u="none" strike="noStrike">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Book, Periodical, &amp; Music</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dirty="0">
                          <a:effectLst/>
                          <a:latin typeface="Arial Narrow" panose="020B0606020202030204" pitchFamily="34" charset="0"/>
                        </a:rPr>
                        <a:t>6,914,416</a:t>
                      </a:r>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-16.0%</a:t>
                      </a:r>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-1,320,030</a:t>
                      </a:r>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99586643"/>
                  </a:ext>
                </a:extLst>
              </a:tr>
              <a:tr h="307467">
                <a:tc>
                  <a:txBody>
                    <a:bodyPr/>
                    <a:lstStyle/>
                    <a:p>
                      <a:pPr algn="ctr" fontAlgn="b"/>
                      <a:r>
                        <a:rPr lang="en-US" sz="1800" b="1" u="none" strike="noStrike" dirty="0">
                          <a:effectLst/>
                          <a:latin typeface="Arial Narrow" panose="020B0606020202030204" pitchFamily="34" charset="0"/>
                        </a:rPr>
                        <a:t>4521</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Department Stores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dirty="0">
                          <a:effectLst/>
                          <a:latin typeface="Arial Narrow" panose="020B0606020202030204" pitchFamily="34" charset="0"/>
                        </a:rPr>
                        <a:t>256,334,397</a:t>
                      </a:r>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-3.1%</a:t>
                      </a:r>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-8,118,390</a:t>
                      </a:r>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55831415"/>
                  </a:ext>
                </a:extLst>
              </a:tr>
              <a:tr h="307467">
                <a:tc>
                  <a:txBody>
                    <a:bodyPr/>
                    <a:lstStyle/>
                    <a:p>
                      <a:pPr algn="ctr" fontAlgn="b"/>
                      <a:r>
                        <a:rPr lang="en-US" sz="1800" b="1" u="none" strike="noStrike" dirty="0">
                          <a:effectLst/>
                          <a:latin typeface="Arial Narrow" panose="020B0606020202030204" pitchFamily="34" charset="0"/>
                        </a:rPr>
                        <a:t>4529</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Other Gen. Merch. Stores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dirty="0">
                          <a:effectLst/>
                          <a:latin typeface="Arial Narrow" panose="020B0606020202030204" pitchFamily="34" charset="0"/>
                        </a:rPr>
                        <a:t>54,303,541</a:t>
                      </a:r>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10.3%</a:t>
                      </a:r>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5,073,552</a:t>
                      </a:r>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80896412"/>
                  </a:ext>
                </a:extLst>
              </a:tr>
              <a:tr h="307467">
                <a:tc>
                  <a:txBody>
                    <a:bodyPr/>
                    <a:lstStyle/>
                    <a:p>
                      <a:pPr algn="ctr" fontAlgn="b"/>
                      <a:r>
                        <a:rPr lang="en-US" sz="1800" b="1" u="none" strike="noStrike" dirty="0">
                          <a:effectLst/>
                          <a:latin typeface="Arial Narrow" panose="020B0606020202030204" pitchFamily="34" charset="0"/>
                        </a:rPr>
                        <a:t>4531</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Florists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dirty="0">
                          <a:effectLst/>
                          <a:latin typeface="Arial Narrow" panose="020B0606020202030204" pitchFamily="34" charset="0"/>
                        </a:rPr>
                        <a:t>2,777,823</a:t>
                      </a:r>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-19.3%</a:t>
                      </a:r>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-665,460</a:t>
                      </a:r>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68466317"/>
                  </a:ext>
                </a:extLst>
              </a:tr>
              <a:tr h="307467">
                <a:tc>
                  <a:txBody>
                    <a:bodyPr/>
                    <a:lstStyle/>
                    <a:p>
                      <a:pPr algn="ctr" fontAlgn="b"/>
                      <a:r>
                        <a:rPr lang="en-US" sz="1800" b="1" u="none" strike="noStrike" dirty="0">
                          <a:effectLst/>
                          <a:latin typeface="Arial Narrow" panose="020B0606020202030204" pitchFamily="34" charset="0"/>
                        </a:rPr>
                        <a:t>4532</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Off. Supp., Stationery, &amp; Gift</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dirty="0">
                          <a:effectLst/>
                          <a:latin typeface="Arial Narrow" panose="020B0606020202030204" pitchFamily="34" charset="0"/>
                        </a:rPr>
                        <a:t>7,950,639</a:t>
                      </a:r>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-30.1%</a:t>
                      </a:r>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-3,419,064</a:t>
                      </a:r>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73127034"/>
                  </a:ext>
                </a:extLst>
              </a:tr>
              <a:tr h="307467">
                <a:tc>
                  <a:txBody>
                    <a:bodyPr/>
                    <a:lstStyle/>
                    <a:p>
                      <a:pPr algn="ctr" fontAlgn="b"/>
                      <a:r>
                        <a:rPr lang="en-US" sz="1800" b="1" u="none" strike="noStrike" dirty="0">
                          <a:effectLst/>
                          <a:latin typeface="Arial Narrow" panose="020B0606020202030204" pitchFamily="34" charset="0"/>
                        </a:rPr>
                        <a:t>4533</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Used Merchandise Stores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dirty="0">
                          <a:effectLst/>
                          <a:latin typeface="Arial Narrow" panose="020B0606020202030204" pitchFamily="34" charset="0"/>
                        </a:rPr>
                        <a:t>3,463,446</a:t>
                      </a:r>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-21.5%</a:t>
                      </a:r>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-951,029</a:t>
                      </a:r>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65044392"/>
                  </a:ext>
                </a:extLst>
              </a:tr>
              <a:tr h="307467">
                <a:tc>
                  <a:txBody>
                    <a:bodyPr/>
                    <a:lstStyle/>
                    <a:p>
                      <a:pPr algn="ctr" fontAlgn="b"/>
                      <a:r>
                        <a:rPr lang="en-US" sz="1800" b="1" u="none" strike="noStrike" dirty="0">
                          <a:effectLst/>
                          <a:latin typeface="Arial Narrow" panose="020B0606020202030204" pitchFamily="34" charset="0"/>
                        </a:rPr>
                        <a:t>4539</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Other Misc. Store Retailers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dirty="0">
                          <a:effectLst/>
                          <a:latin typeface="Arial Narrow" panose="020B0606020202030204" pitchFamily="34" charset="0"/>
                        </a:rPr>
                        <a:t>12,773,913</a:t>
                      </a:r>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1.2%</a:t>
                      </a:r>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155,383</a:t>
                      </a:r>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45029309"/>
                  </a:ext>
                </a:extLst>
              </a:tr>
              <a:tr h="307467">
                <a:tc>
                  <a:txBody>
                    <a:bodyPr/>
                    <a:lstStyle/>
                    <a:p>
                      <a:pPr algn="ctr" fontAlgn="b"/>
                      <a:r>
                        <a:rPr lang="en-US" sz="1800" b="1" u="none" strike="noStrike" dirty="0">
                          <a:effectLst/>
                          <a:latin typeface="Arial Narrow" panose="020B0606020202030204" pitchFamily="34" charset="0"/>
                        </a:rPr>
                        <a:t>4541</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Electronic Shopping and Mail</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dirty="0">
                          <a:effectLst/>
                          <a:latin typeface="Arial Narrow" panose="020B0606020202030204" pitchFamily="34" charset="0"/>
                        </a:rPr>
                        <a:t>591,022</a:t>
                      </a:r>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84.9%</a:t>
                      </a:r>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271,335</a:t>
                      </a:r>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990854285"/>
                  </a:ext>
                </a:extLst>
              </a:tr>
              <a:tr h="307467">
                <a:tc>
                  <a:txBody>
                    <a:bodyPr/>
                    <a:lstStyle/>
                    <a:p>
                      <a:pPr algn="ctr" fontAlgn="b"/>
                      <a:r>
                        <a:rPr lang="en-US" sz="1800" b="1" u="none" strike="noStrike" dirty="0">
                          <a:effectLst/>
                          <a:latin typeface="Arial Narrow" panose="020B0606020202030204" pitchFamily="34" charset="0"/>
                        </a:rPr>
                        <a:t>4542</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Vending Machine Operators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dirty="0">
                          <a:effectLst/>
                          <a:latin typeface="Arial Narrow" panose="020B0606020202030204" pitchFamily="34" charset="0"/>
                        </a:rPr>
                        <a:t>220,655</a:t>
                      </a:r>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184.6%</a:t>
                      </a:r>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143,111</a:t>
                      </a:r>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63614639"/>
                  </a:ext>
                </a:extLst>
              </a:tr>
              <a:tr h="307467">
                <a:tc>
                  <a:txBody>
                    <a:bodyPr/>
                    <a:lstStyle/>
                    <a:p>
                      <a:pPr algn="ctr" fontAlgn="b"/>
                      <a:r>
                        <a:rPr lang="en-US" sz="1800" b="1" u="none" strike="noStrike" dirty="0">
                          <a:effectLst/>
                          <a:latin typeface="Arial Narrow" panose="020B0606020202030204" pitchFamily="34" charset="0"/>
                        </a:rPr>
                        <a:t>4543</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Direct Selling Establishments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dirty="0">
                          <a:effectLst/>
                          <a:latin typeface="Arial Narrow" panose="020B0606020202030204" pitchFamily="34" charset="0"/>
                        </a:rPr>
                        <a:t>1,478,934</a:t>
                      </a:r>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21.9%</a:t>
                      </a:r>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265,714</a:t>
                      </a:r>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05814192"/>
                  </a:ext>
                </a:extLst>
              </a:tr>
              <a:tr h="307467">
                <a:tc>
                  <a:txBody>
                    <a:bodyPr/>
                    <a:lstStyle/>
                    <a:p>
                      <a:pPr algn="ctr" fontAlgn="b"/>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tcPr>
                </a:tc>
                <a:tc>
                  <a:txBody>
                    <a:bodyPr/>
                    <a:lstStyle/>
                    <a:p>
                      <a:pPr algn="r" fontAlgn="b"/>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74183564"/>
                  </a:ext>
                </a:extLst>
              </a:tr>
              <a:tr h="307467">
                <a:tc>
                  <a:txBody>
                    <a:bodyPr/>
                    <a:lstStyle/>
                    <a:p>
                      <a:pPr algn="ctr" fontAlgn="b"/>
                      <a:r>
                        <a:rPr lang="en-US" sz="1800" b="1" u="none" strike="noStrike" dirty="0">
                          <a:effectLst/>
                          <a:latin typeface="Arial Narrow" panose="020B0606020202030204" pitchFamily="34" charset="0"/>
                        </a:rPr>
                        <a:t>7221</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Full-Service Restaurants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dirty="0">
                          <a:effectLst/>
                          <a:latin typeface="Arial Narrow" panose="020B0606020202030204" pitchFamily="34" charset="0"/>
                        </a:rPr>
                        <a:t>104,388,704</a:t>
                      </a:r>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5.0%</a:t>
                      </a:r>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5,009,277</a:t>
                      </a:r>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57913439"/>
                  </a:ext>
                </a:extLst>
              </a:tr>
              <a:tr h="307467">
                <a:tc>
                  <a:txBody>
                    <a:bodyPr/>
                    <a:lstStyle/>
                    <a:p>
                      <a:pPr algn="ctr" fontAlgn="b"/>
                      <a:r>
                        <a:rPr lang="en-US" sz="1800" b="1" u="none" strike="noStrike" dirty="0">
                          <a:effectLst/>
                          <a:latin typeface="Arial Narrow" panose="020B0606020202030204" pitchFamily="34" charset="0"/>
                        </a:rPr>
                        <a:t>7222</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Limited-Service Eating Places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dirty="0">
                          <a:effectLst/>
                          <a:latin typeface="Arial Narrow" panose="020B0606020202030204" pitchFamily="34" charset="0"/>
                        </a:rPr>
                        <a:t>55,991,642</a:t>
                      </a:r>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43.6%</a:t>
                      </a:r>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17,009,812</a:t>
                      </a:r>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36955545"/>
                  </a:ext>
                </a:extLst>
              </a:tr>
              <a:tr h="307467">
                <a:tc>
                  <a:txBody>
                    <a:bodyPr/>
                    <a:lstStyle/>
                    <a:p>
                      <a:pPr algn="ctr" fontAlgn="b"/>
                      <a:r>
                        <a:rPr lang="en-US" sz="1800" b="1" u="none" strike="noStrike" dirty="0">
                          <a:effectLst/>
                          <a:latin typeface="Arial Narrow" panose="020B0606020202030204" pitchFamily="34" charset="0"/>
                        </a:rPr>
                        <a:t>7223</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Special Food Services</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dirty="0">
                          <a:effectLst/>
                          <a:latin typeface="Arial Narrow" panose="020B0606020202030204" pitchFamily="34" charset="0"/>
                        </a:rPr>
                        <a:t>3,087,819</a:t>
                      </a:r>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15.3%</a:t>
                      </a:r>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410,584</a:t>
                      </a:r>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45125925"/>
                  </a:ext>
                </a:extLst>
              </a:tr>
              <a:tr h="307467">
                <a:tc>
                  <a:txBody>
                    <a:bodyPr/>
                    <a:lstStyle/>
                    <a:p>
                      <a:pPr algn="ctr" fontAlgn="b"/>
                      <a:r>
                        <a:rPr lang="en-US" sz="1800" b="1" u="none" strike="noStrike" dirty="0">
                          <a:effectLst/>
                          <a:latin typeface="Arial Narrow" panose="020B0606020202030204" pitchFamily="34" charset="0"/>
                        </a:rPr>
                        <a:t>7224</a:t>
                      </a:r>
                      <a:endParaRPr lang="en-US" sz="1800" b="1" i="0" u="none" strike="noStrike" dirty="0">
                        <a:solidFill>
                          <a:srgbClr val="000000"/>
                        </a:solidFill>
                        <a:effectLst/>
                        <a:latin typeface="Arial Narrow" panose="020B0606020202030204" pitchFamily="34" charset="0"/>
                      </a:endParaRPr>
                    </a:p>
                  </a:txBody>
                  <a:tcPr marL="4464" marR="4464" marT="4464" marB="0" anchor="b"/>
                </a:tc>
                <a:tc>
                  <a:txBody>
                    <a:bodyPr/>
                    <a:lstStyle/>
                    <a:p>
                      <a:pPr algn="l" fontAlgn="b"/>
                      <a:r>
                        <a:rPr lang="en-US" sz="1800" b="1" u="none" strike="noStrike" dirty="0">
                          <a:effectLst/>
                          <a:latin typeface="Arial Narrow" panose="020B0606020202030204" pitchFamily="34" charset="0"/>
                        </a:rPr>
                        <a:t>Drinking Places (</a:t>
                      </a:r>
                      <a:r>
                        <a:rPr lang="en-US" sz="1800" b="1" u="none" strike="noStrike" dirty="0" err="1">
                          <a:effectLst/>
                          <a:latin typeface="Arial Narrow" panose="020B0606020202030204" pitchFamily="34" charset="0"/>
                        </a:rPr>
                        <a:t>Alcoh</a:t>
                      </a:r>
                      <a:r>
                        <a:rPr lang="en-US" sz="1800" b="1" u="none" strike="noStrike" dirty="0">
                          <a:effectLst/>
                          <a:latin typeface="Arial Narrow" panose="020B0606020202030204" pitchFamily="34" charset="0"/>
                        </a:rPr>
                        <a:t>. Bev.)</a:t>
                      </a:r>
                      <a:endParaRPr lang="en-US" sz="1800" b="1" i="0" u="none" strike="noStrike" dirty="0">
                        <a:solidFill>
                          <a:srgbClr val="000000"/>
                        </a:solidFill>
                        <a:effectLst/>
                        <a:latin typeface="Arial Narrow" panose="020B0606020202030204" pitchFamily="34" charset="0"/>
                      </a:endParaRPr>
                    </a:p>
                  </a:txBody>
                  <a:tcPr marL="66957" marR="4464" marT="4464" marB="0" anchor="b"/>
                </a:tc>
                <a:tc>
                  <a:txBody>
                    <a:bodyPr/>
                    <a:lstStyle/>
                    <a:p>
                      <a:pPr algn="r" fontAlgn="b"/>
                      <a:r>
                        <a:rPr lang="en-US" sz="1800" b="1" u="none" strike="noStrike" dirty="0">
                          <a:effectLst/>
                          <a:latin typeface="Arial Narrow" panose="020B0606020202030204" pitchFamily="34" charset="0"/>
                        </a:rPr>
                        <a:t>3,673,633</a:t>
                      </a:r>
                      <a:endParaRPr lang="en-US" sz="1800" b="1" i="0" u="none" strike="noStrike" dirty="0">
                        <a:solidFill>
                          <a:srgbClr val="000000"/>
                        </a:solidFill>
                        <a:effectLst/>
                        <a:latin typeface="Arial Narrow" panose="020B0606020202030204" pitchFamily="34" charset="0"/>
                      </a:endParaRPr>
                    </a:p>
                  </a:txBody>
                  <a:tcPr marL="4464" marR="182880" marT="4464" marB="0" anchor="b">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-7.9%</a:t>
                      </a:r>
                      <a:endParaRPr lang="en-US" sz="1800" b="1" i="0" u="none" strike="noStrike" dirty="0">
                        <a:solidFill>
                          <a:srgbClr val="000000"/>
                        </a:solidFill>
                        <a:effectLst/>
                        <a:latin typeface="Arial Narrow" panose="020B0606020202030204" pitchFamily="34" charset="0"/>
                      </a:endParaRPr>
                    </a:p>
                  </a:txBody>
                  <a:tcPr marL="4464" marR="274320" marT="44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800" b="1" u="none" strike="noStrike" dirty="0">
                          <a:effectLst/>
                          <a:latin typeface="Arial Narrow" panose="020B0606020202030204" pitchFamily="34" charset="0"/>
                        </a:rPr>
                        <a:t>-313,360</a:t>
                      </a:r>
                      <a:endParaRPr lang="en-US" sz="1800" b="1" i="0" u="none" strike="noStrike" dirty="0">
                        <a:solidFill>
                          <a:srgbClr val="000000"/>
                        </a:solidFill>
                        <a:effectLst/>
                        <a:latin typeface="Arial Narrow" panose="020B0606020202030204" pitchFamily="34" charset="0"/>
                      </a:endParaRPr>
                    </a:p>
                  </a:txBody>
                  <a:tcPr marL="4464" marR="182880" marT="4464"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1277514"/>
                  </a:ext>
                </a:extLst>
              </a:tr>
            </a:tbl>
          </a:graphicData>
        </a:graphic>
      </p:graphicFrame>
    </p:spTree>
    <p:extLst>
      <p:ext uri="{BB962C8B-B14F-4D97-AF65-F5344CB8AC3E}">
        <p14:creationId xmlns:p14="http://schemas.microsoft.com/office/powerpoint/2010/main" val="894783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269882" y="3030313"/>
            <a:ext cx="8486775" cy="523220"/>
          </a:xfrm>
          <a:prstGeom prst="rect">
            <a:avLst/>
          </a:prstGeom>
          <a:noFill/>
          <a:ln w="9525">
            <a:noFill/>
            <a:miter lim="800000"/>
            <a:headEnd/>
            <a:tailEnd/>
          </a:ln>
        </p:spPr>
        <p:txBody>
          <a:bodyPr wrap="square">
            <a:spAutoFit/>
          </a:bodyPr>
          <a:lstStyle/>
          <a:p>
            <a:pPr algn="ctr">
              <a:spcBef>
                <a:spcPct val="50000"/>
              </a:spcBef>
            </a:pPr>
            <a:r>
              <a:rPr lang="en-US" sz="2800" dirty="0">
                <a:solidFill>
                  <a:srgbClr val="003399"/>
                </a:solidFill>
                <a:latin typeface="Arial" pitchFamily="34" charset="0"/>
                <a:cs typeface="Arial" pitchFamily="34" charset="0"/>
              </a:rPr>
              <a:t>Other fundamentals</a:t>
            </a:r>
          </a:p>
        </p:txBody>
      </p:sp>
      <p:sp>
        <p:nvSpPr>
          <p:cNvPr id="2"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33</a:t>
            </a:fld>
            <a:endParaRPr lang="en-US" dirty="0">
              <a:latin typeface="Arial" pitchFamily="34" charset="0"/>
              <a:cs typeface="Arial" pitchFamily="34" charset="0"/>
            </a:endParaRPr>
          </a:p>
        </p:txBody>
      </p:sp>
    </p:spTree>
    <p:extLst>
      <p:ext uri="{BB962C8B-B14F-4D97-AF65-F5344CB8AC3E}">
        <p14:creationId xmlns:p14="http://schemas.microsoft.com/office/powerpoint/2010/main" val="1823619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1384995"/>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Rebounding from slow establishment growth</a:t>
            </a:r>
            <a:br>
              <a:rPr lang="en-US" sz="2800" dirty="0">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34</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Bureau of Labor Statistics and </a:t>
            </a:r>
            <a:r>
              <a:rPr lang="en-US" sz="1050" dirty="0" err="1"/>
              <a:t>RegionTrack</a:t>
            </a:r>
            <a:r>
              <a:rPr lang="en-US" sz="1050" dirty="0"/>
              <a:t> estimates</a:t>
            </a:r>
          </a:p>
        </p:txBody>
      </p:sp>
      <p:sp>
        <p:nvSpPr>
          <p:cNvPr id="2" name="Rectangle 1"/>
          <p:cNvSpPr/>
          <p:nvPr/>
        </p:nvSpPr>
        <p:spPr>
          <a:xfrm>
            <a:off x="321077" y="932715"/>
            <a:ext cx="8822921"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Number of Business Establishments</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State of Oklahoma and Lawton, OK MSA</a:t>
            </a:r>
            <a:endParaRPr lang="en-US" dirty="0"/>
          </a:p>
        </p:txBody>
      </p:sp>
      <p:graphicFrame>
        <p:nvGraphicFramePr>
          <p:cNvPr id="8" name="Chart 7"/>
          <p:cNvGraphicFramePr/>
          <p:nvPr>
            <p:extLst>
              <p:ext uri="{D42A27DB-BD31-4B8C-83A1-F6EECF244321}">
                <p14:modId xmlns:p14="http://schemas.microsoft.com/office/powerpoint/2010/main" val="1591153782"/>
              </p:ext>
            </p:extLst>
          </p:nvPr>
        </p:nvGraphicFramePr>
        <p:xfrm>
          <a:off x="365760" y="1717758"/>
          <a:ext cx="8352937" cy="47871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7114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954107"/>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Local bank deposit growth remains solid</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35</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FDIC and </a:t>
            </a:r>
            <a:r>
              <a:rPr lang="en-US" sz="1050" dirty="0" err="1"/>
              <a:t>RegionTrack</a:t>
            </a:r>
            <a:r>
              <a:rPr lang="en-US" sz="1050" dirty="0"/>
              <a:t> estimates</a:t>
            </a:r>
          </a:p>
        </p:txBody>
      </p:sp>
      <p:sp>
        <p:nvSpPr>
          <p:cNvPr id="3" name="Rectangle 2"/>
          <p:cNvSpPr/>
          <p:nvPr/>
        </p:nvSpPr>
        <p:spPr>
          <a:xfrm>
            <a:off x="2293427" y="1409981"/>
            <a:ext cx="4572000" cy="615553"/>
          </a:xfrm>
          <a:prstGeom prst="rect">
            <a:avLst/>
          </a:prstGeom>
        </p:spPr>
        <p:txBody>
          <a:bodyPr>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Comanche Co. Bank Deposits  </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$millions, annual average</a:t>
            </a:r>
            <a:endParaRPr lang="en-US" dirty="0"/>
          </a:p>
        </p:txBody>
      </p:sp>
      <p:graphicFrame>
        <p:nvGraphicFramePr>
          <p:cNvPr id="8" name="Chart 7"/>
          <p:cNvGraphicFramePr/>
          <p:nvPr>
            <p:extLst/>
          </p:nvPr>
        </p:nvGraphicFramePr>
        <p:xfrm>
          <a:off x="563527" y="2025534"/>
          <a:ext cx="8292718" cy="44793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2614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1384995"/>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Population growth hampered since 2010</a:t>
            </a:r>
            <a:br>
              <a:rPr lang="en-US" sz="2800" dirty="0">
                <a:latin typeface="Arial" pitchFamily="34" charset="0"/>
                <a:cs typeface="Arial" pitchFamily="34" charset="0"/>
              </a:rPr>
            </a:br>
            <a:r>
              <a:rPr lang="en-US" sz="2800" dirty="0">
                <a:latin typeface="Arial" pitchFamily="34" charset="0"/>
                <a:cs typeface="Arial" pitchFamily="34" charset="0"/>
              </a:rPr>
              <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36</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Census Bureau and </a:t>
            </a:r>
            <a:r>
              <a:rPr lang="en-US" sz="1050" dirty="0" err="1"/>
              <a:t>RegionTrack</a:t>
            </a:r>
            <a:r>
              <a:rPr lang="en-US" sz="1050" dirty="0"/>
              <a:t> estimates</a:t>
            </a:r>
          </a:p>
        </p:txBody>
      </p:sp>
      <p:sp>
        <p:nvSpPr>
          <p:cNvPr id="3" name="Rectangle 2"/>
          <p:cNvSpPr/>
          <p:nvPr/>
        </p:nvSpPr>
        <p:spPr>
          <a:xfrm>
            <a:off x="220716" y="1480476"/>
            <a:ext cx="8923281"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Lawton Area Population </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Lawton, OK MSA and Component Areas</a:t>
            </a:r>
            <a:endParaRPr lang="en-US" dirty="0"/>
          </a:p>
        </p:txBody>
      </p:sp>
      <p:graphicFrame>
        <p:nvGraphicFramePr>
          <p:cNvPr id="7" name="Chart 6"/>
          <p:cNvGraphicFramePr/>
          <p:nvPr>
            <p:extLst/>
          </p:nvPr>
        </p:nvGraphicFramePr>
        <p:xfrm>
          <a:off x="510363" y="2181141"/>
          <a:ext cx="8197701" cy="4240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7835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1384995"/>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Home prices influenced by state cycle and Federal downsizing</a:t>
            </a:r>
            <a:br>
              <a:rPr lang="en-US" sz="2800" dirty="0">
                <a:latin typeface="Arial" pitchFamily="34" charset="0"/>
                <a:cs typeface="Arial" pitchFamily="34" charset="0"/>
              </a:rPr>
            </a:br>
            <a:endParaRPr lang="en-US" sz="2800" dirty="0">
              <a:solidFill>
                <a:srgbClr val="003399"/>
              </a:solidFill>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37</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FHFA and </a:t>
            </a:r>
            <a:r>
              <a:rPr lang="en-US" sz="1050" dirty="0" err="1"/>
              <a:t>RegionTrack</a:t>
            </a:r>
            <a:r>
              <a:rPr lang="en-US" sz="1050" dirty="0"/>
              <a:t> estimates</a:t>
            </a:r>
          </a:p>
        </p:txBody>
      </p:sp>
      <p:sp>
        <p:nvSpPr>
          <p:cNvPr id="2" name="Rectangle 1"/>
          <p:cNvSpPr/>
          <p:nvPr/>
        </p:nvSpPr>
        <p:spPr>
          <a:xfrm>
            <a:off x="220717" y="1480476"/>
            <a:ext cx="8923283"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FHFA All Transactions Housing Price Index</a:t>
            </a:r>
            <a:r>
              <a:rPr lang="en-US" sz="1600" b="1" dirty="0">
                <a:solidFill>
                  <a:srgbClr val="365F91"/>
                </a:solidFill>
                <a:latin typeface="Calibri" panose="020F0502020204030204" pitchFamily="34" charset="0"/>
                <a:ea typeface="Calibri" panose="020F0502020204030204" pitchFamily="34" charset="0"/>
                <a:cs typeface="Arial" panose="020B0604020202020204" pitchFamily="34" charset="0"/>
              </a:rPr>
              <a:t/>
            </a:r>
            <a:br>
              <a:rPr lang="en-US" sz="1600"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State of Oklahoma and Lawton, OK MSA</a:t>
            </a:r>
            <a:endParaRPr lang="en-US" dirty="0"/>
          </a:p>
        </p:txBody>
      </p:sp>
      <p:graphicFrame>
        <p:nvGraphicFramePr>
          <p:cNvPr id="8" name="Chart 7">
            <a:extLst>
              <a:ext uri="{FF2B5EF4-FFF2-40B4-BE49-F238E27FC236}">
                <a16:creationId xmlns:a16="http://schemas.microsoft.com/office/drawing/2014/main" id="{00000000-0008-0000-0700-000004000000}"/>
              </a:ext>
            </a:extLst>
          </p:cNvPr>
          <p:cNvGraphicFramePr>
            <a:graphicFrameLocks/>
          </p:cNvGraphicFramePr>
          <p:nvPr>
            <p:extLst/>
          </p:nvPr>
        </p:nvGraphicFramePr>
        <p:xfrm>
          <a:off x="480059" y="1988820"/>
          <a:ext cx="8376185" cy="443324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bwMode="auto">
          <a:xfrm flipH="1" flipV="1">
            <a:off x="8246925" y="2162758"/>
            <a:ext cx="0" cy="38404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50571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954107"/>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Building permits should match ‘15 total</a:t>
            </a:r>
            <a:br>
              <a:rPr lang="en-US" sz="2800" dirty="0">
                <a:latin typeface="Arial" pitchFamily="34" charset="0"/>
                <a:cs typeface="Arial" pitchFamily="34" charset="0"/>
              </a:rPr>
            </a:br>
            <a:endParaRPr lang="en-US" sz="2800" dirty="0">
              <a:solidFill>
                <a:srgbClr val="003399"/>
              </a:solidFill>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38</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Census Bureau and </a:t>
            </a:r>
            <a:r>
              <a:rPr lang="en-US" sz="1050" dirty="0" err="1"/>
              <a:t>RegionTrack</a:t>
            </a:r>
            <a:r>
              <a:rPr lang="en-US" sz="1050" dirty="0"/>
              <a:t> estimates</a:t>
            </a:r>
          </a:p>
        </p:txBody>
      </p:sp>
      <p:sp>
        <p:nvSpPr>
          <p:cNvPr id="2" name="Rectangle 1"/>
          <p:cNvSpPr/>
          <p:nvPr/>
        </p:nvSpPr>
        <p:spPr>
          <a:xfrm>
            <a:off x="220715" y="1501693"/>
            <a:ext cx="8923283"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Single Family Building Permits</a:t>
            </a:r>
            <a:r>
              <a:rPr lang="en-US" sz="1600" b="1" dirty="0">
                <a:solidFill>
                  <a:srgbClr val="365F91"/>
                </a:solidFill>
                <a:latin typeface="Calibri" panose="020F0502020204030204" pitchFamily="34" charset="0"/>
                <a:ea typeface="Calibri" panose="020F0502020204030204" pitchFamily="34" charset="0"/>
                <a:cs typeface="Arial" panose="020B0604020202020204" pitchFamily="34" charset="0"/>
              </a:rPr>
              <a:t/>
            </a:r>
            <a:br>
              <a:rPr lang="en-US" sz="1600"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Lawton, OK MSA</a:t>
            </a:r>
            <a:endParaRPr lang="en-US" dirty="0"/>
          </a:p>
        </p:txBody>
      </p:sp>
      <p:graphicFrame>
        <p:nvGraphicFramePr>
          <p:cNvPr id="7" name="Chart 6">
            <a:extLst>
              <a:ext uri="{FF2B5EF4-FFF2-40B4-BE49-F238E27FC236}">
                <a16:creationId xmlns:a16="http://schemas.microsoft.com/office/drawing/2014/main" id="{00000000-0008-0000-0300-000002000000}"/>
              </a:ext>
            </a:extLst>
          </p:cNvPr>
          <p:cNvGraphicFramePr>
            <a:graphicFrameLocks/>
          </p:cNvGraphicFramePr>
          <p:nvPr>
            <p:extLst/>
          </p:nvPr>
        </p:nvGraphicFramePr>
        <p:xfrm>
          <a:off x="411481" y="2117245"/>
          <a:ext cx="8444764" cy="4304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8409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954107"/>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Lawton income relative to U.S. and state lower since 2010, but rebounding</a:t>
            </a:r>
            <a:endParaRPr lang="en-US" sz="2800" dirty="0">
              <a:solidFill>
                <a:srgbClr val="003399"/>
              </a:solidFill>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39</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Bureau of Labor Statistics and </a:t>
            </a:r>
            <a:r>
              <a:rPr lang="en-US" sz="1050" dirty="0" err="1"/>
              <a:t>RegionTrack</a:t>
            </a:r>
            <a:r>
              <a:rPr lang="en-US" sz="1050" dirty="0"/>
              <a:t> estimates</a:t>
            </a:r>
          </a:p>
        </p:txBody>
      </p:sp>
      <p:sp>
        <p:nvSpPr>
          <p:cNvPr id="2" name="Rectangle 1"/>
          <p:cNvSpPr/>
          <p:nvPr/>
        </p:nvSpPr>
        <p:spPr>
          <a:xfrm>
            <a:off x="220717" y="1401897"/>
            <a:ext cx="8923283"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Share of U.S. and Oklahoma Personal Income Per Capita  (%) </a:t>
            </a:r>
            <a:b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Lawton, OK MSA</a:t>
            </a:r>
            <a:endParaRPr lang="en-US" dirty="0"/>
          </a:p>
        </p:txBody>
      </p:sp>
      <p:graphicFrame>
        <p:nvGraphicFramePr>
          <p:cNvPr id="8" name="Chart 7">
            <a:extLst>
              <a:ext uri="{FF2B5EF4-FFF2-40B4-BE49-F238E27FC236}">
                <a16:creationId xmlns:a16="http://schemas.microsoft.com/office/drawing/2014/main" id="{00000000-0008-0000-0900-000003000000}"/>
              </a:ext>
            </a:extLst>
          </p:cNvPr>
          <p:cNvGraphicFramePr>
            <a:graphicFrameLocks/>
          </p:cNvGraphicFramePr>
          <p:nvPr>
            <p:extLst/>
          </p:nvPr>
        </p:nvGraphicFramePr>
        <p:xfrm>
          <a:off x="308683" y="2145221"/>
          <a:ext cx="8547562" cy="4276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3522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276" y="1949750"/>
            <a:ext cx="5089471" cy="1569660"/>
          </a:xfrm>
          <a:prstGeom prst="rect">
            <a:avLst/>
          </a:prstGeom>
          <a:noFill/>
        </p:spPr>
        <p:txBody>
          <a:bodyPr wrap="none" rtlCol="0">
            <a:spAutoFit/>
          </a:bodyPr>
          <a:lstStyle/>
          <a:p>
            <a:pPr algn="ctr"/>
            <a:r>
              <a:rPr lang="en-US" sz="3600" b="1" i="1" dirty="0" smtClean="0"/>
              <a:t>How’s Our Economy?</a:t>
            </a:r>
          </a:p>
          <a:p>
            <a:pPr algn="ctr"/>
            <a:r>
              <a:rPr lang="en-US" sz="3600" b="1" dirty="0" smtClean="0"/>
              <a:t>Dr. Mark Snead</a:t>
            </a:r>
          </a:p>
          <a:p>
            <a:pPr algn="ctr"/>
            <a:r>
              <a:rPr lang="en-US" sz="2400" b="1" dirty="0" smtClean="0"/>
              <a:t>President  and Economist Region Track</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023" y="5442005"/>
            <a:ext cx="4774603" cy="888889"/>
          </a:xfrm>
          <a:prstGeom prst="rect">
            <a:avLst/>
          </a:prstGeom>
        </p:spPr>
      </p:pic>
    </p:spTree>
    <p:extLst>
      <p:ext uri="{BB962C8B-B14F-4D97-AF65-F5344CB8AC3E}">
        <p14:creationId xmlns:p14="http://schemas.microsoft.com/office/powerpoint/2010/main" val="2648189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noChangeAspect="1" noChangeArrowheads="1" noTextEdit="1"/>
          </p:cNvSpPr>
          <p:nvPr/>
        </p:nvSpPr>
        <p:spPr bwMode="auto">
          <a:xfrm>
            <a:off x="211138" y="549275"/>
            <a:ext cx="8843962" cy="60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1656356" y="451150"/>
            <a:ext cx="5411225" cy="1569660"/>
          </a:xfrm>
          <a:prstGeom prst="rect">
            <a:avLst/>
          </a:prstGeom>
          <a:noFill/>
        </p:spPr>
        <p:txBody>
          <a:bodyPr wrap="none" rtlCol="0">
            <a:spAutoFit/>
          </a:bodyPr>
          <a:lstStyle/>
          <a:p>
            <a:pPr algn="ctr"/>
            <a:r>
              <a:rPr lang="en-US" sz="3600" b="1" i="1" dirty="0" smtClean="0"/>
              <a:t>Fort Sill’s Economy</a:t>
            </a:r>
          </a:p>
          <a:p>
            <a:pPr algn="ctr"/>
            <a:r>
              <a:rPr lang="en-US" sz="3600" b="1" dirty="0" smtClean="0"/>
              <a:t>Mr. Joe Gallagher</a:t>
            </a:r>
          </a:p>
          <a:p>
            <a:pPr algn="ctr"/>
            <a:r>
              <a:rPr lang="en-US" sz="2400" b="1" dirty="0" smtClean="0"/>
              <a:t>Deputy to Commanding General Fort Sill</a:t>
            </a:r>
            <a:endParaRPr lang="en-US" sz="24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92" y="2162923"/>
            <a:ext cx="7817454" cy="4281502"/>
          </a:xfrm>
          <a:prstGeom prst="rect">
            <a:avLst/>
          </a:prstGeom>
        </p:spPr>
      </p:pic>
    </p:spTree>
    <p:extLst>
      <p:ext uri="{BB962C8B-B14F-4D97-AF65-F5344CB8AC3E}">
        <p14:creationId xmlns:p14="http://schemas.microsoft.com/office/powerpoint/2010/main" val="192546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0624" y="207963"/>
            <a:ext cx="7589838" cy="457200"/>
          </a:xfrm>
          <a:prstGeom prst="rect">
            <a:avLst/>
          </a:prstGeom>
        </p:spPr>
        <p:txBody>
          <a:bodyPr/>
          <a:lstStyle/>
          <a:p>
            <a:pPr algn="ctr">
              <a:defRPr/>
            </a:pPr>
            <a:r>
              <a:rPr lang="en-US" sz="2400" kern="1200" cap="all" dirty="0" smtClean="0">
                <a:latin typeface="+mn-lt"/>
              </a:rPr>
              <a:t>FY2012-15 </a:t>
            </a:r>
            <a:r>
              <a:rPr lang="en-US" sz="2400" kern="1200" cap="all" dirty="0">
                <a:latin typeface="+mn-lt"/>
              </a:rPr>
              <a:t>F</a:t>
            </a:r>
            <a:r>
              <a:rPr lang="en-US" sz="2400" kern="1200" dirty="0" smtClean="0">
                <a:latin typeface="+mn-lt"/>
              </a:rPr>
              <a:t>ort Sill Impact on the Local Economy</a:t>
            </a:r>
            <a:endParaRPr lang="en-US" sz="2400" kern="1200" cap="all" dirty="0">
              <a:latin typeface="+mn-lt"/>
            </a:endParaRPr>
          </a:p>
        </p:txBody>
      </p:sp>
      <p:sp>
        <p:nvSpPr>
          <p:cNvPr id="3" name="Text Placeholder 2"/>
          <p:cNvSpPr>
            <a:spLocks noGrp="1"/>
          </p:cNvSpPr>
          <p:nvPr>
            <p:ph type="body" idx="4294967295"/>
          </p:nvPr>
        </p:nvSpPr>
        <p:spPr>
          <a:xfrm>
            <a:off x="0" y="695325"/>
            <a:ext cx="3652838" cy="47117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a:lstStyle/>
          <a:p>
            <a:pPr>
              <a:spcBef>
                <a:spcPts val="0"/>
              </a:spcBef>
            </a:pPr>
            <a:endParaRPr lang="en-US" sz="1000" dirty="0" smtClean="0"/>
          </a:p>
          <a:p>
            <a:pPr marL="628650" lvl="1" indent="-171450">
              <a:buFont typeface="Wingdings" panose="05000000000000000000" pitchFamily="2" charset="2"/>
              <a:buChar char="Ø"/>
            </a:pPr>
            <a:endParaRPr lang="en-US" sz="1000" dirty="0"/>
          </a:p>
        </p:txBody>
      </p:sp>
      <p:graphicFrame>
        <p:nvGraphicFramePr>
          <p:cNvPr id="7" name="Content Placeholder 6"/>
          <p:cNvGraphicFramePr>
            <a:graphicFrameLocks noGrp="1"/>
          </p:cNvGraphicFramePr>
          <p:nvPr>
            <p:ph sz="half" idx="4294967295"/>
            <p:extLst/>
          </p:nvPr>
        </p:nvGraphicFramePr>
        <p:xfrm>
          <a:off x="3314700" y="523875"/>
          <a:ext cx="5829300" cy="604837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3358708" y="523875"/>
            <a:ext cx="1207383" cy="307777"/>
          </a:xfrm>
          <a:prstGeom prst="rect">
            <a:avLst/>
          </a:prstGeom>
          <a:noFill/>
        </p:spPr>
        <p:txBody>
          <a:bodyPr wrap="none" rtlCol="0">
            <a:spAutoFit/>
          </a:bodyPr>
          <a:lstStyle/>
          <a:p>
            <a:pPr algn="ctr"/>
            <a:r>
              <a:rPr lang="en-US" sz="1400" b="1" dirty="0" smtClean="0"/>
              <a:t>$ In Millions</a:t>
            </a:r>
          </a:p>
        </p:txBody>
      </p:sp>
      <p:sp>
        <p:nvSpPr>
          <p:cNvPr id="5" name="TextBox 4"/>
          <p:cNvSpPr txBox="1"/>
          <p:nvPr/>
        </p:nvSpPr>
        <p:spPr>
          <a:xfrm>
            <a:off x="336533" y="1010077"/>
            <a:ext cx="2857500" cy="707886"/>
          </a:xfrm>
          <a:prstGeom prst="rect">
            <a:avLst/>
          </a:prstGeom>
          <a:noFill/>
        </p:spPr>
        <p:txBody>
          <a:bodyPr wrap="square" rtlCol="0">
            <a:spAutoFit/>
          </a:bodyPr>
          <a:lstStyle/>
          <a:p>
            <a:pPr algn="ctr"/>
            <a:r>
              <a:rPr lang="en-US" sz="2000" b="1" i="1" dirty="0" smtClean="0"/>
              <a:t>Since Fiscal Year 2012:</a:t>
            </a:r>
          </a:p>
        </p:txBody>
      </p:sp>
      <p:sp>
        <p:nvSpPr>
          <p:cNvPr id="4" name="TextBox 3"/>
          <p:cNvSpPr txBox="1"/>
          <p:nvPr/>
        </p:nvSpPr>
        <p:spPr>
          <a:xfrm>
            <a:off x="215866" y="1664646"/>
            <a:ext cx="3181350" cy="3170099"/>
          </a:xfrm>
          <a:prstGeom prst="rect">
            <a:avLst/>
          </a:prstGeom>
          <a:noFill/>
        </p:spPr>
        <p:txBody>
          <a:bodyPr wrap="square" rtlCol="0">
            <a:spAutoFit/>
          </a:bodyPr>
          <a:lstStyle/>
          <a:p>
            <a:pPr algn="ctr"/>
            <a:r>
              <a:rPr lang="en-US" sz="1900" b="1" dirty="0" smtClean="0"/>
              <a:t>13.8% DECREASE in Overall Economic Impact</a:t>
            </a:r>
          </a:p>
          <a:p>
            <a:pPr algn="ctr"/>
            <a:endParaRPr lang="en-US" sz="1900" b="1" dirty="0" smtClean="0"/>
          </a:p>
          <a:p>
            <a:pPr algn="ctr"/>
            <a:r>
              <a:rPr lang="en-US" sz="1900" b="1" dirty="0" smtClean="0"/>
              <a:t>9.1% DECREASE in Appropriated Funds Expenditures</a:t>
            </a:r>
          </a:p>
          <a:p>
            <a:pPr algn="ctr"/>
            <a:endParaRPr lang="en-US" sz="1900" b="1" dirty="0" smtClean="0"/>
          </a:p>
          <a:p>
            <a:pPr algn="ctr"/>
            <a:r>
              <a:rPr lang="en-US" sz="1900" b="1" dirty="0" smtClean="0"/>
              <a:t>84% DECREASE in Military Construction Project Spending</a:t>
            </a:r>
          </a:p>
          <a:p>
            <a:pPr algn="ctr"/>
            <a:r>
              <a:rPr lang="en-US" sz="1000" dirty="0" smtClean="0"/>
              <a:t> </a:t>
            </a:r>
          </a:p>
        </p:txBody>
      </p:sp>
      <p:sp>
        <p:nvSpPr>
          <p:cNvPr id="11" name="Explosion 2 10"/>
          <p:cNvSpPr/>
          <p:nvPr/>
        </p:nvSpPr>
        <p:spPr>
          <a:xfrm>
            <a:off x="144980" y="4620324"/>
            <a:ext cx="3772749" cy="209482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i="1" dirty="0" smtClean="0">
                <a:solidFill>
                  <a:srgbClr val="FF0000"/>
                </a:solidFill>
                <a:effectLst>
                  <a:outerShdw blurRad="38100" dist="38100" dir="2700000" algn="tl">
                    <a:srgbClr val="000000">
                      <a:alpha val="43137"/>
                    </a:srgbClr>
                  </a:outerShdw>
                </a:effectLst>
              </a:rPr>
              <a:t>Total decrease in economic impact since FY12 </a:t>
            </a:r>
            <a:r>
              <a:rPr lang="en-US" sz="1600" b="1" i="1" dirty="0" smtClean="0">
                <a:solidFill>
                  <a:srgbClr val="FF0000"/>
                </a:solidFill>
                <a:effectLst>
                  <a:outerShdw blurRad="38100" dist="38100" dir="2700000" algn="tl">
                    <a:srgbClr val="000000">
                      <a:alpha val="43137"/>
                    </a:srgbClr>
                  </a:outerShdw>
                </a:effectLst>
              </a:rPr>
              <a:t>$607M</a:t>
            </a:r>
            <a:endParaRPr lang="en-US" sz="16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0785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0" y="832923"/>
            <a:ext cx="8763000" cy="5791200"/>
          </a:xfrm>
          <a:prstGeom prst="rect">
            <a:avLst/>
          </a:prstGeom>
          <a:noFill/>
          <a:ln w="9525">
            <a:noFill/>
            <a:miter lim="800000"/>
            <a:headEnd/>
            <a:tailEnd/>
          </a:ln>
        </p:spPr>
        <p:txBody>
          <a:bodyPr/>
          <a:lstStyle/>
          <a:p>
            <a:pPr marL="1143000" lvl="1" indent="-334963" eaLnBrk="0" hangingPunct="0">
              <a:spcBef>
                <a:spcPts val="1200"/>
              </a:spcBef>
            </a:pPr>
            <a:endParaRPr lang="en-US" sz="1400" dirty="0">
              <a:solidFill>
                <a:srgbClr val="000000"/>
              </a:solidFill>
            </a:endParaRPr>
          </a:p>
          <a:p>
            <a:pPr marL="1143000" lvl="1" indent="-334963" eaLnBrk="0" hangingPunct="0">
              <a:spcBef>
                <a:spcPts val="1200"/>
              </a:spcBef>
            </a:pPr>
            <a:endParaRPr lang="en-US" sz="1400" dirty="0">
              <a:solidFill>
                <a:srgbClr val="000000"/>
              </a:solidFill>
            </a:endParaRPr>
          </a:p>
          <a:p>
            <a:pPr marL="1600200" lvl="2" indent="-334963" eaLnBrk="0" hangingPunct="0">
              <a:spcBef>
                <a:spcPts val="1200"/>
              </a:spcBef>
            </a:pPr>
            <a:endParaRPr lang="en-US" sz="1400" dirty="0">
              <a:solidFill>
                <a:srgbClr val="000000"/>
              </a:solidFill>
            </a:endParaRPr>
          </a:p>
          <a:p>
            <a:pPr marL="1143000" lvl="1" indent="-334963" eaLnBrk="0" hangingPunct="0">
              <a:spcBef>
                <a:spcPts val="1200"/>
              </a:spcBef>
            </a:pPr>
            <a:endParaRPr lang="en-US" sz="1400" dirty="0">
              <a:solidFill>
                <a:srgbClr val="000000"/>
              </a:solidFill>
            </a:endParaRPr>
          </a:p>
          <a:p>
            <a:pPr marL="1600200" lvl="2" indent="-334963" eaLnBrk="0" hangingPunct="0">
              <a:spcBef>
                <a:spcPts val="1200"/>
              </a:spcBef>
            </a:pPr>
            <a:endParaRPr lang="en-US" sz="1400" dirty="0">
              <a:solidFill>
                <a:srgbClr val="00B050"/>
              </a:solidFill>
            </a:endParaRPr>
          </a:p>
          <a:p>
            <a:pPr marL="1600200" lvl="2" indent="-334963" eaLnBrk="0" hangingPunct="0">
              <a:spcBef>
                <a:spcPts val="1200"/>
              </a:spcBef>
              <a:buFont typeface="Wingdings" pitchFamily="2" charset="2"/>
              <a:buChar char="ü"/>
            </a:pPr>
            <a:endParaRPr lang="en-US" sz="1400" dirty="0">
              <a:solidFill>
                <a:srgbClr val="00B050"/>
              </a:solidFill>
            </a:endParaRPr>
          </a:p>
        </p:txBody>
      </p:sp>
      <p:sp>
        <p:nvSpPr>
          <p:cNvPr id="3" name="Rectangle 2"/>
          <p:cNvSpPr>
            <a:spLocks noChangeArrowheads="1"/>
          </p:cNvSpPr>
          <p:nvPr/>
        </p:nvSpPr>
        <p:spPr bwMode="auto">
          <a:xfrm>
            <a:off x="906162" y="194109"/>
            <a:ext cx="7323438" cy="572033"/>
          </a:xfrm>
          <a:prstGeom prst="rect">
            <a:avLst/>
          </a:prstGeom>
          <a:noFill/>
          <a:ln w="9525">
            <a:noFill/>
            <a:miter lim="800000"/>
            <a:headEnd/>
            <a:tailEnd/>
          </a:ln>
        </p:spPr>
        <p:txBody>
          <a:bodyPr anchor="ctr"/>
          <a:lstStyle/>
          <a:p>
            <a:pPr algn="ctr" eaLnBrk="0" hangingPunct="0">
              <a:defRPr/>
            </a:pPr>
            <a:r>
              <a:rPr lang="en-US" sz="2800" b="1" i="1" dirty="0" smtClean="0">
                <a:latin typeface="Arial Black" panose="020B0A04020102020204" pitchFamily="34" charset="0"/>
              </a:rPr>
              <a:t>Fort Sill Manning FY11-15 </a:t>
            </a:r>
            <a:endParaRPr lang="en-US" sz="2800" b="1" i="1" dirty="0">
              <a:solidFill>
                <a:schemeClr val="tx2"/>
              </a:solidFill>
              <a:latin typeface="Arial Black" panose="020B0A04020102020204" pitchFamily="34" charset="0"/>
            </a:endParaRPr>
          </a:p>
        </p:txBody>
      </p:sp>
      <p:graphicFrame>
        <p:nvGraphicFramePr>
          <p:cNvPr id="6" name="Chart 5"/>
          <p:cNvGraphicFramePr>
            <a:graphicFrameLocks/>
          </p:cNvGraphicFramePr>
          <p:nvPr>
            <p:extLst/>
          </p:nvPr>
        </p:nvGraphicFramePr>
        <p:xfrm>
          <a:off x="4020352" y="766142"/>
          <a:ext cx="5038945" cy="5701333"/>
        </p:xfrm>
        <a:graphic>
          <a:graphicData uri="http://schemas.openxmlformats.org/drawingml/2006/chart">
            <c:chart xmlns:c="http://schemas.openxmlformats.org/drawingml/2006/chart" xmlns:r="http://schemas.openxmlformats.org/officeDocument/2006/relationships" r:id="rId3"/>
          </a:graphicData>
        </a:graphic>
      </p:graphicFrame>
      <p:sp>
        <p:nvSpPr>
          <p:cNvPr id="9" name="Explosion 2 8"/>
          <p:cNvSpPr/>
          <p:nvPr/>
        </p:nvSpPr>
        <p:spPr>
          <a:xfrm>
            <a:off x="4733925" y="2181225"/>
            <a:ext cx="4114800" cy="295274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rgbClr val="FF0000"/>
                </a:solidFill>
              </a:rPr>
              <a:t>Cumulative loss of </a:t>
            </a:r>
          </a:p>
          <a:p>
            <a:pPr algn="ctr"/>
            <a:r>
              <a:rPr lang="en-US" b="1" i="1" dirty="0" smtClean="0">
                <a:solidFill>
                  <a:srgbClr val="FF0000"/>
                </a:solidFill>
              </a:rPr>
              <a:t>1207 Military &amp;</a:t>
            </a:r>
          </a:p>
          <a:p>
            <a:pPr algn="ctr"/>
            <a:r>
              <a:rPr lang="en-US" b="1" i="1" dirty="0" smtClean="0">
                <a:solidFill>
                  <a:srgbClr val="FF0000"/>
                </a:solidFill>
              </a:rPr>
              <a:t>588 </a:t>
            </a:r>
            <a:r>
              <a:rPr lang="en-US" b="1" i="1" dirty="0">
                <a:solidFill>
                  <a:srgbClr val="FF0000"/>
                </a:solidFill>
              </a:rPr>
              <a:t>Civilians</a:t>
            </a:r>
          </a:p>
        </p:txBody>
      </p:sp>
      <p:sp>
        <p:nvSpPr>
          <p:cNvPr id="5" name="TextBox 4"/>
          <p:cNvSpPr txBox="1"/>
          <p:nvPr/>
        </p:nvSpPr>
        <p:spPr>
          <a:xfrm>
            <a:off x="0" y="1181132"/>
            <a:ext cx="4362450" cy="1754326"/>
          </a:xfrm>
          <a:prstGeom prst="rect">
            <a:avLst/>
          </a:prstGeom>
          <a:noFill/>
        </p:spPr>
        <p:txBody>
          <a:bodyPr wrap="square" rtlCol="0">
            <a:spAutoFit/>
          </a:bodyPr>
          <a:lstStyle/>
          <a:p>
            <a:pPr>
              <a:lnSpc>
                <a:spcPct val="200000"/>
              </a:lnSpc>
            </a:pPr>
            <a:r>
              <a:rPr lang="en-US" b="1" i="1" u="sng" dirty="0" smtClean="0"/>
              <a:t>Military Manning-</a:t>
            </a:r>
          </a:p>
          <a:p>
            <a:pPr marL="342900" indent="-342900">
              <a:lnSpc>
                <a:spcPct val="200000"/>
              </a:lnSpc>
              <a:buFont typeface="Wingdings" panose="05000000000000000000" pitchFamily="2" charset="2"/>
              <a:buChar char="§"/>
            </a:pPr>
            <a:r>
              <a:rPr lang="en-US" b="1" dirty="0" smtClean="0"/>
              <a:t>Continuing decrease since FY12 </a:t>
            </a:r>
            <a:r>
              <a:rPr lang="en-US" b="1" i="1" dirty="0" smtClean="0"/>
              <a:t>(18.4%)</a:t>
            </a:r>
          </a:p>
        </p:txBody>
      </p:sp>
      <p:sp>
        <p:nvSpPr>
          <p:cNvPr id="10" name="TextBox 9"/>
          <p:cNvSpPr txBox="1"/>
          <p:nvPr/>
        </p:nvSpPr>
        <p:spPr>
          <a:xfrm>
            <a:off x="0" y="3008228"/>
            <a:ext cx="3934627" cy="4031873"/>
          </a:xfrm>
          <a:prstGeom prst="rect">
            <a:avLst/>
          </a:prstGeom>
          <a:noFill/>
        </p:spPr>
        <p:txBody>
          <a:bodyPr wrap="square" rtlCol="0">
            <a:spAutoFit/>
          </a:bodyPr>
          <a:lstStyle/>
          <a:p>
            <a:pPr>
              <a:lnSpc>
                <a:spcPct val="200000"/>
              </a:lnSpc>
            </a:pPr>
            <a:r>
              <a:rPr lang="en-US" b="1" i="1" u="sng" dirty="0"/>
              <a:t>Civilian </a:t>
            </a:r>
            <a:r>
              <a:rPr lang="en-US" b="1" i="1" u="sng" dirty="0" smtClean="0"/>
              <a:t>Manning- </a:t>
            </a:r>
          </a:p>
          <a:p>
            <a:pPr marL="342900" indent="-342900">
              <a:lnSpc>
                <a:spcPct val="200000"/>
              </a:lnSpc>
              <a:buFont typeface="Wingdings" panose="05000000000000000000" pitchFamily="2" charset="2"/>
              <a:buChar char="§"/>
            </a:pPr>
            <a:r>
              <a:rPr lang="en-US" b="1" dirty="0" smtClean="0"/>
              <a:t>Continuing decrease since </a:t>
            </a:r>
          </a:p>
          <a:p>
            <a:pPr>
              <a:lnSpc>
                <a:spcPct val="200000"/>
              </a:lnSpc>
            </a:pPr>
            <a:r>
              <a:rPr lang="en-US" b="1" dirty="0"/>
              <a:t> </a:t>
            </a:r>
            <a:r>
              <a:rPr lang="en-US" b="1" dirty="0" smtClean="0"/>
              <a:t>    FY11 (</a:t>
            </a:r>
            <a:r>
              <a:rPr lang="en-US" b="1" i="1" dirty="0" smtClean="0"/>
              <a:t>18.9%)</a:t>
            </a:r>
            <a:endParaRPr lang="en-US" b="1" i="1" dirty="0"/>
          </a:p>
          <a:p>
            <a:pPr algn="ctr">
              <a:lnSpc>
                <a:spcPct val="200000"/>
              </a:lnSpc>
            </a:pPr>
            <a:endParaRPr lang="en-US" sz="1400" b="1" dirty="0" smtClean="0"/>
          </a:p>
          <a:p>
            <a:pPr algn="ctr">
              <a:lnSpc>
                <a:spcPct val="200000"/>
              </a:lnSpc>
            </a:pPr>
            <a:endParaRPr lang="en-US" sz="1400" b="1" dirty="0"/>
          </a:p>
          <a:p>
            <a:pPr algn="ctr">
              <a:lnSpc>
                <a:spcPct val="200000"/>
              </a:lnSpc>
            </a:pPr>
            <a:r>
              <a:rPr lang="en-US" sz="1400" b="1" dirty="0" smtClean="0"/>
              <a:t>Does </a:t>
            </a:r>
            <a:r>
              <a:rPr lang="en-US" sz="1400" b="1" dirty="0"/>
              <a:t>not include </a:t>
            </a:r>
            <a:r>
              <a:rPr lang="en-US" sz="1400" b="1" dirty="0" smtClean="0"/>
              <a:t>the addition of 2-20 </a:t>
            </a:r>
            <a:r>
              <a:rPr lang="en-US" sz="1400" b="1" dirty="0"/>
              <a:t>&amp;</a:t>
            </a:r>
            <a:r>
              <a:rPr lang="en-US" sz="1400" b="1" dirty="0" smtClean="0"/>
              <a:t> 5-5 or the Enterprise Partner cuts (~+400)</a:t>
            </a:r>
            <a:endParaRPr lang="en-US" sz="1400" b="1" dirty="0"/>
          </a:p>
          <a:p>
            <a:pPr>
              <a:lnSpc>
                <a:spcPct val="200000"/>
              </a:lnSpc>
            </a:pPr>
            <a:endParaRPr lang="en-US" b="1" i="1" dirty="0" smtClean="0"/>
          </a:p>
        </p:txBody>
      </p:sp>
    </p:spTree>
    <p:extLst>
      <p:ext uri="{BB962C8B-B14F-4D97-AF65-F5344CB8AC3E}">
        <p14:creationId xmlns:p14="http://schemas.microsoft.com/office/powerpoint/2010/main" val="15981802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2588" y="1474770"/>
            <a:ext cx="7352782" cy="1569660"/>
          </a:xfrm>
          <a:prstGeom prst="rect">
            <a:avLst/>
          </a:prstGeom>
          <a:noFill/>
        </p:spPr>
        <p:txBody>
          <a:bodyPr wrap="none" rtlCol="0">
            <a:spAutoFit/>
          </a:bodyPr>
          <a:lstStyle/>
          <a:p>
            <a:pPr algn="ctr"/>
            <a:r>
              <a:rPr lang="en-US" sz="3600" b="1" i="1" dirty="0" smtClean="0"/>
              <a:t>LEDC Mission, Initiatives, and Metrics</a:t>
            </a:r>
          </a:p>
          <a:p>
            <a:pPr algn="ctr"/>
            <a:r>
              <a:rPr lang="en-US" sz="3600" b="1" dirty="0" smtClean="0"/>
              <a:t>Mr. Phil Kennedy</a:t>
            </a:r>
          </a:p>
          <a:p>
            <a:pPr algn="ctr"/>
            <a:r>
              <a:rPr lang="en-US" sz="2400" b="1" dirty="0" smtClean="0"/>
              <a:t>Chairman Lawton Economic Development Corporation</a:t>
            </a:r>
            <a:endParaRPr lang="en-US" sz="2400" b="1" dirty="0"/>
          </a:p>
        </p:txBody>
      </p:sp>
      <p:pic>
        <p:nvPicPr>
          <p:cNvPr id="3" name="Picture 2"/>
          <p:cNvPicPr>
            <a:picLocks noChangeAspect="1"/>
          </p:cNvPicPr>
          <p:nvPr/>
        </p:nvPicPr>
        <p:blipFill>
          <a:blip r:embed="rId2"/>
          <a:stretch>
            <a:fillRect/>
          </a:stretch>
        </p:blipFill>
        <p:spPr>
          <a:xfrm>
            <a:off x="3204312" y="3592295"/>
            <a:ext cx="2521519" cy="284748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36300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5572" y="471633"/>
            <a:ext cx="8226804" cy="523220"/>
          </a:xfrm>
          <a:prstGeom prst="rect">
            <a:avLst/>
          </a:prstGeom>
          <a:noFill/>
        </p:spPr>
        <p:txBody>
          <a:bodyPr wrap="none" rtlCol="0">
            <a:spAutoFit/>
          </a:bodyPr>
          <a:lstStyle/>
          <a:p>
            <a:r>
              <a:rPr lang="en-US" sz="2800" b="1" dirty="0" smtClean="0"/>
              <a:t>Lawton – Fort Sill Economic Development Corporation</a:t>
            </a:r>
            <a:endParaRPr lang="en-US" sz="2800" b="1" dirty="0"/>
          </a:p>
        </p:txBody>
      </p:sp>
      <p:sp>
        <p:nvSpPr>
          <p:cNvPr id="5" name="Rectangle 4"/>
          <p:cNvSpPr/>
          <p:nvPr/>
        </p:nvSpPr>
        <p:spPr>
          <a:xfrm>
            <a:off x="788486" y="1846225"/>
            <a:ext cx="7725786" cy="3785652"/>
          </a:xfrm>
          <a:prstGeom prst="rect">
            <a:avLst/>
          </a:prstGeom>
        </p:spPr>
        <p:txBody>
          <a:bodyPr wrap="square">
            <a:spAutoFit/>
          </a:bodyPr>
          <a:lstStyle/>
          <a:p>
            <a:r>
              <a:rPr lang="en-US" sz="2400" dirty="0" smtClean="0">
                <a:latin typeface="Calibri" panose="020F0502020204030204" pitchFamily="34" charset="0"/>
              </a:rPr>
              <a:t>The </a:t>
            </a:r>
            <a:r>
              <a:rPr lang="en-US" sz="2400" dirty="0">
                <a:latin typeface="Calibri" panose="020F0502020204030204" pitchFamily="34" charset="0"/>
              </a:rPr>
              <a:t>Corporation’s </a:t>
            </a:r>
            <a:r>
              <a:rPr lang="en-US" sz="2400" b="1" dirty="0">
                <a:latin typeface="Calibri" panose="020F0502020204030204" pitchFamily="34" charset="0"/>
              </a:rPr>
              <a:t>goal</a:t>
            </a:r>
            <a:r>
              <a:rPr lang="en-US" sz="2400" dirty="0">
                <a:latin typeface="Calibri" panose="020F0502020204030204" pitchFamily="34" charset="0"/>
              </a:rPr>
              <a:t> is to </a:t>
            </a:r>
            <a:r>
              <a:rPr lang="en-US" sz="2400" b="1" dirty="0">
                <a:latin typeface="Calibri" panose="020F0502020204030204" pitchFamily="34" charset="0"/>
              </a:rPr>
              <a:t>strengthen regional employment, build a base of high-value industries</a:t>
            </a:r>
            <a:r>
              <a:rPr lang="en-US" sz="2400" dirty="0">
                <a:latin typeface="Calibri" panose="020F0502020204030204" pitchFamily="34" charset="0"/>
              </a:rPr>
              <a:t>, and </a:t>
            </a:r>
            <a:r>
              <a:rPr lang="en-US" sz="2400" b="1" dirty="0">
                <a:latin typeface="Calibri" panose="020F0502020204030204" pitchFamily="34" charset="0"/>
              </a:rPr>
              <a:t>significantly improve the economic future</a:t>
            </a:r>
            <a:r>
              <a:rPr lang="en-US" sz="2400" dirty="0">
                <a:latin typeface="Calibri" panose="020F0502020204030204" pitchFamily="34" charset="0"/>
              </a:rPr>
              <a:t> for all who live and work in the region</a:t>
            </a:r>
            <a:r>
              <a:rPr lang="en-US" sz="2400" dirty="0" smtClean="0">
                <a:latin typeface="Calibri" panose="020F0502020204030204" pitchFamily="34" charset="0"/>
              </a:rPr>
              <a:t>.</a:t>
            </a:r>
          </a:p>
          <a:p>
            <a:endParaRPr lang="en-US" sz="2400" dirty="0">
              <a:latin typeface="Calibri" panose="020F0502020204030204" pitchFamily="34" charset="0"/>
            </a:endParaRPr>
          </a:p>
          <a:p>
            <a:r>
              <a:rPr lang="en-US" sz="2400" dirty="0" smtClean="0">
                <a:latin typeface="Calibri" panose="020F0502020204030204" pitchFamily="34" charset="0"/>
              </a:rPr>
              <a:t>The Corporation’s </a:t>
            </a:r>
            <a:r>
              <a:rPr lang="en-US" sz="2400" b="1" dirty="0" smtClean="0">
                <a:latin typeface="Calibri" panose="020F0502020204030204" pitchFamily="34" charset="0"/>
              </a:rPr>
              <a:t>mission</a:t>
            </a:r>
            <a:r>
              <a:rPr lang="en-US" sz="2400" dirty="0" smtClean="0">
                <a:latin typeface="Calibri" panose="020F0502020204030204" pitchFamily="34" charset="0"/>
              </a:rPr>
              <a:t> is to </a:t>
            </a:r>
            <a:r>
              <a:rPr lang="en-US" sz="2400" b="1" dirty="0" smtClean="0">
                <a:latin typeface="Calibri" panose="020F0502020204030204" pitchFamily="34" charset="0"/>
              </a:rPr>
              <a:t>drive and ensure economic growth</a:t>
            </a:r>
            <a:r>
              <a:rPr lang="en-US" sz="2400" dirty="0" smtClean="0">
                <a:latin typeface="Calibri" panose="020F0502020204030204" pitchFamily="34" charset="0"/>
              </a:rPr>
              <a:t> by recruiting and creating high-quality jobs to the Lawton area.  This includes attracting new capital investment, retaining and expanding existing businesses and industries with a focus on high technology industries.</a:t>
            </a:r>
            <a:endParaRPr lang="en-US" sz="2400" dirty="0">
              <a:latin typeface="Calibri" panose="020F0502020204030204" pitchFamily="34" charset="0"/>
            </a:endParaRPr>
          </a:p>
        </p:txBody>
      </p:sp>
    </p:spTree>
    <p:extLst>
      <p:ext uri="{BB962C8B-B14F-4D97-AF65-F5344CB8AC3E}">
        <p14:creationId xmlns:p14="http://schemas.microsoft.com/office/powerpoint/2010/main" val="42003552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78626" y="1491128"/>
            <a:ext cx="857207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effectLst/>
                <a:cs typeface="Arial" panose="020B0604020202020204" pitchFamily="34" charset="0"/>
              </a:rPr>
              <a:t>1) Establish the Lawton-Fort Sill Economic Development Corporation as the 	</a:t>
            </a:r>
            <a:r>
              <a:rPr kumimoji="0" lang="en-US" altLang="en-US" sz="2000" b="1" i="0" u="none" strike="noStrike" cap="none" normalizeH="0" baseline="0" dirty="0" smtClean="0">
                <a:ln>
                  <a:noFill/>
                </a:ln>
                <a:effectLst/>
                <a:cs typeface="Arial" panose="020B0604020202020204" pitchFamily="34" charset="0"/>
              </a:rPr>
              <a:t>“one-stop” agency </a:t>
            </a:r>
            <a:r>
              <a:rPr kumimoji="0" lang="en-US" altLang="en-US" sz="2000" b="0" i="0" u="none" strike="noStrike" cap="none" normalizeH="0" baseline="0" dirty="0" smtClean="0">
                <a:ln>
                  <a:noFill/>
                </a:ln>
                <a:effectLst/>
                <a:cs typeface="Arial" panose="020B0604020202020204" pitchFamily="34" charset="0"/>
              </a:rPr>
              <a:t>for all economic development services in the greater 	Lawton region.</a:t>
            </a:r>
            <a:endParaRPr kumimoji="0" lang="en-US" altLang="en-US" sz="20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effectLst/>
                <a:cs typeface="Arial" panose="020B0604020202020204" pitchFamily="34" charset="0"/>
              </a:rPr>
              <a:t>2) </a:t>
            </a:r>
            <a:r>
              <a:rPr kumimoji="0" lang="en-US" altLang="en-US" sz="2000" b="1" i="0" u="none" strike="noStrike" cap="none" normalizeH="0" baseline="0" dirty="0" smtClean="0">
                <a:ln>
                  <a:noFill/>
                </a:ln>
                <a:effectLst/>
                <a:cs typeface="Arial" panose="020B0604020202020204" pitchFamily="34" charset="0"/>
              </a:rPr>
              <a:t>Recruit targeted industries/businesses </a:t>
            </a:r>
            <a:r>
              <a:rPr kumimoji="0" lang="en-US" altLang="en-US" sz="2000" b="0" i="0" u="none" strike="noStrike" cap="none" normalizeH="0" baseline="0" dirty="0" smtClean="0">
                <a:ln>
                  <a:noFill/>
                </a:ln>
                <a:effectLst/>
                <a:cs typeface="Arial" panose="020B0604020202020204" pitchFamily="34" charset="0"/>
              </a:rPr>
              <a:t>and work to diversify Lawton’s 	economic base while preserving the core industry base.</a:t>
            </a:r>
            <a:endParaRPr kumimoji="0" lang="en-US" altLang="en-US" sz="20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effectLst/>
                <a:cs typeface="Arial" panose="020B0604020202020204" pitchFamily="34" charset="0"/>
              </a:rPr>
              <a:t>3) </a:t>
            </a:r>
            <a:r>
              <a:rPr kumimoji="0" lang="en-US" altLang="en-US" sz="2000" b="1" i="0" u="none" strike="noStrike" cap="none" normalizeH="0" baseline="0" dirty="0" smtClean="0">
                <a:ln>
                  <a:noFill/>
                </a:ln>
                <a:effectLst/>
                <a:cs typeface="Arial" panose="020B0604020202020204" pitchFamily="34" charset="0"/>
              </a:rPr>
              <a:t>Design and develop new tools and strategies </a:t>
            </a:r>
            <a:r>
              <a:rPr kumimoji="0" lang="en-US" altLang="en-US" sz="2000" b="0" i="0" u="none" strike="noStrike" cap="none" normalizeH="0" baseline="0" dirty="0" smtClean="0">
                <a:ln>
                  <a:noFill/>
                </a:ln>
                <a:effectLst/>
                <a:cs typeface="Arial" panose="020B0604020202020204" pitchFamily="34" charset="0"/>
              </a:rPr>
              <a:t>to enhance the community’s 	economic development image.</a:t>
            </a:r>
            <a:endParaRPr kumimoji="0" lang="en-US" altLang="en-US" sz="20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effectLst/>
                <a:cs typeface="Arial" panose="020B0604020202020204" pitchFamily="34" charset="0"/>
              </a:rPr>
              <a:t>4) </a:t>
            </a:r>
            <a:r>
              <a:rPr kumimoji="0" lang="en-US" altLang="en-US" sz="2000" b="1" i="0" u="none" strike="noStrike" cap="none" normalizeH="0" baseline="0" dirty="0" smtClean="0">
                <a:ln>
                  <a:noFill/>
                </a:ln>
                <a:effectLst/>
                <a:cs typeface="Arial" panose="020B0604020202020204" pitchFamily="34" charset="0"/>
              </a:rPr>
              <a:t>Develop the community’s capacity </a:t>
            </a:r>
            <a:r>
              <a:rPr kumimoji="0" lang="en-US" altLang="en-US" sz="2000" b="0" i="0" u="none" strike="noStrike" cap="none" normalizeH="0" baseline="0" dirty="0" smtClean="0">
                <a:ln>
                  <a:noFill/>
                </a:ln>
                <a:effectLst/>
                <a:cs typeface="Arial" panose="020B0604020202020204" pitchFamily="34" charset="0"/>
              </a:rPr>
              <a:t>for new and sustained economic growth.</a:t>
            </a:r>
            <a:endParaRPr kumimoji="0" lang="en-US" altLang="en-US" sz="20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effectLst/>
                <a:cs typeface="Arial" panose="020B0604020202020204" pitchFamily="34" charset="0"/>
              </a:rPr>
              <a:t>5) Globally </a:t>
            </a:r>
            <a:r>
              <a:rPr kumimoji="0" lang="en-US" altLang="en-US" sz="2000" b="1" i="0" u="none" strike="noStrike" cap="none" normalizeH="0" baseline="0" dirty="0" smtClean="0">
                <a:ln>
                  <a:noFill/>
                </a:ln>
                <a:effectLst/>
                <a:cs typeface="Arial" panose="020B0604020202020204" pitchFamily="34" charset="0"/>
              </a:rPr>
              <a:t>escalate the awareness </a:t>
            </a:r>
            <a:r>
              <a:rPr kumimoji="0" lang="en-US" altLang="en-US" sz="2000" b="0" i="0" u="none" strike="noStrike" cap="none" normalizeH="0" baseline="0" dirty="0" smtClean="0">
                <a:ln>
                  <a:noFill/>
                </a:ln>
                <a:effectLst/>
                <a:cs typeface="Arial" panose="020B0604020202020204" pitchFamily="34" charset="0"/>
              </a:rPr>
              <a:t>of Lawton’s education assets and capabilities.</a:t>
            </a:r>
            <a:endParaRPr kumimoji="0" lang="en-US" altLang="en-US" sz="20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effectLst/>
                <a:cs typeface="Arial" panose="020B0604020202020204" pitchFamily="34" charset="0"/>
              </a:rPr>
              <a:t>6</a:t>
            </a:r>
            <a:r>
              <a:rPr kumimoji="0" lang="en-US" altLang="en-US" sz="2000" b="1" i="0" u="none" strike="noStrike" cap="none" normalizeH="0" baseline="0" dirty="0" smtClean="0">
                <a:ln>
                  <a:noFill/>
                </a:ln>
                <a:effectLst/>
                <a:cs typeface="Arial" panose="020B0604020202020204" pitchFamily="34" charset="0"/>
              </a:rPr>
              <a:t>) Identify issues </a:t>
            </a:r>
            <a:r>
              <a:rPr kumimoji="0" lang="en-US" altLang="en-US" sz="2000" b="0" i="0" u="none" strike="noStrike" cap="none" normalizeH="0" baseline="0" dirty="0" smtClean="0">
                <a:ln>
                  <a:noFill/>
                </a:ln>
                <a:effectLst/>
                <a:cs typeface="Arial" panose="020B0604020202020204" pitchFamily="34" charset="0"/>
              </a:rPr>
              <a:t>that may limit our economic development and </a:t>
            </a:r>
            <a:r>
              <a:rPr kumimoji="0" lang="en-US" altLang="en-US" sz="2000" b="1" i="0" u="none" strike="noStrike" cap="none" normalizeH="0" baseline="0" dirty="0" smtClean="0">
                <a:ln>
                  <a:noFill/>
                </a:ln>
                <a:effectLst/>
                <a:cs typeface="Arial" panose="020B0604020202020204" pitchFamily="34" charset="0"/>
              </a:rPr>
              <a:t>coordinate with 	community organizations to eliminate those issues.</a:t>
            </a:r>
            <a:endParaRPr kumimoji="0" lang="en-US" altLang="en-US" sz="2000" b="1"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effectLst/>
                <a:cs typeface="Arial" panose="020B0604020202020204" pitchFamily="34" charset="0"/>
              </a:rPr>
              <a:t>7) </a:t>
            </a:r>
            <a:r>
              <a:rPr kumimoji="0" lang="en-US" altLang="en-US" sz="2000" b="1" i="0" u="none" strike="noStrike" cap="none" normalizeH="0" baseline="0" dirty="0" smtClean="0">
                <a:ln>
                  <a:noFill/>
                </a:ln>
                <a:effectLst/>
                <a:cs typeface="Arial" panose="020B0604020202020204" pitchFamily="34" charset="0"/>
              </a:rPr>
              <a:t>Develop processes of communication and education of economic 	development.</a:t>
            </a:r>
            <a:endParaRPr kumimoji="0" lang="en-US" altLang="en-US" sz="2000" b="1"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effectLst/>
                <a:cs typeface="Arial" panose="020B0604020202020204" pitchFamily="34" charset="0"/>
              </a:rPr>
              <a:t>8</a:t>
            </a:r>
            <a:r>
              <a:rPr kumimoji="0" lang="en-US" altLang="en-US" sz="2000" b="1" i="0" u="none" strike="noStrike" cap="none" normalizeH="0" baseline="0" dirty="0" smtClean="0">
                <a:ln>
                  <a:noFill/>
                </a:ln>
                <a:effectLst/>
                <a:cs typeface="Arial" panose="020B0604020202020204" pitchFamily="34" charset="0"/>
              </a:rPr>
              <a:t>) Support efforts to ensure there is adequate quality and quantity of 	workforce </a:t>
            </a:r>
            <a:r>
              <a:rPr kumimoji="0" lang="en-US" altLang="en-US" sz="2000" b="0" i="0" u="none" strike="noStrike" cap="none" normalizeH="0" baseline="0" dirty="0" smtClean="0">
                <a:ln>
                  <a:noFill/>
                </a:ln>
                <a:effectLst/>
                <a:cs typeface="Arial" panose="020B0604020202020204" pitchFamily="34" charset="0"/>
              </a:rPr>
              <a:t>to meet employer needs.</a:t>
            </a:r>
            <a:endParaRPr kumimoji="0" lang="en-US" altLang="en-US" sz="20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effectLst/>
                <a:cs typeface="Arial" panose="020B0604020202020204" pitchFamily="34" charset="0"/>
              </a:rPr>
              <a:t> </a:t>
            </a:r>
          </a:p>
        </p:txBody>
      </p:sp>
      <p:sp>
        <p:nvSpPr>
          <p:cNvPr id="6" name="TextBox 5"/>
          <p:cNvSpPr txBox="1"/>
          <p:nvPr/>
        </p:nvSpPr>
        <p:spPr>
          <a:xfrm>
            <a:off x="555572" y="471633"/>
            <a:ext cx="8226804" cy="954107"/>
          </a:xfrm>
          <a:prstGeom prst="rect">
            <a:avLst/>
          </a:prstGeom>
          <a:noFill/>
        </p:spPr>
        <p:txBody>
          <a:bodyPr wrap="none" rtlCol="0">
            <a:spAutoFit/>
          </a:bodyPr>
          <a:lstStyle/>
          <a:p>
            <a:pPr algn="ctr"/>
            <a:r>
              <a:rPr lang="en-US" sz="2800" b="1" dirty="0" smtClean="0"/>
              <a:t>Lawton – Fort Sill Economic Development Corporation</a:t>
            </a:r>
          </a:p>
          <a:p>
            <a:pPr algn="ctr"/>
            <a:r>
              <a:rPr lang="en-US" sz="2800" b="1" dirty="0" smtClean="0"/>
              <a:t>Initiatives</a:t>
            </a:r>
            <a:endParaRPr lang="en-US" sz="2800" b="1" dirty="0"/>
          </a:p>
        </p:txBody>
      </p:sp>
    </p:spTree>
    <p:extLst>
      <p:ext uri="{BB962C8B-B14F-4D97-AF65-F5344CB8AC3E}">
        <p14:creationId xmlns:p14="http://schemas.microsoft.com/office/powerpoint/2010/main" val="32796093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1290379" y="5804910"/>
            <a:ext cx="2009954" cy="707366"/>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626136" y="5766490"/>
            <a:ext cx="1353769" cy="830997"/>
          </a:xfrm>
          <a:prstGeom prst="rect">
            <a:avLst/>
          </a:prstGeom>
          <a:noFill/>
        </p:spPr>
        <p:txBody>
          <a:bodyPr wrap="none" rtlCol="0">
            <a:spAutoFit/>
          </a:bodyPr>
          <a:lstStyle/>
          <a:p>
            <a:pPr algn="ctr"/>
            <a:r>
              <a:rPr lang="en-US" sz="1600" dirty="0"/>
              <a:t>$76,125</a:t>
            </a:r>
          </a:p>
          <a:p>
            <a:pPr algn="ctr"/>
            <a:r>
              <a:rPr lang="en-US" sz="1600" dirty="0"/>
              <a:t>Shared Admin</a:t>
            </a:r>
          </a:p>
          <a:p>
            <a:pPr algn="ctr"/>
            <a:r>
              <a:rPr lang="en-US" sz="1600" dirty="0"/>
              <a:t>Expenses</a:t>
            </a:r>
          </a:p>
        </p:txBody>
      </p:sp>
      <p:sp>
        <p:nvSpPr>
          <p:cNvPr id="67" name="Rounded Rectangle 66"/>
          <p:cNvSpPr/>
          <p:nvPr/>
        </p:nvSpPr>
        <p:spPr>
          <a:xfrm>
            <a:off x="192206" y="5024017"/>
            <a:ext cx="2009954" cy="707366"/>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15551" y="4981568"/>
            <a:ext cx="2139433" cy="830997"/>
          </a:xfrm>
          <a:prstGeom prst="rect">
            <a:avLst/>
          </a:prstGeom>
          <a:noFill/>
        </p:spPr>
        <p:txBody>
          <a:bodyPr wrap="none" rtlCol="0">
            <a:spAutoFit/>
          </a:bodyPr>
          <a:lstStyle/>
          <a:p>
            <a:pPr algn="ctr"/>
            <a:r>
              <a:rPr lang="en-US" sz="1600" dirty="0"/>
              <a:t>$77,537</a:t>
            </a:r>
          </a:p>
          <a:p>
            <a:pPr algn="ctr"/>
            <a:r>
              <a:rPr lang="en-US" sz="1600" dirty="0" err="1"/>
              <a:t>Govt</a:t>
            </a:r>
            <a:r>
              <a:rPr lang="en-US" sz="1600" dirty="0"/>
              <a:t>/Military Affairs +</a:t>
            </a:r>
          </a:p>
          <a:p>
            <a:pPr algn="ctr"/>
            <a:r>
              <a:rPr lang="en-US" sz="1600" dirty="0"/>
              <a:t>$18,000 Event Revenue</a:t>
            </a:r>
          </a:p>
        </p:txBody>
      </p:sp>
      <p:sp>
        <p:nvSpPr>
          <p:cNvPr id="59" name="Rounded Rectangle 58"/>
          <p:cNvSpPr/>
          <p:nvPr/>
        </p:nvSpPr>
        <p:spPr>
          <a:xfrm>
            <a:off x="192206" y="4189702"/>
            <a:ext cx="2009954" cy="707366"/>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00070" y="4164427"/>
            <a:ext cx="2051138" cy="830997"/>
          </a:xfrm>
          <a:prstGeom prst="rect">
            <a:avLst/>
          </a:prstGeom>
          <a:noFill/>
        </p:spPr>
        <p:txBody>
          <a:bodyPr wrap="none" rtlCol="0">
            <a:spAutoFit/>
          </a:bodyPr>
          <a:lstStyle/>
          <a:p>
            <a:pPr algn="ctr"/>
            <a:r>
              <a:rPr lang="en-US" sz="1600" dirty="0"/>
              <a:t>$65,643</a:t>
            </a:r>
          </a:p>
          <a:p>
            <a:pPr algn="ctr"/>
            <a:r>
              <a:rPr lang="en-US" sz="1600" dirty="0"/>
              <a:t>Econ Dev + $200,0000</a:t>
            </a:r>
          </a:p>
          <a:p>
            <a:pPr algn="ctr"/>
            <a:r>
              <a:rPr lang="en-US" sz="1600" dirty="0"/>
              <a:t>Private Contributions</a:t>
            </a:r>
          </a:p>
        </p:txBody>
      </p:sp>
      <p:sp>
        <p:nvSpPr>
          <p:cNvPr id="3" name="Rounded Rectangle 2"/>
          <p:cNvSpPr/>
          <p:nvPr/>
        </p:nvSpPr>
        <p:spPr>
          <a:xfrm>
            <a:off x="3605842" y="1078302"/>
            <a:ext cx="2009954" cy="707366"/>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786999" y="1078304"/>
            <a:ext cx="1700017" cy="646331"/>
          </a:xfrm>
          <a:prstGeom prst="rect">
            <a:avLst/>
          </a:prstGeom>
          <a:noFill/>
        </p:spPr>
        <p:txBody>
          <a:bodyPr wrap="none" rtlCol="0">
            <a:spAutoFit/>
          </a:bodyPr>
          <a:lstStyle/>
          <a:p>
            <a:pPr algn="ctr"/>
            <a:r>
              <a:rPr lang="en-US" dirty="0"/>
              <a:t>City of Lawton</a:t>
            </a:r>
          </a:p>
          <a:p>
            <a:pPr algn="ctr"/>
            <a:r>
              <a:rPr lang="en-US" dirty="0"/>
              <a:t>Hotel/Motel Tax</a:t>
            </a:r>
          </a:p>
        </p:txBody>
      </p:sp>
      <p:grpSp>
        <p:nvGrpSpPr>
          <p:cNvPr id="12" name="Group 11"/>
          <p:cNvGrpSpPr/>
          <p:nvPr/>
        </p:nvGrpSpPr>
        <p:grpSpPr>
          <a:xfrm>
            <a:off x="5780996" y="2288876"/>
            <a:ext cx="2009954" cy="923330"/>
            <a:chOff x="5107452" y="1926566"/>
            <a:chExt cx="2009954" cy="923330"/>
          </a:xfrm>
        </p:grpSpPr>
        <p:sp>
          <p:nvSpPr>
            <p:cNvPr id="4" name="Rounded Rectangle 3"/>
            <p:cNvSpPr/>
            <p:nvPr/>
          </p:nvSpPr>
          <p:spPr>
            <a:xfrm>
              <a:off x="5107452" y="1949570"/>
              <a:ext cx="2009954" cy="707366"/>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554" y="1926566"/>
              <a:ext cx="1555747" cy="923330"/>
            </a:xfrm>
            <a:prstGeom prst="rect">
              <a:avLst/>
            </a:prstGeom>
            <a:noFill/>
          </p:spPr>
          <p:txBody>
            <a:bodyPr wrap="none" rtlCol="0">
              <a:spAutoFit/>
            </a:bodyPr>
            <a:lstStyle/>
            <a:p>
              <a:pPr algn="ctr"/>
              <a:r>
                <a:rPr lang="en-US" dirty="0"/>
                <a:t>30%</a:t>
              </a:r>
            </a:p>
            <a:p>
              <a:pPr algn="ctr"/>
              <a:r>
                <a:rPr lang="en-US" dirty="0"/>
                <a:t>City of Lawton</a:t>
              </a:r>
            </a:p>
            <a:p>
              <a:pPr algn="ctr"/>
              <a:endParaRPr lang="en-US" dirty="0"/>
            </a:p>
          </p:txBody>
        </p:sp>
      </p:grpSp>
      <p:grpSp>
        <p:nvGrpSpPr>
          <p:cNvPr id="13" name="Group 12"/>
          <p:cNvGrpSpPr/>
          <p:nvPr/>
        </p:nvGrpSpPr>
        <p:grpSpPr>
          <a:xfrm>
            <a:off x="1452114" y="2311880"/>
            <a:ext cx="2009954" cy="707366"/>
            <a:chOff x="1926566" y="1926566"/>
            <a:chExt cx="2009954" cy="707366"/>
          </a:xfrm>
          <a:solidFill>
            <a:schemeClr val="accent2">
              <a:lumMod val="60000"/>
              <a:lumOff val="40000"/>
            </a:schemeClr>
          </a:solidFill>
        </p:grpSpPr>
        <p:sp>
          <p:nvSpPr>
            <p:cNvPr id="6" name="Rounded Rectangle 5"/>
            <p:cNvSpPr/>
            <p:nvPr/>
          </p:nvSpPr>
          <p:spPr>
            <a:xfrm>
              <a:off x="1926566" y="1926566"/>
              <a:ext cx="2009954" cy="70736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32736" y="1956730"/>
              <a:ext cx="1042273" cy="646331"/>
            </a:xfrm>
            <a:prstGeom prst="rect">
              <a:avLst/>
            </a:prstGeom>
            <a:grpFill/>
          </p:spPr>
          <p:txBody>
            <a:bodyPr wrap="none" rtlCol="0">
              <a:spAutoFit/>
            </a:bodyPr>
            <a:lstStyle/>
            <a:p>
              <a:pPr algn="ctr"/>
              <a:r>
                <a:rPr lang="en-US" dirty="0"/>
                <a:t>70%</a:t>
              </a:r>
            </a:p>
            <a:p>
              <a:pPr algn="ctr"/>
              <a:r>
                <a:rPr lang="en-US" dirty="0"/>
                <a:t>Chamber</a:t>
              </a:r>
            </a:p>
          </p:txBody>
        </p:sp>
      </p:grpSp>
      <p:sp>
        <p:nvSpPr>
          <p:cNvPr id="8" name="Rounded Rectangle 7"/>
          <p:cNvSpPr/>
          <p:nvPr/>
        </p:nvSpPr>
        <p:spPr>
          <a:xfrm>
            <a:off x="4791820" y="3374974"/>
            <a:ext cx="2009954" cy="707366"/>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020" y="3405493"/>
            <a:ext cx="1647952" cy="646331"/>
          </a:xfrm>
          <a:prstGeom prst="rect">
            <a:avLst/>
          </a:prstGeom>
          <a:noFill/>
        </p:spPr>
        <p:txBody>
          <a:bodyPr wrap="none" rtlCol="0">
            <a:spAutoFit/>
          </a:bodyPr>
          <a:lstStyle/>
          <a:p>
            <a:pPr algn="ctr"/>
            <a:r>
              <a:rPr lang="en-US" dirty="0"/>
              <a:t>11%  Economic </a:t>
            </a:r>
          </a:p>
          <a:p>
            <a:pPr algn="ctr"/>
            <a:r>
              <a:rPr lang="en-US" dirty="0"/>
              <a:t>Development</a:t>
            </a:r>
          </a:p>
        </p:txBody>
      </p:sp>
      <p:sp>
        <p:nvSpPr>
          <p:cNvPr id="10" name="Rounded Rectangle 9"/>
          <p:cNvSpPr/>
          <p:nvPr/>
        </p:nvSpPr>
        <p:spPr>
          <a:xfrm>
            <a:off x="6913249" y="3374974"/>
            <a:ext cx="2009954" cy="707366"/>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454638" y="3351972"/>
            <a:ext cx="927177" cy="646331"/>
          </a:xfrm>
          <a:prstGeom prst="rect">
            <a:avLst/>
          </a:prstGeom>
          <a:noFill/>
        </p:spPr>
        <p:txBody>
          <a:bodyPr wrap="none" rtlCol="0">
            <a:spAutoFit/>
          </a:bodyPr>
          <a:lstStyle/>
          <a:p>
            <a:pPr algn="ctr"/>
            <a:r>
              <a:rPr lang="en-US" dirty="0" smtClean="0"/>
              <a:t>14%</a:t>
            </a:r>
            <a:endParaRPr lang="en-US" dirty="0"/>
          </a:p>
          <a:p>
            <a:pPr algn="ctr"/>
            <a:r>
              <a:rPr lang="en-US" dirty="0" smtClean="0"/>
              <a:t>Tourism</a:t>
            </a:r>
            <a:endParaRPr lang="en-US" dirty="0"/>
          </a:p>
        </p:txBody>
      </p:sp>
      <p:sp>
        <p:nvSpPr>
          <p:cNvPr id="14" name="Rounded Rectangle 13"/>
          <p:cNvSpPr/>
          <p:nvPr/>
        </p:nvSpPr>
        <p:spPr>
          <a:xfrm>
            <a:off x="170898" y="3374974"/>
            <a:ext cx="2009954" cy="707366"/>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6052" y="3333430"/>
            <a:ext cx="1716559" cy="830997"/>
          </a:xfrm>
          <a:prstGeom prst="rect">
            <a:avLst/>
          </a:prstGeom>
          <a:noFill/>
        </p:spPr>
        <p:txBody>
          <a:bodyPr wrap="none" rtlCol="0">
            <a:spAutoFit/>
          </a:bodyPr>
          <a:lstStyle/>
          <a:p>
            <a:pPr algn="ctr"/>
            <a:r>
              <a:rPr lang="en-US" sz="1600" dirty="0"/>
              <a:t>$267,075</a:t>
            </a:r>
          </a:p>
          <a:p>
            <a:pPr algn="ctr"/>
            <a:r>
              <a:rPr lang="en-US" sz="1600" dirty="0"/>
              <a:t>Tourism + $42,500</a:t>
            </a:r>
          </a:p>
          <a:p>
            <a:pPr algn="ctr"/>
            <a:r>
              <a:rPr lang="en-US" sz="1600" dirty="0"/>
              <a:t>Event Revenue</a:t>
            </a:r>
          </a:p>
        </p:txBody>
      </p:sp>
      <p:sp>
        <p:nvSpPr>
          <p:cNvPr id="16" name="Rounded Rectangle 15"/>
          <p:cNvSpPr/>
          <p:nvPr/>
        </p:nvSpPr>
        <p:spPr>
          <a:xfrm>
            <a:off x="2272489" y="3377930"/>
            <a:ext cx="2009954" cy="70736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746709" y="3377932"/>
            <a:ext cx="1061508" cy="646331"/>
          </a:xfrm>
          <a:prstGeom prst="rect">
            <a:avLst/>
          </a:prstGeom>
          <a:noFill/>
        </p:spPr>
        <p:txBody>
          <a:bodyPr wrap="none" rtlCol="0">
            <a:spAutoFit/>
          </a:bodyPr>
          <a:lstStyle/>
          <a:p>
            <a:pPr algn="ctr"/>
            <a:r>
              <a:rPr lang="en-US" dirty="0"/>
              <a:t>$300,000</a:t>
            </a:r>
          </a:p>
          <a:p>
            <a:pPr algn="ctr"/>
            <a:r>
              <a:rPr lang="en-US" dirty="0"/>
              <a:t>LEDC</a:t>
            </a:r>
          </a:p>
        </p:txBody>
      </p:sp>
      <p:sp>
        <p:nvSpPr>
          <p:cNvPr id="18" name="Rounded Rectangle 17"/>
          <p:cNvSpPr/>
          <p:nvPr/>
        </p:nvSpPr>
        <p:spPr>
          <a:xfrm>
            <a:off x="2272489" y="4201572"/>
            <a:ext cx="2009954" cy="707366"/>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202162" y="4220222"/>
            <a:ext cx="2170273" cy="646331"/>
          </a:xfrm>
          <a:prstGeom prst="rect">
            <a:avLst/>
          </a:prstGeom>
          <a:noFill/>
        </p:spPr>
        <p:txBody>
          <a:bodyPr wrap="none" rtlCol="0">
            <a:spAutoFit/>
          </a:bodyPr>
          <a:lstStyle/>
          <a:p>
            <a:pPr algn="ctr"/>
            <a:r>
              <a:rPr lang="en-US" dirty="0"/>
              <a:t>$100,000</a:t>
            </a:r>
          </a:p>
          <a:p>
            <a:pPr algn="ctr"/>
            <a:r>
              <a:rPr lang="en-US" dirty="0"/>
              <a:t>Private Contributions</a:t>
            </a:r>
          </a:p>
        </p:txBody>
      </p:sp>
      <p:sp>
        <p:nvSpPr>
          <p:cNvPr id="20" name="TextBox 19"/>
          <p:cNvSpPr txBox="1"/>
          <p:nvPr/>
        </p:nvSpPr>
        <p:spPr>
          <a:xfrm>
            <a:off x="4442673" y="2768438"/>
            <a:ext cx="1128258" cy="646331"/>
          </a:xfrm>
          <a:prstGeom prst="rect">
            <a:avLst/>
          </a:prstGeom>
          <a:noFill/>
        </p:spPr>
        <p:txBody>
          <a:bodyPr wrap="none" rtlCol="0">
            <a:spAutoFit/>
          </a:bodyPr>
          <a:lstStyle/>
          <a:p>
            <a:pPr algn="ctr"/>
            <a:r>
              <a:rPr lang="en-US" sz="1200" dirty="0"/>
              <a:t>Approximately </a:t>
            </a:r>
            <a:endParaRPr lang="en-US" sz="1200" dirty="0" smtClean="0"/>
          </a:p>
          <a:p>
            <a:pPr algn="ctr"/>
            <a:r>
              <a:rPr lang="en-US" sz="1200" dirty="0" smtClean="0"/>
              <a:t>$</a:t>
            </a:r>
            <a:r>
              <a:rPr lang="en-US" sz="1200" dirty="0"/>
              <a:t>700,000 </a:t>
            </a:r>
          </a:p>
          <a:p>
            <a:pPr algn="ctr"/>
            <a:r>
              <a:rPr lang="en-US" sz="1200" dirty="0"/>
              <a:t>in this fund</a:t>
            </a:r>
          </a:p>
        </p:txBody>
      </p:sp>
      <p:sp>
        <p:nvSpPr>
          <p:cNvPr id="22" name="Rounded Rectangle 21"/>
          <p:cNvSpPr/>
          <p:nvPr/>
        </p:nvSpPr>
        <p:spPr>
          <a:xfrm>
            <a:off x="6913249" y="5647426"/>
            <a:ext cx="2009954" cy="707366"/>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076933" y="5647428"/>
            <a:ext cx="1734962" cy="646331"/>
          </a:xfrm>
          <a:prstGeom prst="rect">
            <a:avLst/>
          </a:prstGeom>
          <a:noFill/>
        </p:spPr>
        <p:txBody>
          <a:bodyPr wrap="none" rtlCol="0">
            <a:spAutoFit/>
          </a:bodyPr>
          <a:lstStyle/>
          <a:p>
            <a:pPr algn="ctr"/>
            <a:r>
              <a:rPr lang="en-US" dirty="0"/>
              <a:t>1/8 cent</a:t>
            </a:r>
          </a:p>
          <a:p>
            <a:pPr algn="ctr"/>
            <a:r>
              <a:rPr lang="en-US" dirty="0"/>
              <a:t>County Sales Tax</a:t>
            </a:r>
          </a:p>
        </p:txBody>
      </p:sp>
      <p:sp>
        <p:nvSpPr>
          <p:cNvPr id="24" name="Rounded Rectangle 23"/>
          <p:cNvSpPr/>
          <p:nvPr/>
        </p:nvSpPr>
        <p:spPr>
          <a:xfrm>
            <a:off x="4308628" y="5508926"/>
            <a:ext cx="2009954" cy="923330"/>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337218" y="5514677"/>
            <a:ext cx="1952779" cy="923330"/>
          </a:xfrm>
          <a:prstGeom prst="rect">
            <a:avLst/>
          </a:prstGeom>
          <a:noFill/>
        </p:spPr>
        <p:txBody>
          <a:bodyPr wrap="none" rtlCol="0">
            <a:spAutoFit/>
          </a:bodyPr>
          <a:lstStyle/>
          <a:p>
            <a:pPr algn="ctr"/>
            <a:r>
              <a:rPr lang="en-US" dirty="0"/>
              <a:t>CCIDA</a:t>
            </a:r>
          </a:p>
          <a:p>
            <a:pPr algn="ctr"/>
            <a:r>
              <a:rPr lang="en-US" dirty="0"/>
              <a:t>$</a:t>
            </a:r>
            <a:r>
              <a:rPr lang="en-US" dirty="0" smtClean="0"/>
              <a:t>2,500,000 </a:t>
            </a:r>
            <a:r>
              <a:rPr lang="en-US" dirty="0"/>
              <a:t>in fund</a:t>
            </a:r>
          </a:p>
          <a:p>
            <a:pPr algn="ctr"/>
            <a:r>
              <a:rPr lang="en-US" dirty="0"/>
              <a:t>$700,000/year</a:t>
            </a:r>
          </a:p>
        </p:txBody>
      </p:sp>
      <p:cxnSp>
        <p:nvCxnSpPr>
          <p:cNvPr id="28" name="Straight Connector 27"/>
          <p:cNvCxnSpPr/>
          <p:nvPr/>
        </p:nvCxnSpPr>
        <p:spPr>
          <a:xfrm flipV="1">
            <a:off x="2516364" y="2030085"/>
            <a:ext cx="4341971" cy="5751"/>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a:off x="2516364" y="2035834"/>
            <a:ext cx="13091" cy="2760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a:off x="6845244" y="2048773"/>
            <a:ext cx="13091" cy="2760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a:stCxn id="3" idx="2"/>
          </p:cNvCxnSpPr>
          <p:nvPr/>
        </p:nvCxnSpPr>
        <p:spPr>
          <a:xfrm>
            <a:off x="4610819" y="1785668"/>
            <a:ext cx="0" cy="2253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61" name="Group 60"/>
          <p:cNvGrpSpPr/>
          <p:nvPr/>
        </p:nvGrpSpPr>
        <p:grpSpPr>
          <a:xfrm>
            <a:off x="1095574" y="3029677"/>
            <a:ext cx="2426341" cy="355728"/>
            <a:chOff x="1035170" y="3019246"/>
            <a:chExt cx="2426341" cy="355728"/>
          </a:xfrm>
        </p:grpSpPr>
        <p:cxnSp>
          <p:nvCxnSpPr>
            <p:cNvPr id="30" name="Straight Connector 29"/>
            <p:cNvCxnSpPr/>
            <p:nvPr/>
          </p:nvCxnSpPr>
          <p:spPr>
            <a:xfrm flipV="1">
              <a:off x="1035170" y="3184637"/>
              <a:ext cx="2426341" cy="6222"/>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Arrow Connector 47"/>
            <p:cNvCxnSpPr>
              <a:stCxn id="6" idx="2"/>
            </p:cNvCxnSpPr>
            <p:nvPr/>
          </p:nvCxnSpPr>
          <p:spPr>
            <a:xfrm>
              <a:off x="2457091" y="3019246"/>
              <a:ext cx="0" cy="1559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a:off x="3453735" y="3184637"/>
              <a:ext cx="7776" cy="190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p:cNvCxnSpPr/>
            <p:nvPr/>
          </p:nvCxnSpPr>
          <p:spPr>
            <a:xfrm flipH="1">
              <a:off x="1035170" y="3184637"/>
              <a:ext cx="11044" cy="190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cxnSp>
        <p:nvCxnSpPr>
          <p:cNvPr id="63" name="Straight Connector 62"/>
          <p:cNvCxnSpPr/>
          <p:nvPr/>
        </p:nvCxnSpPr>
        <p:spPr>
          <a:xfrm flipV="1">
            <a:off x="5442295" y="3186665"/>
            <a:ext cx="2426341" cy="6222"/>
          </a:xfrm>
          <a:prstGeom prst="line">
            <a:avLst/>
          </a:prstGeom>
        </p:spPr>
        <p:style>
          <a:lnRef idx="3">
            <a:schemeClr val="dk1"/>
          </a:lnRef>
          <a:fillRef idx="0">
            <a:schemeClr val="dk1"/>
          </a:fillRef>
          <a:effectRef idx="2">
            <a:schemeClr val="dk1"/>
          </a:effectRef>
          <a:fontRef idx="minor">
            <a:schemeClr val="tx1"/>
          </a:fontRef>
        </p:style>
      </p:cxnSp>
      <p:cxnSp>
        <p:nvCxnSpPr>
          <p:cNvPr id="64" name="Straight Arrow Connector 63"/>
          <p:cNvCxnSpPr/>
          <p:nvPr/>
        </p:nvCxnSpPr>
        <p:spPr>
          <a:xfrm>
            <a:off x="6864216" y="3021274"/>
            <a:ext cx="0" cy="1559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p:cNvCxnSpPr/>
          <p:nvPr/>
        </p:nvCxnSpPr>
        <p:spPr>
          <a:xfrm>
            <a:off x="7860860" y="3186665"/>
            <a:ext cx="7776" cy="190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p:cNvCxnSpPr/>
          <p:nvPr/>
        </p:nvCxnSpPr>
        <p:spPr>
          <a:xfrm flipH="1">
            <a:off x="5453182" y="3186665"/>
            <a:ext cx="11044" cy="190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6" name="Straight Arrow Connector 75"/>
          <p:cNvCxnSpPr>
            <a:stCxn id="22" idx="1"/>
          </p:cNvCxnSpPr>
          <p:nvPr/>
        </p:nvCxnSpPr>
        <p:spPr>
          <a:xfrm flipH="1">
            <a:off x="6366316" y="6001109"/>
            <a:ext cx="54693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3" name="TextBox 82"/>
          <p:cNvSpPr txBox="1"/>
          <p:nvPr/>
        </p:nvSpPr>
        <p:spPr>
          <a:xfrm>
            <a:off x="1702095" y="305738"/>
            <a:ext cx="5531643" cy="523220"/>
          </a:xfrm>
          <a:prstGeom prst="rect">
            <a:avLst/>
          </a:prstGeom>
          <a:noFill/>
        </p:spPr>
        <p:txBody>
          <a:bodyPr wrap="none" rtlCol="0">
            <a:spAutoFit/>
          </a:bodyPr>
          <a:lstStyle/>
          <a:p>
            <a:r>
              <a:rPr lang="en-US" sz="2800" b="1" dirty="0"/>
              <a:t>Where does the money come from?</a:t>
            </a:r>
          </a:p>
        </p:txBody>
      </p:sp>
      <p:sp>
        <p:nvSpPr>
          <p:cNvPr id="68" name="Rounded Rectangle 67"/>
          <p:cNvSpPr/>
          <p:nvPr/>
        </p:nvSpPr>
        <p:spPr>
          <a:xfrm>
            <a:off x="5933464" y="4253356"/>
            <a:ext cx="2009954" cy="707366"/>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6050317" y="4230354"/>
            <a:ext cx="1776255" cy="646331"/>
          </a:xfrm>
          <a:prstGeom prst="rect">
            <a:avLst/>
          </a:prstGeom>
          <a:noFill/>
        </p:spPr>
        <p:txBody>
          <a:bodyPr wrap="none" rtlCol="0">
            <a:spAutoFit/>
          </a:bodyPr>
          <a:lstStyle/>
          <a:p>
            <a:pPr algn="ctr"/>
            <a:r>
              <a:rPr lang="en-US" dirty="0" smtClean="0"/>
              <a:t>5%</a:t>
            </a:r>
            <a:endParaRPr lang="en-US" dirty="0"/>
          </a:p>
          <a:p>
            <a:pPr algn="ctr"/>
            <a:r>
              <a:rPr lang="en-US" dirty="0" smtClean="0"/>
              <a:t>Lawton Beautiful</a:t>
            </a:r>
            <a:endParaRPr lang="en-US" dirty="0"/>
          </a:p>
        </p:txBody>
      </p:sp>
      <p:cxnSp>
        <p:nvCxnSpPr>
          <p:cNvPr id="73" name="Straight Arrow Connector 72"/>
          <p:cNvCxnSpPr/>
          <p:nvPr/>
        </p:nvCxnSpPr>
        <p:spPr>
          <a:xfrm>
            <a:off x="6860563" y="3198512"/>
            <a:ext cx="5827" cy="10125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251666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5572" y="471633"/>
            <a:ext cx="8226804" cy="954107"/>
          </a:xfrm>
          <a:prstGeom prst="rect">
            <a:avLst/>
          </a:prstGeom>
          <a:noFill/>
        </p:spPr>
        <p:txBody>
          <a:bodyPr wrap="none" rtlCol="0">
            <a:spAutoFit/>
          </a:bodyPr>
          <a:lstStyle/>
          <a:p>
            <a:pPr algn="ctr"/>
            <a:r>
              <a:rPr lang="en-US" sz="2800" b="1" dirty="0" smtClean="0"/>
              <a:t>Lawton – Fort Sill Economic Development Corporation</a:t>
            </a:r>
          </a:p>
          <a:p>
            <a:pPr algn="ctr"/>
            <a:r>
              <a:rPr lang="en-US" sz="2800" b="1" dirty="0" smtClean="0"/>
              <a:t>2016 Anticipated Income/Staffing</a:t>
            </a:r>
            <a:endParaRPr lang="en-US" sz="2800" b="1" dirty="0"/>
          </a:p>
        </p:txBody>
      </p:sp>
      <p:sp>
        <p:nvSpPr>
          <p:cNvPr id="3" name="TextBox 2"/>
          <p:cNvSpPr txBox="1"/>
          <p:nvPr/>
        </p:nvSpPr>
        <p:spPr>
          <a:xfrm>
            <a:off x="1156954" y="1952290"/>
            <a:ext cx="7024039" cy="3416320"/>
          </a:xfrm>
          <a:prstGeom prst="rect">
            <a:avLst/>
          </a:prstGeom>
          <a:noFill/>
        </p:spPr>
        <p:txBody>
          <a:bodyPr wrap="none" rtlCol="0">
            <a:spAutoFit/>
          </a:bodyPr>
          <a:lstStyle/>
          <a:p>
            <a:pPr algn="ctr"/>
            <a:r>
              <a:rPr lang="en-US" sz="2400" b="1" dirty="0" smtClean="0"/>
              <a:t>Income</a:t>
            </a:r>
          </a:p>
          <a:p>
            <a:r>
              <a:rPr lang="en-US" sz="2400" dirty="0" smtClean="0"/>
              <a:t>Hotel/Motel Tax				$300,000</a:t>
            </a:r>
          </a:p>
          <a:p>
            <a:r>
              <a:rPr lang="en-US" sz="2400" dirty="0" smtClean="0"/>
              <a:t>Private Contributions				$100,000</a:t>
            </a:r>
          </a:p>
          <a:p>
            <a:r>
              <a:rPr lang="en-US" sz="2400" dirty="0"/>
              <a:t>	</a:t>
            </a:r>
            <a:r>
              <a:rPr lang="en-US" sz="2400" dirty="0" smtClean="0"/>
              <a:t>Total					$400,000</a:t>
            </a:r>
          </a:p>
          <a:p>
            <a:r>
              <a:rPr lang="en-US" sz="2400" dirty="0"/>
              <a:t>	</a:t>
            </a:r>
            <a:r>
              <a:rPr lang="en-US" sz="2400" dirty="0" smtClean="0"/>
              <a:t>	</a:t>
            </a:r>
            <a:endParaRPr lang="en-US" sz="2400" dirty="0"/>
          </a:p>
          <a:p>
            <a:pPr algn="ctr"/>
            <a:r>
              <a:rPr lang="en-US" sz="2400" b="1" dirty="0" smtClean="0"/>
              <a:t>Staff</a:t>
            </a:r>
          </a:p>
          <a:p>
            <a:r>
              <a:rPr lang="en-US" sz="2400" u="sng" dirty="0" smtClean="0"/>
              <a:t>Interim</a:t>
            </a:r>
            <a:r>
              <a:rPr lang="en-US" sz="2400" dirty="0" smtClean="0"/>
              <a:t> President			Tom Thomas </a:t>
            </a:r>
            <a:r>
              <a:rPr lang="en-US" sz="2400" dirty="0" err="1" smtClean="0"/>
              <a:t>EdD</a:t>
            </a:r>
            <a:r>
              <a:rPr lang="en-US" sz="2400" dirty="0" smtClean="0"/>
              <a:t>.</a:t>
            </a:r>
          </a:p>
          <a:p>
            <a:r>
              <a:rPr lang="en-US" sz="2400" dirty="0" smtClean="0"/>
              <a:t>Administrative Assistant		Inga Wells</a:t>
            </a:r>
          </a:p>
          <a:p>
            <a:endParaRPr lang="en-US" sz="2400" dirty="0"/>
          </a:p>
        </p:txBody>
      </p:sp>
    </p:spTree>
    <p:extLst>
      <p:ext uri="{BB962C8B-B14F-4D97-AF65-F5344CB8AC3E}">
        <p14:creationId xmlns:p14="http://schemas.microsoft.com/office/powerpoint/2010/main" val="3458253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5572" y="350863"/>
            <a:ext cx="8226804" cy="954107"/>
          </a:xfrm>
          <a:prstGeom prst="rect">
            <a:avLst/>
          </a:prstGeom>
          <a:noFill/>
        </p:spPr>
        <p:txBody>
          <a:bodyPr wrap="none" rtlCol="0">
            <a:spAutoFit/>
          </a:bodyPr>
          <a:lstStyle/>
          <a:p>
            <a:pPr algn="ctr"/>
            <a:r>
              <a:rPr lang="en-US" sz="2800" b="1" dirty="0" smtClean="0"/>
              <a:t>Lawton – Fort Sill Economic Development Corporation</a:t>
            </a:r>
          </a:p>
          <a:p>
            <a:pPr algn="ctr"/>
            <a:r>
              <a:rPr lang="en-US" sz="2800" b="1" dirty="0" smtClean="0"/>
              <a:t>Contract Metrics</a:t>
            </a:r>
          </a:p>
        </p:txBody>
      </p:sp>
      <p:graphicFrame>
        <p:nvGraphicFramePr>
          <p:cNvPr id="4" name="Table 3"/>
          <p:cNvGraphicFramePr>
            <a:graphicFrameLocks noGrp="1"/>
          </p:cNvGraphicFramePr>
          <p:nvPr>
            <p:extLst>
              <p:ext uri="{D42A27DB-BD31-4B8C-83A1-F6EECF244321}">
                <p14:modId xmlns:p14="http://schemas.microsoft.com/office/powerpoint/2010/main" val="2860387995"/>
              </p:ext>
            </p:extLst>
          </p:nvPr>
        </p:nvGraphicFramePr>
        <p:xfrm>
          <a:off x="836762" y="1396998"/>
          <a:ext cx="7608498" cy="5271220"/>
        </p:xfrm>
        <a:graphic>
          <a:graphicData uri="http://schemas.openxmlformats.org/drawingml/2006/table">
            <a:tbl>
              <a:tblPr firstRow="1" bandRow="1">
                <a:tableStyleId>{5C22544A-7EE6-4342-B048-85BDC9FD1C3A}</a:tableStyleId>
              </a:tblPr>
              <a:tblGrid>
                <a:gridCol w="3804249">
                  <a:extLst>
                    <a:ext uri="{9D8B030D-6E8A-4147-A177-3AD203B41FA5}">
                      <a16:colId xmlns:a16="http://schemas.microsoft.com/office/drawing/2014/main" val="2873233934"/>
                    </a:ext>
                  </a:extLst>
                </a:gridCol>
                <a:gridCol w="3804249">
                  <a:extLst>
                    <a:ext uri="{9D8B030D-6E8A-4147-A177-3AD203B41FA5}">
                      <a16:colId xmlns:a16="http://schemas.microsoft.com/office/drawing/2014/main" val="212941913"/>
                    </a:ext>
                  </a:extLst>
                </a:gridCol>
              </a:tblGrid>
              <a:tr h="460286">
                <a:tc>
                  <a:txBody>
                    <a:bodyPr/>
                    <a:lstStyle/>
                    <a:p>
                      <a:pPr algn="ctr"/>
                      <a:r>
                        <a:rPr lang="en-US" sz="2400" b="0" dirty="0" smtClean="0"/>
                        <a:t>Performance Measure</a:t>
                      </a:r>
                      <a:endParaRPr lang="en-US" sz="2400" b="0" dirty="0"/>
                    </a:p>
                  </a:txBody>
                  <a:tcPr>
                    <a:solidFill>
                      <a:srgbClr val="0070C0"/>
                    </a:solidFill>
                  </a:tcPr>
                </a:tc>
                <a:tc>
                  <a:txBody>
                    <a:bodyPr/>
                    <a:lstStyle/>
                    <a:p>
                      <a:pPr algn="ctr"/>
                      <a:r>
                        <a:rPr lang="en-US" sz="2400" b="0" dirty="0" smtClean="0"/>
                        <a:t>Annual Target</a:t>
                      </a:r>
                      <a:endParaRPr lang="en-US" sz="2400" b="0" dirty="0"/>
                    </a:p>
                  </a:txBody>
                  <a:tcPr>
                    <a:solidFill>
                      <a:srgbClr val="0070C0"/>
                    </a:solidFill>
                  </a:tcPr>
                </a:tc>
                <a:extLst>
                  <a:ext uri="{0D108BD9-81ED-4DB2-BD59-A6C34878D82A}">
                    <a16:rowId xmlns:a16="http://schemas.microsoft.com/office/drawing/2014/main" val="2955396650"/>
                  </a:ext>
                </a:extLst>
              </a:tr>
              <a:tr h="460286">
                <a:tc>
                  <a:txBody>
                    <a:bodyPr/>
                    <a:lstStyle/>
                    <a:p>
                      <a:pPr algn="ctr"/>
                      <a:r>
                        <a:rPr lang="en-US" dirty="0" smtClean="0"/>
                        <a:t>New Primary</a:t>
                      </a:r>
                      <a:r>
                        <a:rPr lang="en-US" baseline="0" dirty="0" smtClean="0"/>
                        <a:t> Jobs</a:t>
                      </a:r>
                      <a:endParaRPr lang="en-US" dirty="0"/>
                    </a:p>
                  </a:txBody>
                  <a:tcPr>
                    <a:solidFill>
                      <a:srgbClr val="92D050"/>
                    </a:solidFill>
                  </a:tcPr>
                </a:tc>
                <a:tc>
                  <a:txBody>
                    <a:bodyPr/>
                    <a:lstStyle/>
                    <a:p>
                      <a:pPr algn="ctr"/>
                      <a:r>
                        <a:rPr lang="en-US" dirty="0" smtClean="0"/>
                        <a:t>200</a:t>
                      </a:r>
                      <a:endParaRPr lang="en-US" dirty="0"/>
                    </a:p>
                  </a:txBody>
                  <a:tcPr>
                    <a:solidFill>
                      <a:srgbClr val="92D050"/>
                    </a:solidFill>
                  </a:tcPr>
                </a:tc>
                <a:extLst>
                  <a:ext uri="{0D108BD9-81ED-4DB2-BD59-A6C34878D82A}">
                    <a16:rowId xmlns:a16="http://schemas.microsoft.com/office/drawing/2014/main" val="2074584389"/>
                  </a:ext>
                </a:extLst>
              </a:tr>
              <a:tr h="460286">
                <a:tc>
                  <a:txBody>
                    <a:bodyPr/>
                    <a:lstStyle/>
                    <a:p>
                      <a:pPr algn="ctr"/>
                      <a:r>
                        <a:rPr lang="en-US" dirty="0" smtClean="0"/>
                        <a:t>Average Salary of new jobs</a:t>
                      </a:r>
                      <a:endParaRPr lang="en-US" dirty="0"/>
                    </a:p>
                  </a:txBody>
                  <a:tcPr>
                    <a:solidFill>
                      <a:srgbClr val="92D050"/>
                    </a:solidFill>
                  </a:tcPr>
                </a:tc>
                <a:tc>
                  <a:txBody>
                    <a:bodyPr/>
                    <a:lstStyle/>
                    <a:p>
                      <a:pPr algn="ctr"/>
                      <a:r>
                        <a:rPr lang="en-US" dirty="0" smtClean="0"/>
                        <a:t>$40,000</a:t>
                      </a:r>
                      <a:endParaRPr lang="en-US" dirty="0"/>
                    </a:p>
                  </a:txBody>
                  <a:tcPr>
                    <a:solidFill>
                      <a:srgbClr val="92D050"/>
                    </a:solidFill>
                  </a:tcPr>
                </a:tc>
                <a:extLst>
                  <a:ext uri="{0D108BD9-81ED-4DB2-BD59-A6C34878D82A}">
                    <a16:rowId xmlns:a16="http://schemas.microsoft.com/office/drawing/2014/main" val="3586000699"/>
                  </a:ext>
                </a:extLst>
              </a:tr>
              <a:tr h="460286">
                <a:tc>
                  <a:txBody>
                    <a:bodyPr/>
                    <a:lstStyle/>
                    <a:p>
                      <a:pPr algn="ctr"/>
                      <a:r>
                        <a:rPr lang="en-US" dirty="0" smtClean="0"/>
                        <a:t>Capital Investment</a:t>
                      </a:r>
                      <a:endParaRPr lang="en-US" dirty="0"/>
                    </a:p>
                  </a:txBody>
                  <a:tcPr>
                    <a:solidFill>
                      <a:srgbClr val="92D050"/>
                    </a:solidFill>
                  </a:tcPr>
                </a:tc>
                <a:tc>
                  <a:txBody>
                    <a:bodyPr/>
                    <a:lstStyle/>
                    <a:p>
                      <a:pPr algn="ctr"/>
                      <a:r>
                        <a:rPr lang="en-US" dirty="0" smtClean="0"/>
                        <a:t>$16.4 M</a:t>
                      </a:r>
                      <a:endParaRPr lang="en-US" dirty="0"/>
                    </a:p>
                  </a:txBody>
                  <a:tcPr>
                    <a:solidFill>
                      <a:srgbClr val="92D050"/>
                    </a:solidFill>
                  </a:tcPr>
                </a:tc>
                <a:extLst>
                  <a:ext uri="{0D108BD9-81ED-4DB2-BD59-A6C34878D82A}">
                    <a16:rowId xmlns:a16="http://schemas.microsoft.com/office/drawing/2014/main" val="2126165000"/>
                  </a:ext>
                </a:extLst>
              </a:tr>
              <a:tr h="460286">
                <a:tc>
                  <a:txBody>
                    <a:bodyPr/>
                    <a:lstStyle/>
                    <a:p>
                      <a:pPr algn="ctr"/>
                      <a:r>
                        <a:rPr lang="en-US" dirty="0" smtClean="0"/>
                        <a:t>Increase Tax Base</a:t>
                      </a:r>
                      <a:endParaRPr lang="en-US" dirty="0"/>
                    </a:p>
                  </a:txBody>
                  <a:tcPr>
                    <a:solidFill>
                      <a:srgbClr val="92D050"/>
                    </a:solidFill>
                  </a:tcPr>
                </a:tc>
                <a:tc>
                  <a:txBody>
                    <a:bodyPr/>
                    <a:lstStyle/>
                    <a:p>
                      <a:pPr algn="ctr"/>
                      <a:r>
                        <a:rPr lang="en-US" dirty="0" smtClean="0"/>
                        <a:t>$3.3M</a:t>
                      </a:r>
                      <a:endParaRPr lang="en-US" dirty="0"/>
                    </a:p>
                  </a:txBody>
                  <a:tcPr>
                    <a:solidFill>
                      <a:srgbClr val="92D050"/>
                    </a:solidFill>
                  </a:tcPr>
                </a:tc>
                <a:extLst>
                  <a:ext uri="{0D108BD9-81ED-4DB2-BD59-A6C34878D82A}">
                    <a16:rowId xmlns:a16="http://schemas.microsoft.com/office/drawing/2014/main" val="3971441645"/>
                  </a:ext>
                </a:extLst>
              </a:tr>
              <a:tr h="460286">
                <a:tc>
                  <a:txBody>
                    <a:bodyPr/>
                    <a:lstStyle/>
                    <a:p>
                      <a:pPr algn="ctr"/>
                      <a:r>
                        <a:rPr lang="en-US" dirty="0" smtClean="0"/>
                        <a:t>Entrepreneurship</a:t>
                      </a:r>
                      <a:endParaRPr lang="en-US" dirty="0"/>
                    </a:p>
                  </a:txBody>
                  <a:tcPr>
                    <a:solidFill>
                      <a:srgbClr val="92D050"/>
                    </a:solidFill>
                  </a:tcPr>
                </a:tc>
                <a:tc>
                  <a:txBody>
                    <a:bodyPr/>
                    <a:lstStyle/>
                    <a:p>
                      <a:pPr algn="ctr"/>
                      <a:r>
                        <a:rPr lang="en-US" dirty="0" smtClean="0"/>
                        <a:t>10 New Products/Services</a:t>
                      </a:r>
                      <a:endParaRPr lang="en-US" dirty="0"/>
                    </a:p>
                  </a:txBody>
                  <a:tcPr>
                    <a:solidFill>
                      <a:srgbClr val="92D050"/>
                    </a:solidFill>
                  </a:tcPr>
                </a:tc>
                <a:extLst>
                  <a:ext uri="{0D108BD9-81ED-4DB2-BD59-A6C34878D82A}">
                    <a16:rowId xmlns:a16="http://schemas.microsoft.com/office/drawing/2014/main" val="953595178"/>
                  </a:ext>
                </a:extLst>
              </a:tr>
              <a:tr h="460286">
                <a:tc>
                  <a:txBody>
                    <a:bodyPr/>
                    <a:lstStyle/>
                    <a:p>
                      <a:pPr algn="ctr"/>
                      <a:r>
                        <a:rPr lang="en-US" dirty="0" smtClean="0"/>
                        <a:t>Recruitment</a:t>
                      </a:r>
                      <a:endParaRPr lang="en-US" dirty="0"/>
                    </a:p>
                  </a:txBody>
                  <a:tcPr/>
                </a:tc>
                <a:tc>
                  <a:txBody>
                    <a:bodyPr/>
                    <a:lstStyle/>
                    <a:p>
                      <a:pPr algn="ctr"/>
                      <a:r>
                        <a:rPr lang="en-US" dirty="0" smtClean="0"/>
                        <a:t>24 Leads, 100 Prospects</a:t>
                      </a:r>
                      <a:endParaRPr lang="en-US" dirty="0"/>
                    </a:p>
                  </a:txBody>
                  <a:tcPr/>
                </a:tc>
                <a:extLst>
                  <a:ext uri="{0D108BD9-81ED-4DB2-BD59-A6C34878D82A}">
                    <a16:rowId xmlns:a16="http://schemas.microsoft.com/office/drawing/2014/main" val="1173179274"/>
                  </a:ext>
                </a:extLst>
              </a:tr>
              <a:tr h="794466">
                <a:tc>
                  <a:txBody>
                    <a:bodyPr/>
                    <a:lstStyle/>
                    <a:p>
                      <a:pPr algn="ctr"/>
                      <a:r>
                        <a:rPr lang="en-US" dirty="0" smtClean="0"/>
                        <a:t>Lead Development</a:t>
                      </a:r>
                      <a:endParaRPr lang="en-US" dirty="0"/>
                    </a:p>
                  </a:txBody>
                  <a:tcPr/>
                </a:tc>
                <a:tc>
                  <a:txBody>
                    <a:bodyPr/>
                    <a:lstStyle/>
                    <a:p>
                      <a:pPr algn="ctr"/>
                      <a:r>
                        <a:rPr lang="en-US" dirty="0" smtClean="0"/>
                        <a:t>Contact 75 National</a:t>
                      </a:r>
                      <a:r>
                        <a:rPr lang="en-US" baseline="0" dirty="0" smtClean="0"/>
                        <a:t> Site Consultants, 20 Corporations</a:t>
                      </a:r>
                      <a:endParaRPr lang="en-US" dirty="0"/>
                    </a:p>
                  </a:txBody>
                  <a:tcPr/>
                </a:tc>
                <a:extLst>
                  <a:ext uri="{0D108BD9-81ED-4DB2-BD59-A6C34878D82A}">
                    <a16:rowId xmlns:a16="http://schemas.microsoft.com/office/drawing/2014/main" val="4117434227"/>
                  </a:ext>
                </a:extLst>
              </a:tr>
              <a:tr h="794466">
                <a:tc>
                  <a:txBody>
                    <a:bodyPr/>
                    <a:lstStyle/>
                    <a:p>
                      <a:pPr algn="ctr"/>
                      <a:r>
                        <a:rPr lang="en-US" dirty="0" smtClean="0"/>
                        <a:t>Marketing</a:t>
                      </a:r>
                      <a:endParaRPr lang="en-US" dirty="0"/>
                    </a:p>
                  </a:txBody>
                  <a:tcPr/>
                </a:tc>
                <a:tc>
                  <a:txBody>
                    <a:bodyPr/>
                    <a:lstStyle/>
                    <a:p>
                      <a:pPr algn="ctr"/>
                      <a:r>
                        <a:rPr lang="en-US" dirty="0" smtClean="0"/>
                        <a:t>15% Increase</a:t>
                      </a:r>
                      <a:r>
                        <a:rPr lang="en-US" baseline="0" dirty="0" smtClean="0"/>
                        <a:t> in Social Media and Website Visitors</a:t>
                      </a:r>
                      <a:endParaRPr lang="en-US" dirty="0"/>
                    </a:p>
                  </a:txBody>
                  <a:tcPr/>
                </a:tc>
                <a:extLst>
                  <a:ext uri="{0D108BD9-81ED-4DB2-BD59-A6C34878D82A}">
                    <a16:rowId xmlns:a16="http://schemas.microsoft.com/office/drawing/2014/main" val="746463895"/>
                  </a:ext>
                </a:extLst>
              </a:tr>
              <a:tr h="460286">
                <a:tc>
                  <a:txBody>
                    <a:bodyPr/>
                    <a:lstStyle/>
                    <a:p>
                      <a:pPr algn="ctr"/>
                      <a:r>
                        <a:rPr lang="en-US" dirty="0" smtClean="0"/>
                        <a:t>Public Relations</a:t>
                      </a:r>
                      <a:endParaRPr lang="en-US" dirty="0"/>
                    </a:p>
                  </a:txBody>
                  <a:tcPr/>
                </a:tc>
                <a:tc>
                  <a:txBody>
                    <a:bodyPr/>
                    <a:lstStyle/>
                    <a:p>
                      <a:pPr algn="ctr"/>
                      <a:r>
                        <a:rPr lang="en-US" dirty="0" smtClean="0"/>
                        <a:t>12 National Media</a:t>
                      </a:r>
                      <a:r>
                        <a:rPr lang="en-US" baseline="0" dirty="0" smtClean="0"/>
                        <a:t> Stories</a:t>
                      </a:r>
                      <a:endParaRPr lang="en-US" dirty="0"/>
                    </a:p>
                  </a:txBody>
                  <a:tcPr/>
                </a:tc>
                <a:extLst>
                  <a:ext uri="{0D108BD9-81ED-4DB2-BD59-A6C34878D82A}">
                    <a16:rowId xmlns:a16="http://schemas.microsoft.com/office/drawing/2014/main" val="2654455141"/>
                  </a:ext>
                </a:extLst>
              </a:tr>
            </a:tbl>
          </a:graphicData>
        </a:graphic>
      </p:graphicFrame>
      <p:sp>
        <p:nvSpPr>
          <p:cNvPr id="2" name="TextBox 1"/>
          <p:cNvSpPr txBox="1"/>
          <p:nvPr/>
        </p:nvSpPr>
        <p:spPr>
          <a:xfrm>
            <a:off x="247795" y="2183786"/>
            <a:ext cx="615553" cy="1579022"/>
          </a:xfrm>
          <a:prstGeom prst="rect">
            <a:avLst/>
          </a:prstGeom>
          <a:noFill/>
        </p:spPr>
        <p:txBody>
          <a:bodyPr vert="vert270" wrap="none" rtlCol="0">
            <a:spAutoFit/>
          </a:bodyPr>
          <a:lstStyle/>
          <a:p>
            <a:r>
              <a:rPr lang="en-US" sz="2800" dirty="0" smtClean="0">
                <a:solidFill>
                  <a:srgbClr val="92D050"/>
                </a:solidFill>
              </a:rPr>
              <a:t>Outcomes</a:t>
            </a:r>
            <a:endParaRPr lang="en-US" sz="2800" dirty="0">
              <a:solidFill>
                <a:srgbClr val="92D050"/>
              </a:solidFill>
            </a:endParaRPr>
          </a:p>
        </p:txBody>
      </p:sp>
      <p:sp>
        <p:nvSpPr>
          <p:cNvPr id="5" name="TextBox 4"/>
          <p:cNvSpPr txBox="1"/>
          <p:nvPr/>
        </p:nvSpPr>
        <p:spPr>
          <a:xfrm>
            <a:off x="213240" y="4768527"/>
            <a:ext cx="615553" cy="1419619"/>
          </a:xfrm>
          <a:prstGeom prst="rect">
            <a:avLst/>
          </a:prstGeom>
          <a:noFill/>
        </p:spPr>
        <p:txBody>
          <a:bodyPr vert="vert270" wrap="none" rtlCol="0">
            <a:spAutoFit/>
          </a:bodyPr>
          <a:lstStyle/>
          <a:p>
            <a:r>
              <a:rPr lang="en-US" sz="2800" dirty="0" smtClean="0"/>
              <a:t>Activities</a:t>
            </a:r>
            <a:endParaRPr lang="en-US" sz="2800" dirty="0"/>
          </a:p>
        </p:txBody>
      </p:sp>
    </p:spTree>
    <p:extLst>
      <p:ext uri="{BB962C8B-B14F-4D97-AF65-F5344CB8AC3E}">
        <p14:creationId xmlns:p14="http://schemas.microsoft.com/office/powerpoint/2010/main" val="39324304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5572" y="350863"/>
            <a:ext cx="8226804" cy="954107"/>
          </a:xfrm>
          <a:prstGeom prst="rect">
            <a:avLst/>
          </a:prstGeom>
          <a:noFill/>
        </p:spPr>
        <p:txBody>
          <a:bodyPr wrap="none" rtlCol="0">
            <a:spAutoFit/>
          </a:bodyPr>
          <a:lstStyle/>
          <a:p>
            <a:pPr algn="ctr"/>
            <a:r>
              <a:rPr lang="en-US" sz="2800" b="1" dirty="0" smtClean="0"/>
              <a:t>Lawton – Fort Sill Economic Development Corporation</a:t>
            </a:r>
          </a:p>
          <a:p>
            <a:pPr algn="ctr"/>
            <a:r>
              <a:rPr lang="en-US" sz="2800" b="1" dirty="0" smtClean="0"/>
              <a:t>Performance Metrics</a:t>
            </a:r>
          </a:p>
        </p:txBody>
      </p:sp>
      <p:graphicFrame>
        <p:nvGraphicFramePr>
          <p:cNvPr id="4" name="Table 3"/>
          <p:cNvGraphicFramePr>
            <a:graphicFrameLocks noGrp="1"/>
          </p:cNvGraphicFramePr>
          <p:nvPr>
            <p:extLst>
              <p:ext uri="{D42A27DB-BD31-4B8C-83A1-F6EECF244321}">
                <p14:modId xmlns:p14="http://schemas.microsoft.com/office/powerpoint/2010/main" val="2800647880"/>
              </p:ext>
            </p:extLst>
          </p:nvPr>
        </p:nvGraphicFramePr>
        <p:xfrm>
          <a:off x="864724" y="1863161"/>
          <a:ext cx="7608500" cy="4262787"/>
        </p:xfrm>
        <a:graphic>
          <a:graphicData uri="http://schemas.openxmlformats.org/drawingml/2006/table">
            <a:tbl>
              <a:tblPr firstRow="1" bandRow="1">
                <a:tableStyleId>{5C22544A-7EE6-4342-B048-85BDC9FD1C3A}</a:tableStyleId>
              </a:tblPr>
              <a:tblGrid>
                <a:gridCol w="1902125">
                  <a:extLst>
                    <a:ext uri="{9D8B030D-6E8A-4147-A177-3AD203B41FA5}">
                      <a16:colId xmlns:a16="http://schemas.microsoft.com/office/drawing/2014/main" val="886162013"/>
                    </a:ext>
                  </a:extLst>
                </a:gridCol>
                <a:gridCol w="1902125">
                  <a:extLst>
                    <a:ext uri="{9D8B030D-6E8A-4147-A177-3AD203B41FA5}">
                      <a16:colId xmlns:a16="http://schemas.microsoft.com/office/drawing/2014/main" val="1705827745"/>
                    </a:ext>
                  </a:extLst>
                </a:gridCol>
                <a:gridCol w="1902125">
                  <a:extLst>
                    <a:ext uri="{9D8B030D-6E8A-4147-A177-3AD203B41FA5}">
                      <a16:colId xmlns:a16="http://schemas.microsoft.com/office/drawing/2014/main" val="2873233934"/>
                    </a:ext>
                  </a:extLst>
                </a:gridCol>
                <a:gridCol w="1902125">
                  <a:extLst>
                    <a:ext uri="{9D8B030D-6E8A-4147-A177-3AD203B41FA5}">
                      <a16:colId xmlns:a16="http://schemas.microsoft.com/office/drawing/2014/main" val="212941913"/>
                    </a:ext>
                  </a:extLst>
                </a:gridCol>
              </a:tblGrid>
              <a:tr h="1160205">
                <a:tc>
                  <a:txBody>
                    <a:bodyPr/>
                    <a:lstStyle/>
                    <a:p>
                      <a:pPr algn="ctr"/>
                      <a:r>
                        <a:rPr lang="en-US" sz="2400" b="0" dirty="0" smtClean="0"/>
                        <a:t>Performance Measure</a:t>
                      </a:r>
                      <a:endParaRPr lang="en-US" sz="2400" b="0" dirty="0"/>
                    </a:p>
                  </a:txBody>
                  <a:tcPr anchor="ctr">
                    <a:solidFill>
                      <a:srgbClr val="0070C0"/>
                    </a:solidFill>
                  </a:tcPr>
                </a:tc>
                <a:tc>
                  <a:txBody>
                    <a:bodyPr/>
                    <a:lstStyle/>
                    <a:p>
                      <a:pPr algn="ctr"/>
                      <a:r>
                        <a:rPr lang="en-US" sz="2400" b="0" dirty="0" smtClean="0"/>
                        <a:t>Annual Target</a:t>
                      </a:r>
                      <a:endParaRPr lang="en-US" sz="2400" b="0" dirty="0"/>
                    </a:p>
                  </a:txBody>
                  <a:tcPr anchor="ctr">
                    <a:solidFill>
                      <a:srgbClr val="0070C0"/>
                    </a:solidFill>
                  </a:tcPr>
                </a:tc>
                <a:tc>
                  <a:txBody>
                    <a:bodyPr/>
                    <a:lstStyle/>
                    <a:p>
                      <a:pPr algn="ctr"/>
                      <a:r>
                        <a:rPr lang="en-US" sz="2400" b="0" dirty="0" smtClean="0"/>
                        <a:t>2014</a:t>
                      </a:r>
                    </a:p>
                    <a:p>
                      <a:pPr algn="ctr"/>
                      <a:r>
                        <a:rPr lang="en-US" sz="2400" b="0" dirty="0" smtClean="0"/>
                        <a:t>Performance </a:t>
                      </a:r>
                      <a:endParaRPr lang="en-US" sz="2400" b="0" dirty="0"/>
                    </a:p>
                  </a:txBody>
                  <a:tcPr anchor="ctr">
                    <a:solidFill>
                      <a:srgbClr val="0070C0"/>
                    </a:solidFill>
                  </a:tcPr>
                </a:tc>
                <a:tc>
                  <a:txBody>
                    <a:bodyPr/>
                    <a:lstStyle/>
                    <a:p>
                      <a:pPr algn="ctr"/>
                      <a:r>
                        <a:rPr lang="en-US" sz="2400" b="0" dirty="0" smtClean="0"/>
                        <a:t>2015</a:t>
                      </a:r>
                    </a:p>
                    <a:p>
                      <a:pPr algn="ctr"/>
                      <a:r>
                        <a:rPr lang="en-US" sz="2400" b="0" dirty="0" smtClean="0"/>
                        <a:t>Performance</a:t>
                      </a:r>
                      <a:endParaRPr lang="en-US" sz="2400" b="0" dirty="0"/>
                    </a:p>
                  </a:txBody>
                  <a:tcPr anchor="ctr">
                    <a:solidFill>
                      <a:srgbClr val="0070C0"/>
                    </a:solidFill>
                  </a:tcPr>
                </a:tc>
                <a:extLst>
                  <a:ext uri="{0D108BD9-81ED-4DB2-BD59-A6C34878D82A}">
                    <a16:rowId xmlns:a16="http://schemas.microsoft.com/office/drawing/2014/main" val="2955396650"/>
                  </a:ext>
                </a:extLst>
              </a:tr>
              <a:tr h="648909">
                <a:tc>
                  <a:txBody>
                    <a:bodyPr/>
                    <a:lstStyle/>
                    <a:p>
                      <a:pPr algn="ctr"/>
                      <a:r>
                        <a:rPr lang="en-US" dirty="0" smtClean="0"/>
                        <a:t>New Primary</a:t>
                      </a:r>
                      <a:r>
                        <a:rPr lang="en-US" baseline="0" dirty="0" smtClean="0"/>
                        <a:t> Jobs</a:t>
                      </a:r>
                      <a:endParaRPr lang="en-US" dirty="0"/>
                    </a:p>
                  </a:txBody>
                  <a:tcPr anchor="ctr">
                    <a:solidFill>
                      <a:srgbClr val="92D050"/>
                    </a:solidFill>
                  </a:tcPr>
                </a:tc>
                <a:tc>
                  <a:txBody>
                    <a:bodyPr/>
                    <a:lstStyle/>
                    <a:p>
                      <a:pPr algn="ctr"/>
                      <a:r>
                        <a:rPr lang="en-US" dirty="0" smtClean="0"/>
                        <a:t>200</a:t>
                      </a:r>
                      <a:endParaRPr lang="en-US" dirty="0"/>
                    </a:p>
                  </a:txBody>
                  <a:tcPr anchor="ctr">
                    <a:solidFill>
                      <a:srgbClr val="92D050"/>
                    </a:solidFill>
                  </a:tcPr>
                </a:tc>
                <a:tc>
                  <a:txBody>
                    <a:bodyPr/>
                    <a:lstStyle/>
                    <a:p>
                      <a:pPr algn="ctr"/>
                      <a:r>
                        <a:rPr lang="en-US" dirty="0" smtClean="0"/>
                        <a:t>616</a:t>
                      </a:r>
                      <a:endParaRPr lang="en-US" dirty="0"/>
                    </a:p>
                  </a:txBody>
                  <a:tcPr anchor="ctr">
                    <a:solidFill>
                      <a:srgbClr val="92D050"/>
                    </a:solidFill>
                  </a:tcPr>
                </a:tc>
                <a:tc>
                  <a:txBody>
                    <a:bodyPr/>
                    <a:lstStyle/>
                    <a:p>
                      <a:pPr algn="ctr"/>
                      <a:r>
                        <a:rPr lang="en-US" dirty="0" smtClean="0"/>
                        <a:t>776</a:t>
                      </a:r>
                      <a:endParaRPr lang="en-US" dirty="0"/>
                    </a:p>
                  </a:txBody>
                  <a:tcPr anchor="ctr">
                    <a:solidFill>
                      <a:srgbClr val="92D050"/>
                    </a:solidFill>
                  </a:tcPr>
                </a:tc>
                <a:extLst>
                  <a:ext uri="{0D108BD9-81ED-4DB2-BD59-A6C34878D82A}">
                    <a16:rowId xmlns:a16="http://schemas.microsoft.com/office/drawing/2014/main" val="2074584389"/>
                  </a:ext>
                </a:extLst>
              </a:tr>
              <a:tr h="902382">
                <a:tc>
                  <a:txBody>
                    <a:bodyPr/>
                    <a:lstStyle/>
                    <a:p>
                      <a:pPr algn="ctr"/>
                      <a:r>
                        <a:rPr lang="en-US" dirty="0" smtClean="0"/>
                        <a:t>Average Salary of new jobs</a:t>
                      </a:r>
                      <a:endParaRPr lang="en-US" dirty="0"/>
                    </a:p>
                  </a:txBody>
                  <a:tcPr anchor="ctr">
                    <a:solidFill>
                      <a:srgbClr val="92D050"/>
                    </a:solidFill>
                  </a:tcPr>
                </a:tc>
                <a:tc>
                  <a:txBody>
                    <a:bodyPr/>
                    <a:lstStyle/>
                    <a:p>
                      <a:pPr algn="ctr"/>
                      <a:r>
                        <a:rPr lang="en-US" dirty="0" smtClean="0"/>
                        <a:t>$40,000</a:t>
                      </a:r>
                      <a:endParaRPr lang="en-US" dirty="0"/>
                    </a:p>
                  </a:txBody>
                  <a:tcPr anchor="ctr">
                    <a:solidFill>
                      <a:srgbClr val="92D050"/>
                    </a:solidFill>
                  </a:tcPr>
                </a:tc>
                <a:tc>
                  <a:txBody>
                    <a:bodyPr/>
                    <a:lstStyle/>
                    <a:p>
                      <a:pPr algn="ctr"/>
                      <a:r>
                        <a:rPr lang="en-US" dirty="0" smtClean="0"/>
                        <a:t>$43,726</a:t>
                      </a:r>
                      <a:endParaRPr lang="en-US" dirty="0"/>
                    </a:p>
                  </a:txBody>
                  <a:tcPr anchor="ctr">
                    <a:solidFill>
                      <a:srgbClr val="92D050"/>
                    </a:solidFill>
                  </a:tcPr>
                </a:tc>
                <a:tc>
                  <a:txBody>
                    <a:bodyPr/>
                    <a:lstStyle/>
                    <a:p>
                      <a:pPr algn="ctr"/>
                      <a:r>
                        <a:rPr lang="en-US" dirty="0" smtClean="0">
                          <a:solidFill>
                            <a:srgbClr val="FF0000"/>
                          </a:solidFill>
                        </a:rPr>
                        <a:t>$34,536</a:t>
                      </a:r>
                      <a:endParaRPr lang="en-US" dirty="0">
                        <a:solidFill>
                          <a:srgbClr val="FF0000"/>
                        </a:solidFill>
                      </a:endParaRPr>
                    </a:p>
                  </a:txBody>
                  <a:tcPr anchor="ctr">
                    <a:solidFill>
                      <a:srgbClr val="92D050"/>
                    </a:solidFill>
                  </a:tcPr>
                </a:tc>
                <a:extLst>
                  <a:ext uri="{0D108BD9-81ED-4DB2-BD59-A6C34878D82A}">
                    <a16:rowId xmlns:a16="http://schemas.microsoft.com/office/drawing/2014/main" val="3586000699"/>
                  </a:ext>
                </a:extLst>
              </a:tr>
              <a:tr h="902382">
                <a:tc>
                  <a:txBody>
                    <a:bodyPr/>
                    <a:lstStyle/>
                    <a:p>
                      <a:pPr algn="ctr"/>
                      <a:r>
                        <a:rPr lang="en-US" dirty="0" smtClean="0"/>
                        <a:t>Capital Investment</a:t>
                      </a:r>
                      <a:endParaRPr lang="en-US" dirty="0"/>
                    </a:p>
                  </a:txBody>
                  <a:tcPr anchor="ctr">
                    <a:solidFill>
                      <a:srgbClr val="92D050"/>
                    </a:solidFill>
                  </a:tcPr>
                </a:tc>
                <a:tc>
                  <a:txBody>
                    <a:bodyPr/>
                    <a:lstStyle/>
                    <a:p>
                      <a:pPr algn="ctr"/>
                      <a:r>
                        <a:rPr lang="en-US" dirty="0" smtClean="0"/>
                        <a:t>$16.4 M</a:t>
                      </a:r>
                      <a:endParaRPr lang="en-US" dirty="0"/>
                    </a:p>
                  </a:txBody>
                  <a:tcPr anchor="ctr">
                    <a:solidFill>
                      <a:srgbClr val="92D050"/>
                    </a:solidFill>
                  </a:tcPr>
                </a:tc>
                <a:tc>
                  <a:txBody>
                    <a:bodyPr/>
                    <a:lstStyle/>
                    <a:p>
                      <a:pPr algn="ctr"/>
                      <a:r>
                        <a:rPr lang="en-US" dirty="0" smtClean="0"/>
                        <a:t>$21.6 M</a:t>
                      </a:r>
                      <a:endParaRPr lang="en-US" dirty="0"/>
                    </a:p>
                  </a:txBody>
                  <a:tcPr anchor="ctr">
                    <a:solidFill>
                      <a:srgbClr val="92D050"/>
                    </a:solidFill>
                  </a:tcPr>
                </a:tc>
                <a:tc>
                  <a:txBody>
                    <a:bodyPr/>
                    <a:lstStyle/>
                    <a:p>
                      <a:pPr algn="ctr"/>
                      <a:r>
                        <a:rPr lang="en-US" dirty="0" smtClean="0"/>
                        <a:t>$66.9 M</a:t>
                      </a:r>
                      <a:endParaRPr lang="en-US" dirty="0"/>
                    </a:p>
                  </a:txBody>
                  <a:tcPr anchor="ctr">
                    <a:solidFill>
                      <a:srgbClr val="92D050"/>
                    </a:solidFill>
                  </a:tcPr>
                </a:tc>
                <a:extLst>
                  <a:ext uri="{0D108BD9-81ED-4DB2-BD59-A6C34878D82A}">
                    <a16:rowId xmlns:a16="http://schemas.microsoft.com/office/drawing/2014/main" val="2126165000"/>
                  </a:ext>
                </a:extLst>
              </a:tr>
              <a:tr h="648909">
                <a:tc>
                  <a:txBody>
                    <a:bodyPr/>
                    <a:lstStyle/>
                    <a:p>
                      <a:pPr algn="ctr"/>
                      <a:r>
                        <a:rPr lang="en-US" dirty="0" smtClean="0"/>
                        <a:t>Increase Tax Base</a:t>
                      </a:r>
                      <a:endParaRPr lang="en-US" dirty="0"/>
                    </a:p>
                  </a:txBody>
                  <a:tcPr anchor="ctr">
                    <a:solidFill>
                      <a:srgbClr val="92D050"/>
                    </a:solidFill>
                  </a:tcPr>
                </a:tc>
                <a:tc>
                  <a:txBody>
                    <a:bodyPr/>
                    <a:lstStyle/>
                    <a:p>
                      <a:pPr algn="ctr"/>
                      <a:r>
                        <a:rPr lang="en-US" dirty="0" smtClean="0"/>
                        <a:t>$3.3M</a:t>
                      </a:r>
                      <a:endParaRPr lang="en-US" dirty="0"/>
                    </a:p>
                  </a:txBody>
                  <a:tcPr anchor="ctr">
                    <a:solidFill>
                      <a:srgbClr val="92D050"/>
                    </a:solidFill>
                  </a:tcPr>
                </a:tc>
                <a:tc>
                  <a:txBody>
                    <a:bodyPr/>
                    <a:lstStyle/>
                    <a:p>
                      <a:pPr algn="ctr"/>
                      <a:r>
                        <a:rPr lang="en-US" dirty="0" smtClean="0"/>
                        <a:t>$28 M</a:t>
                      </a:r>
                      <a:endParaRPr lang="en-US" dirty="0"/>
                    </a:p>
                  </a:txBody>
                  <a:tcPr anchor="ctr">
                    <a:solidFill>
                      <a:srgbClr val="92D050"/>
                    </a:solidFill>
                  </a:tcPr>
                </a:tc>
                <a:tc>
                  <a:txBody>
                    <a:bodyPr/>
                    <a:lstStyle/>
                    <a:p>
                      <a:pPr algn="ctr"/>
                      <a:r>
                        <a:rPr lang="en-US" dirty="0" smtClean="0"/>
                        <a:t>$93.7 M</a:t>
                      </a:r>
                      <a:endParaRPr lang="en-US" dirty="0"/>
                    </a:p>
                  </a:txBody>
                  <a:tcPr anchor="ctr">
                    <a:solidFill>
                      <a:srgbClr val="92D050"/>
                    </a:solidFill>
                  </a:tcPr>
                </a:tc>
                <a:extLst>
                  <a:ext uri="{0D108BD9-81ED-4DB2-BD59-A6C34878D82A}">
                    <a16:rowId xmlns:a16="http://schemas.microsoft.com/office/drawing/2014/main" val="3971441645"/>
                  </a:ext>
                </a:extLst>
              </a:tr>
            </a:tbl>
          </a:graphicData>
        </a:graphic>
      </p:graphicFrame>
    </p:spTree>
    <p:extLst>
      <p:ext uri="{BB962C8B-B14F-4D97-AF65-F5344CB8AC3E}">
        <p14:creationId xmlns:p14="http://schemas.microsoft.com/office/powerpoint/2010/main" val="1674192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369469" y="564753"/>
            <a:ext cx="8486775" cy="523220"/>
          </a:xfrm>
          <a:prstGeom prst="rect">
            <a:avLst/>
          </a:prstGeom>
          <a:noFill/>
          <a:ln w="9525">
            <a:noFill/>
            <a:miter lim="800000"/>
            <a:headEnd/>
            <a:tailEnd/>
          </a:ln>
        </p:spPr>
        <p:txBody>
          <a:bodyPr wrap="square">
            <a:spAutoFit/>
          </a:bodyPr>
          <a:lstStyle/>
          <a:p>
            <a:pPr algn="ctr">
              <a:spcBef>
                <a:spcPct val="50000"/>
              </a:spcBef>
            </a:pPr>
            <a:r>
              <a:rPr lang="en-US" sz="2800" dirty="0">
                <a:solidFill>
                  <a:srgbClr val="003399"/>
                </a:solidFill>
                <a:latin typeface="Arial" pitchFamily="34" charset="0"/>
                <a:cs typeface="Arial" pitchFamily="34" charset="0"/>
              </a:rPr>
              <a:t>Lawton Economic Performance</a:t>
            </a:r>
          </a:p>
        </p:txBody>
      </p:sp>
      <p:sp>
        <p:nvSpPr>
          <p:cNvPr id="2"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5</a:t>
            </a:fld>
            <a:endParaRPr lang="en-US" dirty="0">
              <a:latin typeface="Arial" pitchFamily="34" charset="0"/>
              <a:cs typeface="Arial" pitchFamily="34" charset="0"/>
            </a:endParaRPr>
          </a:p>
        </p:txBody>
      </p:sp>
      <p:sp>
        <p:nvSpPr>
          <p:cNvPr id="5" name="TextBox 4"/>
          <p:cNvSpPr txBox="1"/>
          <p:nvPr/>
        </p:nvSpPr>
        <p:spPr>
          <a:xfrm>
            <a:off x="717565" y="1841328"/>
            <a:ext cx="7790584" cy="4001095"/>
          </a:xfrm>
          <a:prstGeom prst="rect">
            <a:avLst/>
          </a:prstGeom>
          <a:noFill/>
        </p:spPr>
        <p:txBody>
          <a:bodyPr wrap="square" rtlCol="0">
            <a:spAutoFit/>
          </a:bodyPr>
          <a:lstStyle/>
          <a:p>
            <a:r>
              <a:rPr lang="en-US" sz="2400" u="sng" dirty="0">
                <a:solidFill>
                  <a:schemeClr val="accent1">
                    <a:lumMod val="75000"/>
                  </a:schemeClr>
                </a:solidFill>
              </a:rPr>
              <a:t>Key Long-Run Structural Concerns</a:t>
            </a:r>
            <a:r>
              <a:rPr lang="en-US" sz="2400" dirty="0">
                <a:solidFill>
                  <a:schemeClr val="accent1">
                    <a:lumMod val="75000"/>
                  </a:schemeClr>
                </a:solidFill>
              </a:rPr>
              <a:t>:</a:t>
            </a:r>
          </a:p>
          <a:p>
            <a:pPr marL="285750" indent="-285750">
              <a:buFont typeface="Arial" charset="0"/>
              <a:buChar char="•"/>
            </a:pPr>
            <a:endParaRPr lang="en-US" dirty="0"/>
          </a:p>
          <a:p>
            <a:pPr marL="342900" indent="-342900">
              <a:spcAft>
                <a:spcPts val="1800"/>
              </a:spcAft>
              <a:buFontTx/>
              <a:buAutoNum type="arabicPeriod"/>
            </a:pPr>
            <a:r>
              <a:rPr lang="en-US" sz="2200" dirty="0"/>
              <a:t>Shrinking Federal presence (both military and civilian)</a:t>
            </a:r>
          </a:p>
          <a:p>
            <a:pPr marL="342900" indent="-342900">
              <a:spcAft>
                <a:spcPts val="1800"/>
              </a:spcAft>
              <a:buFontTx/>
              <a:buAutoNum type="arabicPeriod"/>
            </a:pPr>
            <a:r>
              <a:rPr lang="en-US" sz="2200" dirty="0"/>
              <a:t>Larger private sector presence (absolute and relative) </a:t>
            </a:r>
          </a:p>
          <a:p>
            <a:pPr marL="342900" indent="-342900">
              <a:spcAft>
                <a:spcPts val="1800"/>
              </a:spcAft>
              <a:buFontTx/>
              <a:buAutoNum type="arabicPeriod"/>
            </a:pPr>
            <a:r>
              <a:rPr lang="en-US" sz="2200" dirty="0"/>
              <a:t>Manufacturing downtrend </a:t>
            </a:r>
          </a:p>
          <a:p>
            <a:pPr marL="342900" indent="-342900">
              <a:spcAft>
                <a:spcPts val="1800"/>
              </a:spcAft>
              <a:buFontTx/>
              <a:buAutoNum type="arabicPeriod"/>
            </a:pPr>
            <a:r>
              <a:rPr lang="en-US" sz="2200" dirty="0"/>
              <a:t>Population trend</a:t>
            </a:r>
          </a:p>
          <a:p>
            <a:pPr>
              <a:spcAft>
                <a:spcPts val="1800"/>
              </a:spcAft>
            </a:pPr>
            <a:endParaRPr lang="en-US" sz="2000" dirty="0"/>
          </a:p>
        </p:txBody>
      </p:sp>
    </p:spTree>
    <p:extLst>
      <p:ext uri="{BB962C8B-B14F-4D97-AF65-F5344CB8AC3E}">
        <p14:creationId xmlns:p14="http://schemas.microsoft.com/office/powerpoint/2010/main" val="4649082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226" y="1086785"/>
            <a:ext cx="7132402" cy="2123658"/>
          </a:xfrm>
          <a:prstGeom prst="rect">
            <a:avLst/>
          </a:prstGeom>
          <a:noFill/>
        </p:spPr>
        <p:txBody>
          <a:bodyPr wrap="none" rtlCol="0">
            <a:spAutoFit/>
          </a:bodyPr>
          <a:lstStyle/>
          <a:p>
            <a:pPr algn="ctr"/>
            <a:r>
              <a:rPr lang="en-US" sz="3600" b="1" i="1" dirty="0" smtClean="0"/>
              <a:t>Reality Check</a:t>
            </a:r>
          </a:p>
          <a:p>
            <a:pPr algn="ctr"/>
            <a:r>
              <a:rPr lang="en-US" sz="3600" b="1" i="1" dirty="0" smtClean="0"/>
              <a:t>Thoughts on Economic Development</a:t>
            </a:r>
          </a:p>
          <a:p>
            <a:pPr algn="ctr"/>
            <a:r>
              <a:rPr lang="en-US" sz="3600" b="1" dirty="0" smtClean="0"/>
              <a:t>Dr. Tom Thomas</a:t>
            </a:r>
          </a:p>
          <a:p>
            <a:pPr algn="ctr"/>
            <a:r>
              <a:rPr lang="en-US" sz="2400" b="1" dirty="0" smtClean="0"/>
              <a:t>Interim President LEDC</a:t>
            </a:r>
            <a:endParaRPr lang="en-US" sz="2400" b="1" dirty="0"/>
          </a:p>
        </p:txBody>
      </p:sp>
      <p:pic>
        <p:nvPicPr>
          <p:cNvPr id="3" name="Picture 2"/>
          <p:cNvPicPr>
            <a:picLocks noChangeAspect="1"/>
          </p:cNvPicPr>
          <p:nvPr/>
        </p:nvPicPr>
        <p:blipFill>
          <a:blip r:embed="rId2"/>
          <a:stretch>
            <a:fillRect/>
          </a:stretch>
        </p:blipFill>
        <p:spPr>
          <a:xfrm>
            <a:off x="3312667" y="3785335"/>
            <a:ext cx="2521519" cy="284748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648014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076" y="1385411"/>
            <a:ext cx="7877174" cy="4339650"/>
          </a:xfrm>
          <a:prstGeom prst="rect">
            <a:avLst/>
          </a:prstGeom>
        </p:spPr>
        <p:txBody>
          <a:bodyPr wrap="square">
            <a:spAutoFit/>
          </a:bodyPr>
          <a:lstStyle/>
          <a:p>
            <a:r>
              <a:rPr lang="en-US" sz="3600" dirty="0"/>
              <a:t>Economic developers promote economic well-being and quality of life for their communities, </a:t>
            </a:r>
            <a:r>
              <a:rPr lang="en-US" sz="3600" b="1" dirty="0"/>
              <a:t>by creating, retaining and expanding jobs</a:t>
            </a:r>
            <a:r>
              <a:rPr lang="en-US" sz="3600" dirty="0"/>
              <a:t> that </a:t>
            </a:r>
            <a:r>
              <a:rPr lang="en-US" sz="3600" dirty="0">
                <a:solidFill>
                  <a:srgbClr val="008000"/>
                </a:solidFill>
              </a:rPr>
              <a:t>facilitate growth, </a:t>
            </a:r>
            <a:r>
              <a:rPr lang="en-US" sz="3600" b="1" dirty="0">
                <a:solidFill>
                  <a:srgbClr val="008000"/>
                </a:solidFill>
              </a:rPr>
              <a:t>enhance wealth </a:t>
            </a:r>
            <a:r>
              <a:rPr lang="en-US" sz="3600" dirty="0">
                <a:solidFill>
                  <a:srgbClr val="008000"/>
                </a:solidFill>
              </a:rPr>
              <a:t>and provide a stable tax base</a:t>
            </a:r>
            <a:r>
              <a:rPr lang="en-US" sz="3600" dirty="0" smtClean="0">
                <a:solidFill>
                  <a:srgbClr val="008000"/>
                </a:solidFill>
              </a:rPr>
              <a:t>.</a:t>
            </a:r>
          </a:p>
          <a:p>
            <a:endParaRPr lang="en-US" sz="3600" dirty="0">
              <a:solidFill>
                <a:srgbClr val="008000"/>
              </a:solidFill>
            </a:endParaRPr>
          </a:p>
          <a:p>
            <a:pPr algn="r"/>
            <a:r>
              <a:rPr lang="en-US" sz="2400" i="1" dirty="0" smtClean="0"/>
              <a:t>International Economic Development Council</a:t>
            </a:r>
            <a:endParaRPr lang="en-US" sz="2400" i="1" dirty="0"/>
          </a:p>
        </p:txBody>
      </p:sp>
      <p:pic>
        <p:nvPicPr>
          <p:cNvPr id="3" name="Picture 2"/>
          <p:cNvPicPr>
            <a:picLocks noChangeAspect="1"/>
          </p:cNvPicPr>
          <p:nvPr/>
        </p:nvPicPr>
        <p:blipFill>
          <a:blip r:embed="rId2"/>
          <a:stretch>
            <a:fillRect/>
          </a:stretch>
        </p:blipFill>
        <p:spPr>
          <a:xfrm>
            <a:off x="244347" y="5588000"/>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511474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8506" y="595222"/>
            <a:ext cx="4481484" cy="461665"/>
          </a:xfrm>
          <a:prstGeom prst="rect">
            <a:avLst/>
          </a:prstGeom>
          <a:noFill/>
        </p:spPr>
        <p:txBody>
          <a:bodyPr wrap="none" rtlCol="0">
            <a:spAutoFit/>
          </a:bodyPr>
          <a:lstStyle/>
          <a:p>
            <a:pPr algn="ctr"/>
            <a:r>
              <a:rPr lang="en-US" sz="2400" b="1" dirty="0" smtClean="0"/>
              <a:t> Job Creation -vs- Wealth Creation</a:t>
            </a:r>
            <a:endParaRPr lang="en-US" sz="2400" b="1" dirty="0"/>
          </a:p>
        </p:txBody>
      </p:sp>
      <p:sp>
        <p:nvSpPr>
          <p:cNvPr id="5" name="TextBox 4"/>
          <p:cNvSpPr txBox="1"/>
          <p:nvPr/>
        </p:nvSpPr>
        <p:spPr>
          <a:xfrm>
            <a:off x="563455" y="1551865"/>
            <a:ext cx="8071586" cy="5247590"/>
          </a:xfrm>
          <a:prstGeom prst="rect">
            <a:avLst/>
          </a:prstGeom>
          <a:noFill/>
        </p:spPr>
        <p:txBody>
          <a:bodyPr wrap="square" rtlCol="0">
            <a:spAutoFit/>
          </a:bodyPr>
          <a:lstStyle/>
          <a:p>
            <a:r>
              <a:rPr lang="en-US" b="1" dirty="0" smtClean="0"/>
              <a:t>Although any job someone wants is probably a benefit to the community, all jobs do not provide the opportunity to create wealth.</a:t>
            </a:r>
          </a:p>
          <a:p>
            <a:endParaRPr lang="en-US" dirty="0" smtClean="0"/>
          </a:p>
          <a:p>
            <a:r>
              <a:rPr lang="en-US" dirty="0"/>
              <a:t>What is the average wage in Comanche County?	$34,025 (Private Sector 2015)</a:t>
            </a:r>
          </a:p>
          <a:p>
            <a:endParaRPr lang="en-US" dirty="0"/>
          </a:p>
          <a:p>
            <a:r>
              <a:rPr lang="en-US" dirty="0" smtClean="0"/>
              <a:t>What is a living wage in Comanche County?	$47,275 </a:t>
            </a:r>
            <a:r>
              <a:rPr lang="en-US" sz="1100" dirty="0" smtClean="0"/>
              <a:t>($22.37/hr, 2 adults, 1 working, 2 children)</a:t>
            </a:r>
          </a:p>
          <a:p>
            <a:r>
              <a:rPr lang="en-US" sz="1100" dirty="0"/>
              <a:t>	</a:t>
            </a:r>
            <a:r>
              <a:rPr lang="en-US" sz="1100" dirty="0" smtClean="0"/>
              <a:t>	(Source: MIT)			</a:t>
            </a:r>
            <a:r>
              <a:rPr lang="en-US" dirty="0" smtClean="0"/>
              <a:t>$56,863 </a:t>
            </a:r>
            <a:r>
              <a:rPr lang="en-US" sz="1100" dirty="0" smtClean="0"/>
              <a:t>($13.67/hr, 2 adults working, 2 children)	</a:t>
            </a:r>
          </a:p>
          <a:p>
            <a:r>
              <a:rPr lang="en-US" dirty="0" smtClean="0"/>
              <a:t>What is the Quality Jobs threshold for		$41,861 </a:t>
            </a:r>
          </a:p>
          <a:p>
            <a:r>
              <a:rPr lang="en-US" dirty="0"/>
              <a:t>	</a:t>
            </a:r>
            <a:r>
              <a:rPr lang="en-US" dirty="0" smtClean="0"/>
              <a:t>Comanche County?</a:t>
            </a:r>
          </a:p>
          <a:p>
            <a:endParaRPr lang="en-US" dirty="0" smtClean="0"/>
          </a:p>
          <a:p>
            <a:r>
              <a:rPr lang="en-US" dirty="0" smtClean="0"/>
              <a:t>What is LEDC target wage for jobs added?	$40,000 (111% of MSA wage)</a:t>
            </a:r>
          </a:p>
          <a:p>
            <a:endParaRPr lang="en-US" dirty="0"/>
          </a:p>
          <a:p>
            <a:r>
              <a:rPr lang="en-US" dirty="0" smtClean="0"/>
              <a:t>What has been the average wage of LEDC jobs added?</a:t>
            </a:r>
          </a:p>
          <a:p>
            <a:r>
              <a:rPr lang="en-US" dirty="0"/>
              <a:t>	</a:t>
            </a:r>
            <a:r>
              <a:rPr lang="en-US" dirty="0" smtClean="0"/>
              <a:t>			2014	$43,726</a:t>
            </a:r>
          </a:p>
          <a:p>
            <a:r>
              <a:rPr lang="en-US" dirty="0"/>
              <a:t>	</a:t>
            </a:r>
            <a:r>
              <a:rPr lang="en-US" dirty="0" smtClean="0"/>
              <a:t>			2015	$34,536</a:t>
            </a:r>
          </a:p>
          <a:p>
            <a:endParaRPr lang="en-US" dirty="0"/>
          </a:p>
          <a:p>
            <a:pPr algn="ctr"/>
            <a:r>
              <a:rPr lang="en-US" b="1" i="1" dirty="0" smtClean="0">
                <a:solidFill>
                  <a:srgbClr val="FF0000"/>
                </a:solidFill>
              </a:rPr>
              <a:t>How much “control” do we actually have over wages paid?</a:t>
            </a:r>
          </a:p>
          <a:p>
            <a:endParaRPr lang="en-US" i="1" dirty="0" smtClean="0"/>
          </a:p>
        </p:txBody>
      </p:sp>
      <p:pic>
        <p:nvPicPr>
          <p:cNvPr id="6" name="Picture 5"/>
          <p:cNvPicPr>
            <a:picLocks noChangeAspect="1"/>
          </p:cNvPicPr>
          <p:nvPr/>
        </p:nvPicPr>
        <p:blipFill>
          <a:blip r:embed="rId2"/>
          <a:stretch>
            <a:fillRect/>
          </a:stretch>
        </p:blipFill>
        <p:spPr>
          <a:xfrm>
            <a:off x="244347" y="5588000"/>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739222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ney clip 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74247">
            <a:off x="5076374" y="1017173"/>
            <a:ext cx="3558668" cy="2020067"/>
          </a:xfrm>
          <a:prstGeom prst="rect">
            <a:avLst/>
          </a:prstGeom>
        </p:spPr>
      </p:pic>
      <p:graphicFrame>
        <p:nvGraphicFramePr>
          <p:cNvPr id="6" name="Chart 5"/>
          <p:cNvGraphicFramePr/>
          <p:nvPr>
            <p:extLst>
              <p:ext uri="{D42A27DB-BD31-4B8C-83A1-F6EECF244321}">
                <p14:modId xmlns:p14="http://schemas.microsoft.com/office/powerpoint/2010/main" val="648781268"/>
              </p:ext>
            </p:extLst>
          </p:nvPr>
        </p:nvGraphicFramePr>
        <p:xfrm>
          <a:off x="157758" y="603905"/>
          <a:ext cx="8013940" cy="614200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flipV="1">
            <a:off x="1042356" y="3559559"/>
            <a:ext cx="7177177" cy="25880"/>
          </a:xfrm>
          <a:prstGeom prst="line">
            <a:avLst/>
          </a:prstGeom>
          <a:ln>
            <a:solidFill>
              <a:srgbClr val="FFC000"/>
            </a:solidFill>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654529" y="6334780"/>
            <a:ext cx="1252331" cy="523220"/>
          </a:xfrm>
          <a:prstGeom prst="rect">
            <a:avLst/>
          </a:prstGeom>
          <a:noFill/>
        </p:spPr>
        <p:txBody>
          <a:bodyPr wrap="none" rtlCol="0">
            <a:spAutoFit/>
          </a:bodyPr>
          <a:lstStyle/>
          <a:p>
            <a:pPr algn="ctr"/>
            <a:r>
              <a:rPr lang="en-US" sz="1400" dirty="0" smtClean="0"/>
              <a:t>(Private Sector</a:t>
            </a:r>
          </a:p>
          <a:p>
            <a:pPr algn="ctr"/>
            <a:r>
              <a:rPr lang="en-US" sz="1400" dirty="0" smtClean="0"/>
              <a:t> Only)</a:t>
            </a:r>
            <a:endParaRPr lang="en-US" sz="1400" dirty="0"/>
          </a:p>
        </p:txBody>
      </p:sp>
      <p:sp>
        <p:nvSpPr>
          <p:cNvPr id="5" name="TextBox 4"/>
          <p:cNvSpPr txBox="1"/>
          <p:nvPr/>
        </p:nvSpPr>
        <p:spPr>
          <a:xfrm>
            <a:off x="3996699" y="6329777"/>
            <a:ext cx="1893147" cy="523220"/>
          </a:xfrm>
          <a:prstGeom prst="rect">
            <a:avLst/>
          </a:prstGeom>
          <a:noFill/>
        </p:spPr>
        <p:txBody>
          <a:bodyPr wrap="none" rtlCol="0">
            <a:spAutoFit/>
          </a:bodyPr>
          <a:lstStyle/>
          <a:p>
            <a:pPr algn="ctr"/>
            <a:r>
              <a:rPr lang="en-US" sz="1400" dirty="0" smtClean="0"/>
              <a:t>(111% of MSA Average)</a:t>
            </a:r>
          </a:p>
          <a:p>
            <a:pPr algn="ctr"/>
            <a:r>
              <a:rPr lang="en-US" sz="1400" dirty="0" smtClean="0"/>
              <a:t>Public + Private</a:t>
            </a:r>
            <a:endParaRPr lang="en-US" sz="1400" dirty="0"/>
          </a:p>
        </p:txBody>
      </p:sp>
      <p:cxnSp>
        <p:nvCxnSpPr>
          <p:cNvPr id="7" name="Straight Connector 6"/>
          <p:cNvCxnSpPr/>
          <p:nvPr/>
        </p:nvCxnSpPr>
        <p:spPr>
          <a:xfrm flipV="1">
            <a:off x="1042356" y="4238394"/>
            <a:ext cx="7177177" cy="25880"/>
          </a:xfrm>
          <a:prstGeom prst="line">
            <a:avLst/>
          </a:prstGeom>
          <a:ln>
            <a:solidFill>
              <a:srgbClr val="0070C0"/>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rot="16200000">
            <a:off x="2055913" y="4288843"/>
            <a:ext cx="2443361" cy="307777"/>
          </a:xfrm>
          <a:prstGeom prst="rect">
            <a:avLst/>
          </a:prstGeom>
          <a:noFill/>
        </p:spPr>
        <p:txBody>
          <a:bodyPr wrap="none" rtlCol="0">
            <a:spAutoFit/>
          </a:bodyPr>
          <a:lstStyle/>
          <a:p>
            <a:r>
              <a:rPr lang="en-US" sz="1400" dirty="0" smtClean="0"/>
              <a:t>2 Adults, 1 Working, 2 Children</a:t>
            </a:r>
            <a:endParaRPr lang="en-US" sz="1400" dirty="0"/>
          </a:p>
        </p:txBody>
      </p:sp>
      <p:sp>
        <p:nvSpPr>
          <p:cNvPr id="10" name="TextBox 9"/>
          <p:cNvSpPr txBox="1"/>
          <p:nvPr/>
        </p:nvSpPr>
        <p:spPr>
          <a:xfrm rot="16200000">
            <a:off x="2770725" y="4116520"/>
            <a:ext cx="2788007" cy="307777"/>
          </a:xfrm>
          <a:prstGeom prst="rect">
            <a:avLst/>
          </a:prstGeom>
          <a:noFill/>
        </p:spPr>
        <p:txBody>
          <a:bodyPr wrap="none" rtlCol="0">
            <a:spAutoFit/>
          </a:bodyPr>
          <a:lstStyle/>
          <a:p>
            <a:r>
              <a:rPr lang="en-US" sz="1400" dirty="0" smtClean="0"/>
              <a:t>2 Adults, both Working, 2 Children</a:t>
            </a:r>
            <a:endParaRPr lang="en-US" sz="1400" dirty="0"/>
          </a:p>
        </p:txBody>
      </p:sp>
      <p:sp>
        <p:nvSpPr>
          <p:cNvPr id="11" name="TextBox 10"/>
          <p:cNvSpPr txBox="1"/>
          <p:nvPr/>
        </p:nvSpPr>
        <p:spPr>
          <a:xfrm>
            <a:off x="1873752" y="5223056"/>
            <a:ext cx="712054" cy="307777"/>
          </a:xfrm>
          <a:prstGeom prst="rect">
            <a:avLst/>
          </a:prstGeom>
          <a:noFill/>
        </p:spPr>
        <p:txBody>
          <a:bodyPr wrap="none" rtlCol="0">
            <a:spAutoFit/>
          </a:bodyPr>
          <a:lstStyle/>
          <a:p>
            <a:r>
              <a:rPr lang="en-US" sz="1400" dirty="0" smtClean="0"/>
              <a:t>1 Adult</a:t>
            </a:r>
            <a:endParaRPr lang="en-US" sz="1400" dirty="0"/>
          </a:p>
        </p:txBody>
      </p:sp>
      <p:sp>
        <p:nvSpPr>
          <p:cNvPr id="4" name="TextBox 3"/>
          <p:cNvSpPr txBox="1"/>
          <p:nvPr/>
        </p:nvSpPr>
        <p:spPr>
          <a:xfrm>
            <a:off x="1822551" y="4980276"/>
            <a:ext cx="821059" cy="307777"/>
          </a:xfrm>
          <a:prstGeom prst="rect">
            <a:avLst/>
          </a:prstGeom>
          <a:noFill/>
        </p:spPr>
        <p:txBody>
          <a:bodyPr wrap="none" rtlCol="0">
            <a:spAutoFit/>
          </a:bodyPr>
          <a:lstStyle/>
          <a:p>
            <a:r>
              <a:rPr lang="en-US" sz="1400" dirty="0" smtClean="0"/>
              <a:t>$9.97/</a:t>
            </a:r>
            <a:r>
              <a:rPr lang="en-US" sz="1400" dirty="0" err="1" smtClean="0"/>
              <a:t>hr</a:t>
            </a:r>
            <a:endParaRPr lang="en-US" sz="1400" dirty="0"/>
          </a:p>
        </p:txBody>
      </p:sp>
      <p:sp>
        <p:nvSpPr>
          <p:cNvPr id="12" name="TextBox 11"/>
          <p:cNvSpPr txBox="1"/>
          <p:nvPr/>
        </p:nvSpPr>
        <p:spPr>
          <a:xfrm>
            <a:off x="2623816" y="2269169"/>
            <a:ext cx="912429" cy="307777"/>
          </a:xfrm>
          <a:prstGeom prst="rect">
            <a:avLst/>
          </a:prstGeom>
          <a:noFill/>
        </p:spPr>
        <p:txBody>
          <a:bodyPr wrap="none" rtlCol="0">
            <a:spAutoFit/>
          </a:bodyPr>
          <a:lstStyle/>
          <a:p>
            <a:r>
              <a:rPr lang="en-US" sz="1400" dirty="0" smtClean="0"/>
              <a:t>$22.73/</a:t>
            </a:r>
            <a:r>
              <a:rPr lang="en-US" sz="1400" dirty="0" err="1" smtClean="0"/>
              <a:t>hr</a:t>
            </a:r>
            <a:endParaRPr lang="en-US" sz="1400" dirty="0"/>
          </a:p>
        </p:txBody>
      </p:sp>
      <p:sp>
        <p:nvSpPr>
          <p:cNvPr id="13" name="TextBox 12"/>
          <p:cNvSpPr txBox="1"/>
          <p:nvPr/>
        </p:nvSpPr>
        <p:spPr>
          <a:xfrm>
            <a:off x="3518140" y="1181276"/>
            <a:ext cx="1112805" cy="307777"/>
          </a:xfrm>
          <a:prstGeom prst="rect">
            <a:avLst/>
          </a:prstGeom>
          <a:noFill/>
        </p:spPr>
        <p:txBody>
          <a:bodyPr wrap="none" rtlCol="0">
            <a:spAutoFit/>
          </a:bodyPr>
          <a:lstStyle/>
          <a:p>
            <a:r>
              <a:rPr lang="en-US" sz="1400" dirty="0" smtClean="0"/>
              <a:t>$13.67/</a:t>
            </a:r>
            <a:r>
              <a:rPr lang="en-US" sz="1400" dirty="0" err="1" smtClean="0"/>
              <a:t>hr</a:t>
            </a:r>
            <a:r>
              <a:rPr lang="en-US" sz="1400" dirty="0" smtClean="0"/>
              <a:t> @</a:t>
            </a:r>
            <a:endParaRPr lang="en-US" sz="1400" dirty="0"/>
          </a:p>
        </p:txBody>
      </p:sp>
      <p:cxnSp>
        <p:nvCxnSpPr>
          <p:cNvPr id="15" name="Straight Arrow Connector 14"/>
          <p:cNvCxnSpPr>
            <a:stCxn id="5" idx="0"/>
          </p:cNvCxnSpPr>
          <p:nvPr/>
        </p:nvCxnSpPr>
        <p:spPr>
          <a:xfrm flipH="1" flipV="1">
            <a:off x="4943272" y="6168874"/>
            <a:ext cx="1" cy="1609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6" name="Picture 15"/>
          <p:cNvPicPr>
            <a:picLocks noChangeAspect="1"/>
          </p:cNvPicPr>
          <p:nvPr/>
        </p:nvPicPr>
        <p:blipFill>
          <a:blip r:embed="rId4"/>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893549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7514" y="189781"/>
            <a:ext cx="4481484" cy="461665"/>
          </a:xfrm>
          <a:prstGeom prst="rect">
            <a:avLst/>
          </a:prstGeom>
          <a:noFill/>
        </p:spPr>
        <p:txBody>
          <a:bodyPr wrap="none" rtlCol="0">
            <a:spAutoFit/>
          </a:bodyPr>
          <a:lstStyle/>
          <a:p>
            <a:pPr algn="ctr"/>
            <a:r>
              <a:rPr lang="en-US" sz="2400" dirty="0" smtClean="0"/>
              <a:t> </a:t>
            </a:r>
            <a:r>
              <a:rPr lang="en-US" sz="2400" b="1" dirty="0" smtClean="0"/>
              <a:t>Job Creation -vs- Wealth Creation</a:t>
            </a:r>
            <a:endParaRPr lang="en-US" sz="2400" b="1" dirty="0"/>
          </a:p>
        </p:txBody>
      </p:sp>
      <p:sp>
        <p:nvSpPr>
          <p:cNvPr id="5" name="TextBox 4"/>
          <p:cNvSpPr txBox="1"/>
          <p:nvPr/>
        </p:nvSpPr>
        <p:spPr>
          <a:xfrm>
            <a:off x="546202" y="732356"/>
            <a:ext cx="8071586" cy="707886"/>
          </a:xfrm>
          <a:prstGeom prst="rect">
            <a:avLst/>
          </a:prstGeom>
          <a:noFill/>
        </p:spPr>
        <p:txBody>
          <a:bodyPr wrap="square" rtlCol="0">
            <a:spAutoFit/>
          </a:bodyPr>
          <a:lstStyle/>
          <a:p>
            <a:endParaRPr lang="en-US" sz="2000" dirty="0" smtClean="0"/>
          </a:p>
          <a:p>
            <a:r>
              <a:rPr lang="en-US" sz="2000" b="1" dirty="0" smtClean="0"/>
              <a:t>Where do the $$ come from to make the payroll?   </a:t>
            </a:r>
            <a:r>
              <a:rPr lang="en-US" sz="2000" b="1" i="1" dirty="0" smtClean="0">
                <a:solidFill>
                  <a:srgbClr val="FF0000"/>
                </a:solidFill>
              </a:rPr>
              <a:t>Does it matter?</a:t>
            </a:r>
            <a:endParaRPr lang="en-US" sz="2000" b="1" i="1" dirty="0">
              <a:solidFill>
                <a:srgbClr val="FF0000"/>
              </a:solidFill>
            </a:endParaRPr>
          </a:p>
        </p:txBody>
      </p:sp>
      <p:graphicFrame>
        <p:nvGraphicFramePr>
          <p:cNvPr id="6" name="Diagram 5"/>
          <p:cNvGraphicFramePr/>
          <p:nvPr>
            <p:extLst>
              <p:ext uri="{D42A27DB-BD31-4B8C-83A1-F6EECF244321}">
                <p14:modId xmlns:p14="http://schemas.microsoft.com/office/powerpoint/2010/main" val="3204531299"/>
              </p:ext>
            </p:extLst>
          </p:nvPr>
        </p:nvGraphicFramePr>
        <p:xfrm>
          <a:off x="1506611" y="1975449"/>
          <a:ext cx="5998370" cy="4305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711773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48434882"/>
              </p:ext>
            </p:extLst>
          </p:nvPr>
        </p:nvGraphicFramePr>
        <p:xfrm>
          <a:off x="1578634" y="2044459"/>
          <a:ext cx="5935586" cy="4140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437514" y="458002"/>
            <a:ext cx="4481483" cy="461665"/>
          </a:xfrm>
          <a:prstGeom prst="rect">
            <a:avLst/>
          </a:prstGeom>
        </p:spPr>
        <p:txBody>
          <a:bodyPr wrap="none">
            <a:spAutoFit/>
          </a:bodyPr>
          <a:lstStyle/>
          <a:p>
            <a:pPr algn="ctr"/>
            <a:r>
              <a:rPr lang="en-US" sz="2400" b="1" dirty="0"/>
              <a:t> Job Creation </a:t>
            </a:r>
            <a:r>
              <a:rPr lang="en-US" sz="2400" b="1" dirty="0" smtClean="0"/>
              <a:t>-vs- </a:t>
            </a:r>
            <a:r>
              <a:rPr lang="en-US" sz="2400" b="1" dirty="0"/>
              <a:t>Wealth Creation</a:t>
            </a:r>
          </a:p>
        </p:txBody>
      </p:sp>
      <p:sp>
        <p:nvSpPr>
          <p:cNvPr id="4" name="Rectangle 3"/>
          <p:cNvSpPr/>
          <p:nvPr/>
        </p:nvSpPr>
        <p:spPr>
          <a:xfrm>
            <a:off x="1684583" y="1159375"/>
            <a:ext cx="5987344" cy="400110"/>
          </a:xfrm>
          <a:prstGeom prst="rect">
            <a:avLst/>
          </a:prstGeom>
        </p:spPr>
        <p:txBody>
          <a:bodyPr wrap="square">
            <a:spAutoFit/>
          </a:bodyPr>
          <a:lstStyle/>
          <a:p>
            <a:r>
              <a:rPr lang="en-US" sz="2000" b="1" dirty="0" smtClean="0"/>
              <a:t>Which of these sectors can we hope to truly impact?</a:t>
            </a:r>
            <a:endParaRPr lang="en-US" sz="2000" b="1" dirty="0"/>
          </a:p>
        </p:txBody>
      </p:sp>
      <p:pic>
        <p:nvPicPr>
          <p:cNvPr id="5" name="Picture 4"/>
          <p:cNvPicPr>
            <a:picLocks noChangeAspect="1"/>
          </p:cNvPicPr>
          <p:nvPr/>
        </p:nvPicPr>
        <p:blipFill>
          <a:blip r:embed="rId7"/>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968983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66206739"/>
              </p:ext>
            </p:extLst>
          </p:nvPr>
        </p:nvGraphicFramePr>
        <p:xfrm>
          <a:off x="1844171" y="1906438"/>
          <a:ext cx="5668167" cy="3994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195975" y="524188"/>
            <a:ext cx="4481483" cy="461665"/>
          </a:xfrm>
          <a:prstGeom prst="rect">
            <a:avLst/>
          </a:prstGeom>
        </p:spPr>
        <p:txBody>
          <a:bodyPr wrap="none">
            <a:spAutoFit/>
          </a:bodyPr>
          <a:lstStyle/>
          <a:p>
            <a:pPr algn="ctr"/>
            <a:r>
              <a:rPr lang="en-US" sz="2400" b="1" dirty="0"/>
              <a:t> Job Creation </a:t>
            </a:r>
            <a:r>
              <a:rPr lang="en-US" sz="2400" b="1" dirty="0" smtClean="0"/>
              <a:t>-vs- </a:t>
            </a:r>
            <a:r>
              <a:rPr lang="en-US" sz="2400" b="1" dirty="0"/>
              <a:t>Wealth Creation</a:t>
            </a:r>
          </a:p>
        </p:txBody>
      </p:sp>
      <p:sp>
        <p:nvSpPr>
          <p:cNvPr id="4" name="Rectangle 3"/>
          <p:cNvSpPr/>
          <p:nvPr/>
        </p:nvSpPr>
        <p:spPr>
          <a:xfrm>
            <a:off x="1093979" y="985853"/>
            <a:ext cx="7168550" cy="707886"/>
          </a:xfrm>
          <a:prstGeom prst="rect">
            <a:avLst/>
          </a:prstGeom>
        </p:spPr>
        <p:txBody>
          <a:bodyPr wrap="square">
            <a:spAutoFit/>
          </a:bodyPr>
          <a:lstStyle/>
          <a:p>
            <a:r>
              <a:rPr lang="en-US" sz="2000" b="1" dirty="0" smtClean="0"/>
              <a:t>Which of these sectors can create the greatest amount of wealth?</a:t>
            </a:r>
          </a:p>
          <a:p>
            <a:r>
              <a:rPr lang="en-US" sz="2000" b="1" dirty="0" smtClean="0"/>
              <a:t>Where does the “profit” go?  </a:t>
            </a:r>
            <a:r>
              <a:rPr lang="en-US" sz="2000" b="1" i="1" dirty="0" smtClean="0">
                <a:solidFill>
                  <a:srgbClr val="FF0000"/>
                </a:solidFill>
              </a:rPr>
              <a:t>Does it matter?</a:t>
            </a:r>
            <a:endParaRPr lang="en-US" sz="2000" b="1" i="1" dirty="0">
              <a:solidFill>
                <a:srgbClr val="FF0000"/>
              </a:solidFill>
            </a:endParaRPr>
          </a:p>
        </p:txBody>
      </p:sp>
      <p:sp>
        <p:nvSpPr>
          <p:cNvPr id="5" name="TextBox 4"/>
          <p:cNvSpPr txBox="1"/>
          <p:nvPr/>
        </p:nvSpPr>
        <p:spPr>
          <a:xfrm>
            <a:off x="2280861" y="6029561"/>
            <a:ext cx="5017086" cy="646331"/>
          </a:xfrm>
          <a:prstGeom prst="rect">
            <a:avLst/>
          </a:prstGeom>
          <a:noFill/>
        </p:spPr>
        <p:txBody>
          <a:bodyPr wrap="square" rtlCol="0">
            <a:spAutoFit/>
          </a:bodyPr>
          <a:lstStyle/>
          <a:p>
            <a:pPr algn="ctr"/>
            <a:r>
              <a:rPr lang="en-US" b="1" dirty="0" smtClean="0"/>
              <a:t>Within these two sectors, where are we doing the best in wages -vs- Oklahoma and the US?</a:t>
            </a:r>
            <a:endParaRPr lang="en-US" b="1" dirty="0"/>
          </a:p>
        </p:txBody>
      </p:sp>
      <p:pic>
        <p:nvPicPr>
          <p:cNvPr id="6" name="Picture 5"/>
          <p:cNvPicPr>
            <a:picLocks noChangeAspect="1"/>
          </p:cNvPicPr>
          <p:nvPr/>
        </p:nvPicPr>
        <p:blipFill>
          <a:blip r:embed="rId7"/>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067023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9832044"/>
              </p:ext>
            </p:extLst>
          </p:nvPr>
        </p:nvGraphicFramePr>
        <p:xfrm>
          <a:off x="161526" y="311188"/>
          <a:ext cx="9316529" cy="643530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1466974" y="2285588"/>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92.46%</a:t>
            </a:r>
          </a:p>
        </p:txBody>
      </p:sp>
      <p:sp>
        <p:nvSpPr>
          <p:cNvPr id="8" name="TextBox 1"/>
          <p:cNvSpPr txBox="1"/>
          <p:nvPr/>
        </p:nvSpPr>
        <p:spPr>
          <a:xfrm>
            <a:off x="2027727" y="1126938"/>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56.38%</a:t>
            </a:r>
          </a:p>
        </p:txBody>
      </p:sp>
      <p:sp>
        <p:nvSpPr>
          <p:cNvPr id="9" name="TextBox 1"/>
          <p:cNvSpPr txBox="1"/>
          <p:nvPr/>
        </p:nvSpPr>
        <p:spPr>
          <a:xfrm>
            <a:off x="2579114" y="2877265"/>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83.65%</a:t>
            </a:r>
          </a:p>
        </p:txBody>
      </p:sp>
      <p:sp>
        <p:nvSpPr>
          <p:cNvPr id="10" name="TextBox 1"/>
          <p:cNvSpPr txBox="1"/>
          <p:nvPr/>
        </p:nvSpPr>
        <p:spPr>
          <a:xfrm>
            <a:off x="3101635" y="2213792"/>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117.69%</a:t>
            </a:r>
          </a:p>
        </p:txBody>
      </p:sp>
      <p:sp>
        <p:nvSpPr>
          <p:cNvPr id="11" name="TextBox 1"/>
          <p:cNvSpPr txBox="1"/>
          <p:nvPr/>
        </p:nvSpPr>
        <p:spPr>
          <a:xfrm>
            <a:off x="3654401" y="3166810"/>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71.80%</a:t>
            </a:r>
          </a:p>
        </p:txBody>
      </p:sp>
      <p:sp>
        <p:nvSpPr>
          <p:cNvPr id="12" name="TextBox 1"/>
          <p:cNvSpPr txBox="1"/>
          <p:nvPr/>
        </p:nvSpPr>
        <p:spPr>
          <a:xfrm>
            <a:off x="4249843" y="3113687"/>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67.81%</a:t>
            </a:r>
          </a:p>
        </p:txBody>
      </p:sp>
      <p:sp>
        <p:nvSpPr>
          <p:cNvPr id="13" name="TextBox 1"/>
          <p:cNvSpPr txBox="1"/>
          <p:nvPr/>
        </p:nvSpPr>
        <p:spPr>
          <a:xfrm>
            <a:off x="4798876" y="2512041"/>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65.38%</a:t>
            </a:r>
          </a:p>
        </p:txBody>
      </p:sp>
      <p:sp>
        <p:nvSpPr>
          <p:cNvPr id="14" name="TextBox 1"/>
          <p:cNvSpPr txBox="1"/>
          <p:nvPr/>
        </p:nvSpPr>
        <p:spPr>
          <a:xfrm>
            <a:off x="5408602" y="2556692"/>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67.35%</a:t>
            </a:r>
          </a:p>
        </p:txBody>
      </p:sp>
      <p:sp>
        <p:nvSpPr>
          <p:cNvPr id="15" name="TextBox 1"/>
          <p:cNvSpPr txBox="1"/>
          <p:nvPr/>
        </p:nvSpPr>
        <p:spPr>
          <a:xfrm>
            <a:off x="5957635" y="2847229"/>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78.23%</a:t>
            </a:r>
          </a:p>
        </p:txBody>
      </p:sp>
      <p:sp>
        <p:nvSpPr>
          <p:cNvPr id="16" name="TextBox 1"/>
          <p:cNvSpPr txBox="1"/>
          <p:nvPr/>
        </p:nvSpPr>
        <p:spPr>
          <a:xfrm>
            <a:off x="6520368" y="3113687"/>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80.68%</a:t>
            </a:r>
          </a:p>
        </p:txBody>
      </p:sp>
      <p:sp>
        <p:nvSpPr>
          <p:cNvPr id="17" name="TextBox 1"/>
          <p:cNvSpPr txBox="1"/>
          <p:nvPr/>
        </p:nvSpPr>
        <p:spPr>
          <a:xfrm>
            <a:off x="7608893" y="3545300"/>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76.86%</a:t>
            </a:r>
          </a:p>
        </p:txBody>
      </p:sp>
      <p:sp>
        <p:nvSpPr>
          <p:cNvPr id="18" name="TextBox 1"/>
          <p:cNvSpPr txBox="1"/>
          <p:nvPr/>
        </p:nvSpPr>
        <p:spPr>
          <a:xfrm>
            <a:off x="7115645" y="4202908"/>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a:t>88.46%</a:t>
            </a:r>
          </a:p>
        </p:txBody>
      </p:sp>
      <p:sp>
        <p:nvSpPr>
          <p:cNvPr id="19" name="TextBox 18"/>
          <p:cNvSpPr txBox="1"/>
          <p:nvPr/>
        </p:nvSpPr>
        <p:spPr>
          <a:xfrm>
            <a:off x="4704259" y="1538482"/>
            <a:ext cx="3442545" cy="507831"/>
          </a:xfrm>
          <a:prstGeom prst="rect">
            <a:avLst/>
          </a:prstGeom>
          <a:noFill/>
        </p:spPr>
        <p:txBody>
          <a:bodyPr wrap="none" rtlCol="0">
            <a:spAutoFit/>
          </a:bodyPr>
          <a:lstStyle/>
          <a:p>
            <a:pPr algn="ctr"/>
            <a:r>
              <a:rPr lang="en-US" sz="1350" dirty="0"/>
              <a:t>% represents County Wage as % of State </a:t>
            </a:r>
            <a:r>
              <a:rPr lang="en-US" sz="1350" dirty="0" smtClean="0"/>
              <a:t>Wage</a:t>
            </a:r>
          </a:p>
          <a:p>
            <a:pPr algn="ctr"/>
            <a:r>
              <a:rPr lang="en-US" sz="1350" dirty="0" smtClean="0"/>
              <a:t>Source: OESC - QCEW</a:t>
            </a:r>
            <a:endParaRPr lang="en-US" sz="1350" dirty="0"/>
          </a:p>
        </p:txBody>
      </p:sp>
      <p:sp>
        <p:nvSpPr>
          <p:cNvPr id="2" name="Oval 1"/>
          <p:cNvSpPr/>
          <p:nvPr/>
        </p:nvSpPr>
        <p:spPr>
          <a:xfrm>
            <a:off x="3069814" y="2177463"/>
            <a:ext cx="776816" cy="33457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3"/>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833858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888654565"/>
              </p:ext>
            </p:extLst>
          </p:nvPr>
        </p:nvGraphicFramePr>
        <p:xfrm>
          <a:off x="161526" y="311188"/>
          <a:ext cx="9316529" cy="643530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1466974" y="2285588"/>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chemeClr val="accent6">
                    <a:lumMod val="75000"/>
                  </a:schemeClr>
                </a:solidFill>
              </a:rPr>
              <a:t>94.36%</a:t>
            </a:r>
            <a:endParaRPr lang="en-US" sz="1200" dirty="0">
              <a:solidFill>
                <a:schemeClr val="accent6">
                  <a:lumMod val="75000"/>
                </a:schemeClr>
              </a:solidFill>
            </a:endParaRPr>
          </a:p>
        </p:txBody>
      </p:sp>
      <p:sp>
        <p:nvSpPr>
          <p:cNvPr id="8" name="TextBox 1"/>
          <p:cNvSpPr txBox="1"/>
          <p:nvPr/>
        </p:nvSpPr>
        <p:spPr>
          <a:xfrm>
            <a:off x="2001848" y="955488"/>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rgbClr val="FF0000"/>
                </a:solidFill>
              </a:rPr>
              <a:t>52.45%</a:t>
            </a:r>
            <a:endParaRPr lang="en-US" sz="1200" dirty="0">
              <a:solidFill>
                <a:srgbClr val="FF0000"/>
              </a:solidFill>
            </a:endParaRPr>
          </a:p>
        </p:txBody>
      </p:sp>
      <p:sp>
        <p:nvSpPr>
          <p:cNvPr id="9" name="TextBox 1"/>
          <p:cNvSpPr txBox="1"/>
          <p:nvPr/>
        </p:nvSpPr>
        <p:spPr>
          <a:xfrm>
            <a:off x="2583751" y="2770787"/>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rgbClr val="FF0000"/>
                </a:solidFill>
              </a:rPr>
              <a:t>81.84%</a:t>
            </a:r>
            <a:endParaRPr lang="en-US" sz="1200" dirty="0">
              <a:solidFill>
                <a:srgbClr val="FF0000"/>
              </a:solidFill>
            </a:endParaRPr>
          </a:p>
        </p:txBody>
      </p:sp>
      <p:sp>
        <p:nvSpPr>
          <p:cNvPr id="10" name="TextBox 1"/>
          <p:cNvSpPr txBox="1"/>
          <p:nvPr/>
        </p:nvSpPr>
        <p:spPr>
          <a:xfrm>
            <a:off x="3115322" y="1911163"/>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chemeClr val="accent6">
                    <a:lumMod val="75000"/>
                  </a:schemeClr>
                </a:solidFill>
              </a:rPr>
              <a:t>122.37%</a:t>
            </a:r>
          </a:p>
          <a:p>
            <a:r>
              <a:rPr lang="en-US" sz="1200" dirty="0" smtClean="0">
                <a:solidFill>
                  <a:srgbClr val="7030A0"/>
                </a:solidFill>
              </a:rPr>
              <a:t>102.36%</a:t>
            </a:r>
            <a:endParaRPr lang="en-US" sz="1200" dirty="0">
              <a:solidFill>
                <a:srgbClr val="7030A0"/>
              </a:solidFill>
            </a:endParaRPr>
          </a:p>
        </p:txBody>
      </p:sp>
      <p:sp>
        <p:nvSpPr>
          <p:cNvPr id="11" name="TextBox 1"/>
          <p:cNvSpPr txBox="1"/>
          <p:nvPr/>
        </p:nvSpPr>
        <p:spPr>
          <a:xfrm>
            <a:off x="3654401" y="3166810"/>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chemeClr val="accent6">
                    <a:lumMod val="75000"/>
                  </a:schemeClr>
                </a:solidFill>
              </a:rPr>
              <a:t>72.50%</a:t>
            </a:r>
            <a:endParaRPr lang="en-US" sz="1200" dirty="0">
              <a:solidFill>
                <a:schemeClr val="accent6">
                  <a:lumMod val="75000"/>
                </a:schemeClr>
              </a:solidFill>
            </a:endParaRPr>
          </a:p>
        </p:txBody>
      </p:sp>
      <p:sp>
        <p:nvSpPr>
          <p:cNvPr id="12" name="TextBox 1"/>
          <p:cNvSpPr txBox="1"/>
          <p:nvPr/>
        </p:nvSpPr>
        <p:spPr>
          <a:xfrm>
            <a:off x="4317901" y="3134839"/>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chemeClr val="accent6">
                    <a:lumMod val="75000"/>
                  </a:schemeClr>
                </a:solidFill>
              </a:rPr>
              <a:t>70.20%</a:t>
            </a:r>
            <a:endParaRPr lang="en-US" sz="1200" dirty="0">
              <a:solidFill>
                <a:schemeClr val="accent6">
                  <a:lumMod val="75000"/>
                </a:schemeClr>
              </a:solidFill>
            </a:endParaRPr>
          </a:p>
        </p:txBody>
      </p:sp>
      <p:sp>
        <p:nvSpPr>
          <p:cNvPr id="13" name="TextBox 1"/>
          <p:cNvSpPr txBox="1"/>
          <p:nvPr/>
        </p:nvSpPr>
        <p:spPr>
          <a:xfrm>
            <a:off x="4798876" y="2512041"/>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chemeClr val="accent6">
                    <a:lumMod val="75000"/>
                  </a:schemeClr>
                </a:solidFill>
              </a:rPr>
              <a:t>74.65%</a:t>
            </a:r>
            <a:endParaRPr lang="en-US" sz="1200" dirty="0">
              <a:solidFill>
                <a:schemeClr val="accent6">
                  <a:lumMod val="75000"/>
                </a:schemeClr>
              </a:solidFill>
            </a:endParaRPr>
          </a:p>
        </p:txBody>
      </p:sp>
      <p:sp>
        <p:nvSpPr>
          <p:cNvPr id="14" name="TextBox 1"/>
          <p:cNvSpPr txBox="1"/>
          <p:nvPr/>
        </p:nvSpPr>
        <p:spPr>
          <a:xfrm>
            <a:off x="5408602" y="2556692"/>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chemeClr val="accent6">
                    <a:lumMod val="75000"/>
                  </a:schemeClr>
                </a:solidFill>
              </a:rPr>
              <a:t>72.00%</a:t>
            </a:r>
            <a:endParaRPr lang="en-US" sz="1200" dirty="0">
              <a:solidFill>
                <a:schemeClr val="accent6">
                  <a:lumMod val="75000"/>
                </a:schemeClr>
              </a:solidFill>
            </a:endParaRPr>
          </a:p>
        </p:txBody>
      </p:sp>
      <p:sp>
        <p:nvSpPr>
          <p:cNvPr id="15" name="TextBox 1"/>
          <p:cNvSpPr txBox="1"/>
          <p:nvPr/>
        </p:nvSpPr>
        <p:spPr>
          <a:xfrm>
            <a:off x="6021158" y="2769613"/>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rgbClr val="FF0000"/>
                </a:solidFill>
              </a:rPr>
              <a:t>72.89%</a:t>
            </a:r>
            <a:endParaRPr lang="en-US" sz="1200" dirty="0">
              <a:solidFill>
                <a:srgbClr val="FF0000"/>
              </a:solidFill>
            </a:endParaRPr>
          </a:p>
        </p:txBody>
      </p:sp>
      <p:sp>
        <p:nvSpPr>
          <p:cNvPr id="16" name="TextBox 1"/>
          <p:cNvSpPr txBox="1"/>
          <p:nvPr/>
        </p:nvSpPr>
        <p:spPr>
          <a:xfrm>
            <a:off x="6538243" y="3006053"/>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rgbClr val="FF0000"/>
                </a:solidFill>
              </a:rPr>
              <a:t>79.28%</a:t>
            </a:r>
            <a:endParaRPr lang="en-US" sz="1200" dirty="0">
              <a:solidFill>
                <a:srgbClr val="FF0000"/>
              </a:solidFill>
            </a:endParaRPr>
          </a:p>
        </p:txBody>
      </p:sp>
      <p:sp>
        <p:nvSpPr>
          <p:cNvPr id="17" name="TextBox 1"/>
          <p:cNvSpPr txBox="1"/>
          <p:nvPr/>
        </p:nvSpPr>
        <p:spPr>
          <a:xfrm>
            <a:off x="7608893" y="3545300"/>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rgbClr val="FF0000"/>
                </a:solidFill>
              </a:rPr>
              <a:t>75.90%</a:t>
            </a:r>
            <a:endParaRPr lang="en-US" sz="1200" dirty="0">
              <a:solidFill>
                <a:srgbClr val="FF0000"/>
              </a:solidFill>
            </a:endParaRPr>
          </a:p>
        </p:txBody>
      </p:sp>
      <p:sp>
        <p:nvSpPr>
          <p:cNvPr id="18" name="TextBox 1"/>
          <p:cNvSpPr txBox="1"/>
          <p:nvPr/>
        </p:nvSpPr>
        <p:spPr>
          <a:xfrm>
            <a:off x="7138173" y="4163682"/>
            <a:ext cx="685800" cy="685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srgbClr val="FF0000"/>
                </a:solidFill>
              </a:rPr>
              <a:t>84.00%</a:t>
            </a:r>
            <a:endParaRPr lang="en-US" sz="1200" dirty="0">
              <a:solidFill>
                <a:srgbClr val="FF0000"/>
              </a:solidFill>
            </a:endParaRPr>
          </a:p>
        </p:txBody>
      </p:sp>
      <p:sp>
        <p:nvSpPr>
          <p:cNvPr id="19" name="TextBox 18"/>
          <p:cNvSpPr txBox="1"/>
          <p:nvPr/>
        </p:nvSpPr>
        <p:spPr>
          <a:xfrm>
            <a:off x="4315341" y="1538482"/>
            <a:ext cx="4220386" cy="715581"/>
          </a:xfrm>
          <a:prstGeom prst="rect">
            <a:avLst/>
          </a:prstGeom>
          <a:noFill/>
        </p:spPr>
        <p:txBody>
          <a:bodyPr wrap="none" rtlCol="0">
            <a:spAutoFit/>
          </a:bodyPr>
          <a:lstStyle/>
          <a:p>
            <a:pPr algn="ctr"/>
            <a:r>
              <a:rPr lang="en-US" sz="1350" dirty="0"/>
              <a:t>% represents County Wage as % of State </a:t>
            </a:r>
            <a:r>
              <a:rPr lang="en-US" sz="1350" dirty="0" smtClean="0"/>
              <a:t>Wage</a:t>
            </a:r>
          </a:p>
          <a:p>
            <a:pPr algn="ctr"/>
            <a:r>
              <a:rPr lang="en-US" sz="1350" dirty="0" smtClean="0"/>
              <a:t>Source: OESC – QCEW</a:t>
            </a:r>
          </a:p>
          <a:p>
            <a:pPr algn="ctr"/>
            <a:r>
              <a:rPr lang="en-US" sz="1350" dirty="0" smtClean="0">
                <a:solidFill>
                  <a:schemeClr val="accent6">
                    <a:lumMod val="50000"/>
                  </a:schemeClr>
                </a:solidFill>
              </a:rPr>
              <a:t>Green Indicates Gain Over 2014, </a:t>
            </a:r>
            <a:r>
              <a:rPr lang="en-US" sz="1350" dirty="0" smtClean="0">
                <a:solidFill>
                  <a:srgbClr val="FF0000"/>
                </a:solidFill>
              </a:rPr>
              <a:t>Red Loss, </a:t>
            </a:r>
            <a:r>
              <a:rPr lang="en-US" sz="1350" dirty="0" smtClean="0">
                <a:solidFill>
                  <a:srgbClr val="7030A0"/>
                </a:solidFill>
              </a:rPr>
              <a:t>Purple % of US</a:t>
            </a:r>
            <a:endParaRPr lang="en-US" sz="1350" dirty="0">
              <a:solidFill>
                <a:srgbClr val="7030A0"/>
              </a:solidFill>
            </a:endParaRPr>
          </a:p>
        </p:txBody>
      </p:sp>
      <p:sp>
        <p:nvSpPr>
          <p:cNvPr id="20" name="Oval 19"/>
          <p:cNvSpPr/>
          <p:nvPr/>
        </p:nvSpPr>
        <p:spPr>
          <a:xfrm>
            <a:off x="3087417" y="1911163"/>
            <a:ext cx="776816" cy="46140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a:blip r:embed="rId3"/>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920456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2975" y="931642"/>
            <a:ext cx="7392152" cy="2923877"/>
          </a:xfrm>
          <a:prstGeom prst="rect">
            <a:avLst/>
          </a:prstGeom>
          <a:noFill/>
        </p:spPr>
        <p:txBody>
          <a:bodyPr wrap="none" rtlCol="0">
            <a:spAutoFit/>
          </a:bodyPr>
          <a:lstStyle/>
          <a:p>
            <a:pPr algn="ctr"/>
            <a:r>
              <a:rPr lang="en-US" sz="3600" b="1" dirty="0" smtClean="0"/>
              <a:t>What is our niche?  </a:t>
            </a:r>
          </a:p>
          <a:p>
            <a:pPr algn="ctr"/>
            <a:endParaRPr lang="en-US" sz="2800" b="1" dirty="0" smtClean="0"/>
          </a:p>
          <a:p>
            <a:r>
              <a:rPr lang="en-US" sz="2000" b="1" dirty="0" smtClean="0"/>
              <a:t>What can we do better than anyone else?</a:t>
            </a:r>
          </a:p>
          <a:p>
            <a:endParaRPr lang="en-US" sz="2000" dirty="0" smtClean="0"/>
          </a:p>
          <a:p>
            <a:r>
              <a:rPr lang="en-US" sz="2000" dirty="0" smtClean="0"/>
              <a:t>What is </a:t>
            </a:r>
            <a:r>
              <a:rPr lang="en-US" sz="2000" b="1" dirty="0" smtClean="0"/>
              <a:t>unique</a:t>
            </a:r>
            <a:r>
              <a:rPr lang="en-US" sz="2000" dirty="0" smtClean="0"/>
              <a:t> about Comanche County that can impact businesses?</a:t>
            </a:r>
          </a:p>
          <a:p>
            <a:r>
              <a:rPr lang="en-US" sz="2000" dirty="0"/>
              <a:t>	</a:t>
            </a:r>
            <a:r>
              <a:rPr lang="en-US" sz="2000" dirty="0" smtClean="0"/>
              <a:t>Fort Sill</a:t>
            </a:r>
          </a:p>
          <a:p>
            <a:r>
              <a:rPr lang="en-US" sz="2000" dirty="0"/>
              <a:t>	</a:t>
            </a:r>
            <a:r>
              <a:rPr lang="en-US" sz="2000" dirty="0" smtClean="0"/>
              <a:t>Wichita Mountains/Wildlife Refuge</a:t>
            </a:r>
          </a:p>
          <a:p>
            <a:r>
              <a:rPr lang="en-US" sz="2000" dirty="0"/>
              <a:t>	</a:t>
            </a:r>
            <a:r>
              <a:rPr lang="en-US" sz="2000" dirty="0" smtClean="0"/>
              <a:t>Others?</a:t>
            </a:r>
          </a:p>
        </p:txBody>
      </p:sp>
      <p:pic>
        <p:nvPicPr>
          <p:cNvPr id="3" name="Picture 2"/>
          <p:cNvPicPr>
            <a:picLocks noChangeAspect="1"/>
          </p:cNvPicPr>
          <p:nvPr/>
        </p:nvPicPr>
        <p:blipFill>
          <a:blip r:embed="rId2"/>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0734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369470" y="259953"/>
            <a:ext cx="8486775" cy="523220"/>
          </a:xfrm>
          <a:prstGeom prst="rect">
            <a:avLst/>
          </a:prstGeom>
          <a:noFill/>
          <a:ln w="9525">
            <a:noFill/>
            <a:miter lim="800000"/>
            <a:headEnd/>
            <a:tailEnd/>
          </a:ln>
        </p:spPr>
        <p:txBody>
          <a:bodyPr wrap="square">
            <a:spAutoFit/>
          </a:bodyPr>
          <a:lstStyle/>
          <a:p>
            <a:pPr algn="ctr">
              <a:spcBef>
                <a:spcPct val="50000"/>
              </a:spcBef>
            </a:pPr>
            <a:r>
              <a:rPr lang="en-US" sz="2800" dirty="0">
                <a:solidFill>
                  <a:srgbClr val="003399"/>
                </a:solidFill>
                <a:latin typeface="Arial" pitchFamily="34" charset="0"/>
                <a:cs typeface="Arial" pitchFamily="34" charset="0"/>
              </a:rPr>
              <a:t>Lawton Economic Performance, cont.</a:t>
            </a:r>
          </a:p>
        </p:txBody>
      </p:sp>
      <p:sp>
        <p:nvSpPr>
          <p:cNvPr id="2"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6</a:t>
            </a:fld>
            <a:endParaRPr lang="en-US" dirty="0">
              <a:latin typeface="Arial" pitchFamily="34" charset="0"/>
              <a:cs typeface="Arial" pitchFamily="34" charset="0"/>
            </a:endParaRPr>
          </a:p>
        </p:txBody>
      </p:sp>
      <p:sp>
        <p:nvSpPr>
          <p:cNvPr id="5" name="TextBox 4"/>
          <p:cNvSpPr txBox="1"/>
          <p:nvPr/>
        </p:nvSpPr>
        <p:spPr>
          <a:xfrm>
            <a:off x="717565" y="1841328"/>
            <a:ext cx="7790584" cy="3924151"/>
          </a:xfrm>
          <a:prstGeom prst="rect">
            <a:avLst/>
          </a:prstGeom>
          <a:noFill/>
        </p:spPr>
        <p:txBody>
          <a:bodyPr wrap="square" rtlCol="0">
            <a:spAutoFit/>
          </a:bodyPr>
          <a:lstStyle/>
          <a:p>
            <a:r>
              <a:rPr lang="en-US" sz="2400" u="sng" dirty="0">
                <a:solidFill>
                  <a:schemeClr val="accent1">
                    <a:lumMod val="75000"/>
                  </a:schemeClr>
                </a:solidFill>
              </a:rPr>
              <a:t>Key Short-Run Cyclical Concerns</a:t>
            </a:r>
            <a:r>
              <a:rPr lang="en-US" sz="2400" dirty="0">
                <a:solidFill>
                  <a:schemeClr val="accent1">
                    <a:lumMod val="75000"/>
                  </a:schemeClr>
                </a:solidFill>
              </a:rPr>
              <a:t>:</a:t>
            </a:r>
          </a:p>
          <a:p>
            <a:pPr marL="285750" indent="-285750">
              <a:buFont typeface="Arial" charset="0"/>
              <a:buChar char="•"/>
            </a:pPr>
            <a:endParaRPr lang="en-US" dirty="0"/>
          </a:p>
          <a:p>
            <a:pPr marL="342900" indent="-342900">
              <a:spcAft>
                <a:spcPts val="1800"/>
              </a:spcAft>
              <a:buFontTx/>
              <a:buAutoNum type="arabicPeriod"/>
            </a:pPr>
            <a:r>
              <a:rPr lang="en-US" sz="2200" dirty="0"/>
              <a:t>State oil and gas slowdown</a:t>
            </a:r>
          </a:p>
          <a:p>
            <a:pPr marL="342900" indent="-342900">
              <a:spcAft>
                <a:spcPts val="1800"/>
              </a:spcAft>
              <a:buFontTx/>
              <a:buAutoNum type="arabicPeriod"/>
            </a:pPr>
            <a:r>
              <a:rPr lang="en-US" sz="2200" dirty="0"/>
              <a:t>Government contraction</a:t>
            </a:r>
          </a:p>
          <a:p>
            <a:pPr marL="342900" indent="-342900">
              <a:spcAft>
                <a:spcPts val="1800"/>
              </a:spcAft>
              <a:buFontTx/>
              <a:buAutoNum type="arabicPeriod"/>
            </a:pPr>
            <a:r>
              <a:rPr lang="en-US" sz="2200" dirty="0"/>
              <a:t>Housing prices</a:t>
            </a:r>
          </a:p>
          <a:p>
            <a:pPr marL="342900" indent="-342900">
              <a:spcAft>
                <a:spcPts val="1800"/>
              </a:spcAft>
              <a:buFontTx/>
              <a:buAutoNum type="arabicPeriod"/>
            </a:pPr>
            <a:r>
              <a:rPr lang="en-US" sz="2200" dirty="0"/>
              <a:t>Retail market</a:t>
            </a:r>
          </a:p>
          <a:p>
            <a:pPr marL="342900" indent="-342900">
              <a:spcAft>
                <a:spcPts val="1800"/>
              </a:spcAft>
              <a:buFontTx/>
              <a:buAutoNum type="arabicPeriod"/>
            </a:pPr>
            <a:r>
              <a:rPr lang="en-US" sz="2200" dirty="0"/>
              <a:t>Population trend</a:t>
            </a:r>
          </a:p>
          <a:p>
            <a:pPr marL="342900" indent="-342900">
              <a:spcAft>
                <a:spcPts val="1800"/>
              </a:spcAft>
              <a:buFontTx/>
              <a:buAutoNum type="arabicPeriod"/>
            </a:pPr>
            <a:r>
              <a:rPr lang="en-US" sz="2200" dirty="0"/>
              <a:t>Manufacturing weakness</a:t>
            </a:r>
          </a:p>
        </p:txBody>
      </p:sp>
    </p:spTree>
    <p:extLst>
      <p:ext uri="{BB962C8B-B14F-4D97-AF65-F5344CB8AC3E}">
        <p14:creationId xmlns:p14="http://schemas.microsoft.com/office/powerpoint/2010/main" val="4257899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2611" y="232395"/>
            <a:ext cx="7076361" cy="6370975"/>
          </a:xfrm>
          <a:prstGeom prst="rect">
            <a:avLst/>
          </a:prstGeom>
          <a:noFill/>
        </p:spPr>
        <p:txBody>
          <a:bodyPr wrap="none" rtlCol="0">
            <a:spAutoFit/>
          </a:bodyPr>
          <a:lstStyle/>
          <a:p>
            <a:pPr algn="ctr"/>
            <a:r>
              <a:rPr lang="en-US" sz="2800" b="1" dirty="0" smtClean="0"/>
              <a:t>What is our niche?  </a:t>
            </a:r>
          </a:p>
          <a:p>
            <a:endParaRPr lang="en-US" sz="2000" dirty="0" smtClean="0"/>
          </a:p>
          <a:p>
            <a:r>
              <a:rPr lang="en-US" sz="2000" dirty="0" smtClean="0"/>
              <a:t>What are our </a:t>
            </a:r>
            <a:r>
              <a:rPr lang="en-US" sz="2000" b="1" dirty="0" smtClean="0"/>
              <a:t>competitive advantages</a:t>
            </a:r>
            <a:r>
              <a:rPr lang="en-US" sz="2000" dirty="0" smtClean="0"/>
              <a:t>?</a:t>
            </a:r>
          </a:p>
          <a:p>
            <a:r>
              <a:rPr lang="en-US" sz="2000" dirty="0"/>
              <a:t>	</a:t>
            </a:r>
            <a:r>
              <a:rPr lang="en-US" sz="2000" dirty="0" smtClean="0"/>
              <a:t>Strong </a:t>
            </a:r>
            <a:r>
              <a:rPr lang="en-US" sz="2000" dirty="0"/>
              <a:t>Manufacturing </a:t>
            </a:r>
            <a:r>
              <a:rPr lang="en-US" sz="2000" dirty="0" smtClean="0"/>
              <a:t>Presence </a:t>
            </a:r>
            <a:r>
              <a:rPr lang="en-US" sz="2000" i="1" dirty="0" smtClean="0"/>
              <a:t>(Cluster) </a:t>
            </a:r>
          </a:p>
          <a:p>
            <a:r>
              <a:rPr lang="en-US" sz="2000" dirty="0"/>
              <a:t>	</a:t>
            </a:r>
            <a:r>
              <a:rPr lang="en-US" sz="2000" dirty="0" smtClean="0"/>
              <a:t>Proximity to Dallas-Fort Worth</a:t>
            </a:r>
          </a:p>
          <a:p>
            <a:r>
              <a:rPr lang="en-US" sz="2000" dirty="0"/>
              <a:t>	</a:t>
            </a:r>
            <a:r>
              <a:rPr lang="en-US" sz="2000" dirty="0" smtClean="0"/>
              <a:t>Mild Climate</a:t>
            </a:r>
          </a:p>
          <a:p>
            <a:r>
              <a:rPr lang="en-US" sz="2000" dirty="0"/>
              <a:t>	</a:t>
            </a:r>
            <a:r>
              <a:rPr lang="en-US" sz="2000" dirty="0" smtClean="0"/>
              <a:t>Relatively Cheap Utilities</a:t>
            </a:r>
          </a:p>
          <a:p>
            <a:r>
              <a:rPr lang="en-US" sz="2000" dirty="0" smtClean="0"/>
              <a:t>	Relatively Cheap Land</a:t>
            </a:r>
          </a:p>
          <a:p>
            <a:r>
              <a:rPr lang="en-US" sz="2000" dirty="0"/>
              <a:t>	</a:t>
            </a:r>
            <a:r>
              <a:rPr lang="en-US" sz="2000" dirty="0" smtClean="0"/>
              <a:t>Former Indian Land </a:t>
            </a:r>
            <a:r>
              <a:rPr lang="en-US" sz="2000" i="1" dirty="0" smtClean="0"/>
              <a:t>(Accelerated depreciation allowance)</a:t>
            </a:r>
          </a:p>
          <a:p>
            <a:r>
              <a:rPr lang="en-US" sz="2000" dirty="0"/>
              <a:t>	</a:t>
            </a:r>
            <a:r>
              <a:rPr lang="en-US" sz="2000" dirty="0" smtClean="0"/>
              <a:t>Opportunity Zones </a:t>
            </a:r>
            <a:r>
              <a:rPr lang="en-US" sz="2000" i="1" dirty="0" smtClean="0"/>
              <a:t>(Lowers QJP requirements)</a:t>
            </a:r>
          </a:p>
          <a:p>
            <a:r>
              <a:rPr lang="en-US" sz="2000" dirty="0"/>
              <a:t>	</a:t>
            </a:r>
            <a:r>
              <a:rPr lang="en-US" sz="2000" dirty="0" smtClean="0"/>
              <a:t>Non-Union Environment</a:t>
            </a:r>
          </a:p>
          <a:p>
            <a:r>
              <a:rPr lang="en-US" sz="2000" dirty="0"/>
              <a:t>	</a:t>
            </a:r>
            <a:r>
              <a:rPr lang="en-US" sz="2000" dirty="0" smtClean="0"/>
              <a:t>Wages?? </a:t>
            </a:r>
            <a:r>
              <a:rPr lang="en-US" sz="2000" i="1" dirty="0" smtClean="0"/>
              <a:t>(Double-edge sword)</a:t>
            </a:r>
          </a:p>
          <a:p>
            <a:r>
              <a:rPr lang="en-US" sz="2000" dirty="0"/>
              <a:t>	</a:t>
            </a:r>
            <a:r>
              <a:rPr lang="en-US" sz="2000" dirty="0" smtClean="0"/>
              <a:t>Quality of Workforce </a:t>
            </a:r>
            <a:r>
              <a:rPr lang="en-US" sz="2000" i="1" dirty="0" smtClean="0"/>
              <a:t>(What community doesn’t say this?)</a:t>
            </a:r>
          </a:p>
          <a:p>
            <a:r>
              <a:rPr lang="en-US" sz="2000" dirty="0"/>
              <a:t>	</a:t>
            </a:r>
            <a:r>
              <a:rPr lang="en-US" sz="2000" dirty="0" smtClean="0"/>
              <a:t>Strong training support</a:t>
            </a:r>
          </a:p>
          <a:p>
            <a:r>
              <a:rPr lang="en-US" sz="2000" dirty="0"/>
              <a:t>	</a:t>
            </a:r>
            <a:r>
              <a:rPr lang="en-US" sz="2000" dirty="0" smtClean="0"/>
              <a:t>CETES and Great Plains Business Center </a:t>
            </a:r>
            <a:r>
              <a:rPr lang="en-US" sz="2000" i="1" dirty="0" smtClean="0"/>
              <a:t>(Incubators)</a:t>
            </a:r>
          </a:p>
          <a:p>
            <a:r>
              <a:rPr lang="en-US" sz="2000" i="1" dirty="0"/>
              <a:t>	</a:t>
            </a:r>
            <a:r>
              <a:rPr lang="en-US" sz="2000" dirty="0" smtClean="0"/>
              <a:t>Regional Economic Modeling Software (REMI)</a:t>
            </a:r>
            <a:endParaRPr lang="en-US" sz="2000" i="1" dirty="0" smtClean="0"/>
          </a:p>
          <a:p>
            <a:r>
              <a:rPr lang="en-US" sz="2000" dirty="0" smtClean="0"/>
              <a:t>	Others?</a:t>
            </a:r>
          </a:p>
          <a:p>
            <a:endParaRPr lang="en-US" sz="2000" dirty="0" smtClean="0"/>
          </a:p>
          <a:p>
            <a:r>
              <a:rPr lang="en-US" sz="2000" b="1" dirty="0" smtClean="0"/>
              <a:t>How can we make the best of these advantages?  </a:t>
            </a:r>
            <a:r>
              <a:rPr lang="en-US" sz="2000" b="1" i="1" dirty="0" smtClean="0">
                <a:solidFill>
                  <a:srgbClr val="FF0000"/>
                </a:solidFill>
              </a:rPr>
              <a:t>Have we?</a:t>
            </a:r>
          </a:p>
          <a:p>
            <a:r>
              <a:rPr lang="en-US" sz="2000" dirty="0"/>
              <a:t>	</a:t>
            </a:r>
            <a:endParaRPr lang="en-US" sz="2000" dirty="0" smtClean="0"/>
          </a:p>
        </p:txBody>
      </p:sp>
      <p:pic>
        <p:nvPicPr>
          <p:cNvPr id="3" name="Picture 2"/>
          <p:cNvPicPr>
            <a:picLocks noChangeAspect="1"/>
          </p:cNvPicPr>
          <p:nvPr/>
        </p:nvPicPr>
        <p:blipFill>
          <a:blip r:embed="rId2"/>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071020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20201" y="120079"/>
            <a:ext cx="916217" cy="1034660"/>
          </a:xfrm>
          <a:prstGeom prst="rect">
            <a:avLst/>
          </a:prstGeom>
          <a:effectLst>
            <a:outerShdw blurRad="50800" dist="38100" dir="8100000" algn="tr" rotWithShape="0">
              <a:prstClr val="black">
                <a:alpha val="40000"/>
              </a:prstClr>
            </a:outerShdw>
          </a:effectLst>
        </p:spPr>
      </p:pic>
      <p:sp>
        <p:nvSpPr>
          <p:cNvPr id="4" name="TextBox 3"/>
          <p:cNvSpPr txBox="1"/>
          <p:nvPr/>
        </p:nvSpPr>
        <p:spPr>
          <a:xfrm>
            <a:off x="440718" y="334633"/>
            <a:ext cx="8408007" cy="4093428"/>
          </a:xfrm>
          <a:prstGeom prst="rect">
            <a:avLst/>
          </a:prstGeom>
          <a:noFill/>
        </p:spPr>
        <p:txBody>
          <a:bodyPr wrap="none" rtlCol="0">
            <a:spAutoFit/>
          </a:bodyPr>
          <a:lstStyle/>
          <a:p>
            <a:r>
              <a:rPr lang="en-US" sz="2000" dirty="0" smtClean="0"/>
              <a:t>What are our </a:t>
            </a:r>
            <a:r>
              <a:rPr lang="en-US" sz="2000" b="1" dirty="0" smtClean="0"/>
              <a:t>competitive disadvantages</a:t>
            </a:r>
            <a:r>
              <a:rPr lang="en-US" sz="2000" dirty="0" smtClean="0"/>
              <a:t>?</a:t>
            </a:r>
          </a:p>
          <a:p>
            <a:r>
              <a:rPr lang="en-US" sz="2000" dirty="0"/>
              <a:t>	</a:t>
            </a:r>
            <a:r>
              <a:rPr lang="en-US" sz="2000" dirty="0" smtClean="0"/>
              <a:t>Limited incentive fund $ available </a:t>
            </a:r>
            <a:r>
              <a:rPr lang="en-US" sz="2000" i="1" dirty="0" smtClean="0"/>
              <a:t>(compared to some others)</a:t>
            </a:r>
          </a:p>
          <a:p>
            <a:r>
              <a:rPr lang="en-US" sz="2000" dirty="0"/>
              <a:t>	</a:t>
            </a:r>
            <a:r>
              <a:rPr lang="en-US" sz="2000" dirty="0" smtClean="0"/>
              <a:t>Limited labor force? </a:t>
            </a:r>
            <a:r>
              <a:rPr lang="en-US" sz="2000" i="1" dirty="0" smtClean="0"/>
              <a:t>(Significant under-employment)</a:t>
            </a:r>
          </a:p>
          <a:p>
            <a:r>
              <a:rPr lang="en-US" sz="2000" dirty="0"/>
              <a:t>	</a:t>
            </a:r>
            <a:r>
              <a:rPr lang="en-US" sz="2000" dirty="0" smtClean="0"/>
              <a:t>Limited industrial land</a:t>
            </a:r>
          </a:p>
          <a:p>
            <a:r>
              <a:rPr lang="en-US" sz="2000" dirty="0"/>
              <a:t>	</a:t>
            </a:r>
            <a:r>
              <a:rPr lang="en-US" sz="2000" dirty="0" smtClean="0"/>
              <a:t>Limited utilities available at the west side industrial park</a:t>
            </a:r>
          </a:p>
          <a:p>
            <a:r>
              <a:rPr lang="en-US" sz="2000" dirty="0"/>
              <a:t>	</a:t>
            </a:r>
            <a:r>
              <a:rPr lang="en-US" sz="2000" dirty="0" smtClean="0"/>
              <a:t>Lack of rail service to CCIDA/LEDC owned property</a:t>
            </a:r>
          </a:p>
          <a:p>
            <a:r>
              <a:rPr lang="en-US" sz="2000" dirty="0"/>
              <a:t>	</a:t>
            </a:r>
            <a:r>
              <a:rPr lang="en-US" sz="2000" dirty="0" smtClean="0"/>
              <a:t>	</a:t>
            </a:r>
            <a:r>
              <a:rPr lang="en-US" sz="2000" i="1" dirty="0" smtClean="0"/>
              <a:t>3 of 3 manufacturing RFP’s from ODOC required rail</a:t>
            </a:r>
          </a:p>
          <a:p>
            <a:r>
              <a:rPr lang="en-US" sz="2000" dirty="0"/>
              <a:t>	</a:t>
            </a:r>
            <a:r>
              <a:rPr lang="en-US" sz="2000" dirty="0" smtClean="0"/>
              <a:t>Very few suitable buildings available, esp. manufacturing</a:t>
            </a:r>
          </a:p>
          <a:p>
            <a:r>
              <a:rPr lang="en-US" sz="2000" dirty="0"/>
              <a:t>		</a:t>
            </a:r>
            <a:r>
              <a:rPr lang="en-US" sz="2000" i="1" dirty="0" smtClean="0"/>
              <a:t>3 of last 4 RFP’s from ODOC were looking for existing facilities</a:t>
            </a:r>
          </a:p>
          <a:p>
            <a:r>
              <a:rPr lang="en-US" sz="2000" dirty="0"/>
              <a:t>	</a:t>
            </a:r>
            <a:r>
              <a:rPr lang="en-US" sz="2000" dirty="0" smtClean="0"/>
              <a:t>No SPEC or shell buildings available</a:t>
            </a:r>
          </a:p>
          <a:p>
            <a:r>
              <a:rPr lang="en-US" sz="2000" dirty="0"/>
              <a:t>	</a:t>
            </a:r>
            <a:r>
              <a:rPr lang="en-US" sz="2000" dirty="0" smtClean="0"/>
              <a:t>Others?</a:t>
            </a:r>
          </a:p>
          <a:p>
            <a:r>
              <a:rPr lang="en-US" sz="2000" dirty="0" smtClean="0"/>
              <a:t>	</a:t>
            </a:r>
          </a:p>
          <a:p>
            <a:r>
              <a:rPr lang="en-US" sz="2000" dirty="0"/>
              <a:t>	</a:t>
            </a:r>
            <a:endParaRPr lang="en-US" sz="2000" dirty="0" smtClean="0"/>
          </a:p>
        </p:txBody>
      </p:sp>
      <p:sp>
        <p:nvSpPr>
          <p:cNvPr id="2" name="Rectangle 1"/>
          <p:cNvSpPr/>
          <p:nvPr/>
        </p:nvSpPr>
        <p:spPr>
          <a:xfrm>
            <a:off x="580834" y="3870893"/>
            <a:ext cx="7858664" cy="3139321"/>
          </a:xfrm>
          <a:prstGeom prst="rect">
            <a:avLst/>
          </a:prstGeom>
        </p:spPr>
        <p:txBody>
          <a:bodyPr wrap="square">
            <a:spAutoFit/>
          </a:bodyPr>
          <a:lstStyle/>
          <a:p>
            <a:r>
              <a:rPr lang="en-US" dirty="0" smtClean="0"/>
              <a:t>“</a:t>
            </a:r>
            <a:r>
              <a:rPr lang="en-US" i="1" dirty="0" smtClean="0"/>
              <a:t>Available </a:t>
            </a:r>
            <a:r>
              <a:rPr lang="en-US" i="1" dirty="0"/>
              <a:t>buildings are still really important, but importance of available land seems to have gone down in priority. There are more spec buildings available in many markets (higher point in market cycle…spec is back) — and more options for existing core/shell buildings. Thus, many companies — especially those in higher skilled industries/operations — are focusing less on peripheral locations, so </a:t>
            </a:r>
            <a:r>
              <a:rPr lang="en-US" i="1" dirty="0">
                <a:solidFill>
                  <a:srgbClr val="FF0000"/>
                </a:solidFill>
              </a:rPr>
              <a:t>they’re less concerned about land and more concerned about available buildings</a:t>
            </a:r>
            <a:r>
              <a:rPr lang="en-US" i="1" dirty="0"/>
              <a:t>. Fewer companies are buying land and doing development of their own facility. </a:t>
            </a:r>
            <a:r>
              <a:rPr lang="en-US" i="1" dirty="0">
                <a:solidFill>
                  <a:srgbClr val="FF0000"/>
                </a:solidFill>
              </a:rPr>
              <a:t>With time to market being critical, it’s easier to get up and running if you can build out a spec instead of engaging in a ground-up development process</a:t>
            </a:r>
            <a:r>
              <a:rPr lang="en-US" i="1" dirty="0" smtClean="0">
                <a:solidFill>
                  <a:srgbClr val="FF0000"/>
                </a:solidFill>
              </a:rPr>
              <a:t>.”</a:t>
            </a:r>
          </a:p>
          <a:p>
            <a:r>
              <a:rPr lang="en-US" i="1" dirty="0"/>
              <a:t>	</a:t>
            </a:r>
            <a:r>
              <a:rPr lang="en-US" i="1" dirty="0" smtClean="0"/>
              <a:t>Source: Area Development -- Executive Survey Summary</a:t>
            </a:r>
            <a:r>
              <a:rPr lang="en-US" i="1" dirty="0"/>
              <a:t/>
            </a:r>
            <a:br>
              <a:rPr lang="en-US" i="1" dirty="0"/>
            </a:br>
            <a:endParaRPr lang="en-US" i="1" dirty="0"/>
          </a:p>
        </p:txBody>
      </p:sp>
    </p:spTree>
    <p:extLst>
      <p:ext uri="{BB962C8B-B14F-4D97-AF65-F5344CB8AC3E}">
        <p14:creationId xmlns:p14="http://schemas.microsoft.com/office/powerpoint/2010/main" val="31354999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93751" y="182880"/>
            <a:ext cx="6462538" cy="1200329"/>
          </a:xfrm>
          <a:prstGeom prst="rect">
            <a:avLst/>
          </a:prstGeom>
          <a:noFill/>
        </p:spPr>
        <p:txBody>
          <a:bodyPr wrap="none" rtlCol="0">
            <a:spAutoFit/>
          </a:bodyPr>
          <a:lstStyle/>
          <a:p>
            <a:pPr algn="ctr"/>
            <a:r>
              <a:rPr lang="en-US" sz="3600" b="1" dirty="0" smtClean="0"/>
              <a:t>Economic Development is about </a:t>
            </a:r>
          </a:p>
          <a:p>
            <a:pPr algn="ctr"/>
            <a:r>
              <a:rPr lang="en-US" sz="3600" b="1" u="sng" dirty="0" smtClean="0"/>
              <a:t>both</a:t>
            </a:r>
            <a:r>
              <a:rPr lang="en-US" sz="3600" b="1" dirty="0" smtClean="0"/>
              <a:t> sides of the coin</a:t>
            </a:r>
            <a:endParaRPr lang="en-US" sz="3600" b="1" dirty="0"/>
          </a:p>
        </p:txBody>
      </p:sp>
      <p:pic>
        <p:nvPicPr>
          <p:cNvPr id="4" name="Picture 3" descr="Spinning coin 3 by anar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8789" y="1881050"/>
            <a:ext cx="4418490" cy="3596641"/>
          </a:xfrm>
          <a:prstGeom prst="rect">
            <a:avLst/>
          </a:prstGeom>
        </p:spPr>
      </p:pic>
      <p:pic>
        <p:nvPicPr>
          <p:cNvPr id="5" name="Picture 4" descr="Spinning coin 3 by anar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26720" y="1881051"/>
            <a:ext cx="4418490" cy="3596641"/>
          </a:xfrm>
          <a:prstGeom prst="rect">
            <a:avLst/>
          </a:prstGeom>
        </p:spPr>
      </p:pic>
      <p:sp>
        <p:nvSpPr>
          <p:cNvPr id="7" name="TextBox 6"/>
          <p:cNvSpPr txBox="1"/>
          <p:nvPr/>
        </p:nvSpPr>
        <p:spPr>
          <a:xfrm rot="877335">
            <a:off x="1681720" y="2894424"/>
            <a:ext cx="2091614" cy="1384995"/>
          </a:xfrm>
          <a:prstGeom prst="rect">
            <a:avLst/>
          </a:prstGeom>
          <a:noFill/>
        </p:spPr>
        <p:txBody>
          <a:bodyPr wrap="square" rtlCol="0">
            <a:spAutoFit/>
          </a:bodyPr>
          <a:lstStyle/>
          <a:p>
            <a:pPr algn="ctr"/>
            <a:r>
              <a:rPr lang="en-US" sz="2800" b="1" dirty="0" smtClean="0">
                <a:solidFill>
                  <a:sysClr val="windowText" lastClr="000000"/>
                </a:solidFill>
              </a:rPr>
              <a:t>Business</a:t>
            </a:r>
          </a:p>
          <a:p>
            <a:pPr algn="ctr"/>
            <a:r>
              <a:rPr lang="en-US" sz="2800" b="1" dirty="0" smtClean="0">
                <a:solidFill>
                  <a:sysClr val="windowText" lastClr="000000"/>
                </a:solidFill>
              </a:rPr>
              <a:t>Retention &amp;</a:t>
            </a:r>
          </a:p>
          <a:p>
            <a:pPr algn="ctr"/>
            <a:r>
              <a:rPr lang="en-US" sz="2800" b="1" dirty="0" smtClean="0">
                <a:solidFill>
                  <a:sysClr val="windowText" lastClr="000000"/>
                </a:solidFill>
              </a:rPr>
              <a:t>Expansion</a:t>
            </a:r>
            <a:endParaRPr lang="en-US" sz="2800" b="1" dirty="0">
              <a:solidFill>
                <a:sysClr val="windowText" lastClr="000000"/>
              </a:solidFill>
            </a:endParaRPr>
          </a:p>
        </p:txBody>
      </p:sp>
      <p:sp>
        <p:nvSpPr>
          <p:cNvPr id="8" name="TextBox 7"/>
          <p:cNvSpPr txBox="1"/>
          <p:nvPr/>
        </p:nvSpPr>
        <p:spPr>
          <a:xfrm rot="20839739">
            <a:off x="5551056" y="3005947"/>
            <a:ext cx="2033955" cy="954107"/>
          </a:xfrm>
          <a:prstGeom prst="rect">
            <a:avLst/>
          </a:prstGeom>
          <a:noFill/>
        </p:spPr>
        <p:txBody>
          <a:bodyPr wrap="none" rtlCol="0">
            <a:spAutoFit/>
          </a:bodyPr>
          <a:lstStyle/>
          <a:p>
            <a:pPr algn="ctr"/>
            <a:r>
              <a:rPr lang="en-US" sz="2800" b="1" dirty="0" smtClean="0"/>
              <a:t>Business</a:t>
            </a:r>
          </a:p>
          <a:p>
            <a:pPr algn="ctr"/>
            <a:r>
              <a:rPr lang="en-US" sz="2800" b="1" dirty="0" smtClean="0"/>
              <a:t>Recruitment</a:t>
            </a:r>
            <a:endParaRPr lang="en-US" sz="2800" b="1" dirty="0"/>
          </a:p>
        </p:txBody>
      </p:sp>
      <p:sp>
        <p:nvSpPr>
          <p:cNvPr id="10" name="TextBox 9"/>
          <p:cNvSpPr txBox="1"/>
          <p:nvPr/>
        </p:nvSpPr>
        <p:spPr>
          <a:xfrm>
            <a:off x="1718976" y="5498478"/>
            <a:ext cx="5751896" cy="954107"/>
          </a:xfrm>
          <a:prstGeom prst="rect">
            <a:avLst/>
          </a:prstGeom>
          <a:noFill/>
        </p:spPr>
        <p:txBody>
          <a:bodyPr wrap="none" rtlCol="0">
            <a:spAutoFit/>
          </a:bodyPr>
          <a:lstStyle/>
          <a:p>
            <a:r>
              <a:rPr lang="en-US" sz="2800" dirty="0" smtClean="0"/>
              <a:t>The issue is balancing these activities, </a:t>
            </a:r>
          </a:p>
          <a:p>
            <a:pPr algn="ctr"/>
            <a:r>
              <a:rPr lang="en-US" sz="2800" dirty="0" smtClean="0"/>
              <a:t>finding time for both</a:t>
            </a:r>
            <a:endParaRPr lang="en-US" sz="2800" dirty="0"/>
          </a:p>
        </p:txBody>
      </p:sp>
      <p:pic>
        <p:nvPicPr>
          <p:cNvPr id="9" name="Picture 8"/>
          <p:cNvPicPr>
            <a:picLocks noChangeAspect="1"/>
          </p:cNvPicPr>
          <p:nvPr/>
        </p:nvPicPr>
        <p:blipFill>
          <a:blip r:embed="rId3"/>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27692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719" y="644978"/>
            <a:ext cx="7201987" cy="5386090"/>
          </a:xfrm>
          <a:prstGeom prst="rect">
            <a:avLst/>
          </a:prstGeom>
          <a:noFill/>
        </p:spPr>
        <p:txBody>
          <a:bodyPr wrap="square" rtlCol="0">
            <a:spAutoFit/>
          </a:bodyPr>
          <a:lstStyle/>
          <a:p>
            <a:pPr algn="ctr"/>
            <a:r>
              <a:rPr lang="en-US" sz="2800" b="1" dirty="0" smtClean="0"/>
              <a:t>Business Retention and Expansion</a:t>
            </a:r>
          </a:p>
          <a:p>
            <a:pPr algn="ctr"/>
            <a:endParaRPr lang="en-US" sz="2800" b="1" dirty="0"/>
          </a:p>
          <a:p>
            <a:r>
              <a:rPr lang="en-US" sz="2400" dirty="0" smtClean="0"/>
              <a:t>The best way for LEDC to help your business expand is to make your needs known to the organization.  Some manufacturers do this on a regular basis.</a:t>
            </a:r>
          </a:p>
          <a:p>
            <a:endParaRPr lang="en-US" sz="2400" dirty="0"/>
          </a:p>
          <a:p>
            <a:r>
              <a:rPr lang="en-US" sz="2400" dirty="0" smtClean="0"/>
              <a:t>LEDC has limited resources to assist retail businesses or to help expand the market of most businesses.  The Chamber is a better resource for this.  </a:t>
            </a:r>
            <a:r>
              <a:rPr lang="en-US" sz="2400" i="1" dirty="0" smtClean="0"/>
              <a:t>(Retail Coach)</a:t>
            </a:r>
          </a:p>
          <a:p>
            <a:endParaRPr lang="en-US" sz="2400" dirty="0"/>
          </a:p>
          <a:p>
            <a:r>
              <a:rPr lang="en-US" sz="2400" dirty="0" smtClean="0"/>
              <a:t>Cameron and Great Plains offer significant resources to assist most businesses on operational issues.  LEDC needs to focus limited resources on business expansions or significant technology upgrades.</a:t>
            </a:r>
            <a:endParaRPr lang="en-US" sz="2400" dirty="0"/>
          </a:p>
        </p:txBody>
      </p:sp>
      <p:pic>
        <p:nvPicPr>
          <p:cNvPr id="3" name="Picture 2"/>
          <p:cNvPicPr>
            <a:picLocks noChangeAspect="1"/>
          </p:cNvPicPr>
          <p:nvPr/>
        </p:nvPicPr>
        <p:blipFill>
          <a:blip r:embed="rId2"/>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372420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54034" y="383177"/>
            <a:ext cx="6868612" cy="646331"/>
          </a:xfrm>
          <a:prstGeom prst="rect">
            <a:avLst/>
          </a:prstGeom>
          <a:noFill/>
        </p:spPr>
        <p:txBody>
          <a:bodyPr wrap="none" rtlCol="0">
            <a:spAutoFit/>
          </a:bodyPr>
          <a:lstStyle/>
          <a:p>
            <a:r>
              <a:rPr lang="en-US" sz="3600" b="1" dirty="0" smtClean="0"/>
              <a:t>What is NOT a main focus of LEDC?</a:t>
            </a:r>
            <a:endParaRPr lang="en-US" sz="3600" b="1" dirty="0"/>
          </a:p>
        </p:txBody>
      </p:sp>
      <p:pic>
        <p:nvPicPr>
          <p:cNvPr id="5" name="Picture 4" descr="30 Day Mental Illness Awareness Challenge – Day Twenty-Two | Voic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731" y="1338670"/>
            <a:ext cx="4164855" cy="2893695"/>
          </a:xfrm>
          <a:prstGeom prst="rect">
            <a:avLst/>
          </a:prstGeom>
        </p:spPr>
      </p:pic>
      <p:pic>
        <p:nvPicPr>
          <p:cNvPr id="6" name="Picture 5" descr="Springvale Retail Park, Sevenoaks Way © Ian Capper cc-by-sa/2.0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160" y="3369606"/>
            <a:ext cx="3794486" cy="2845865"/>
          </a:xfrm>
          <a:prstGeom prst="rect">
            <a:avLst/>
          </a:prstGeom>
        </p:spPr>
      </p:pic>
      <p:pic>
        <p:nvPicPr>
          <p:cNvPr id="7" name="Picture 6"/>
          <p:cNvPicPr>
            <a:picLocks noChangeAspect="1"/>
          </p:cNvPicPr>
          <p:nvPr/>
        </p:nvPicPr>
        <p:blipFill>
          <a:blip r:embed="rId4"/>
          <a:stretch>
            <a:fillRect/>
          </a:stretch>
        </p:blipFill>
        <p:spPr>
          <a:xfrm>
            <a:off x="170636" y="5698141"/>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619804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069" y="505097"/>
            <a:ext cx="7422929" cy="1200329"/>
          </a:xfrm>
          <a:prstGeom prst="rect">
            <a:avLst/>
          </a:prstGeom>
          <a:noFill/>
        </p:spPr>
        <p:txBody>
          <a:bodyPr wrap="none" rtlCol="0">
            <a:spAutoFit/>
          </a:bodyPr>
          <a:lstStyle/>
          <a:p>
            <a:pPr algn="ctr"/>
            <a:r>
              <a:rPr lang="en-US" sz="3600" b="1" dirty="0" smtClean="0"/>
              <a:t>So what about Business Recruitment?</a:t>
            </a:r>
          </a:p>
          <a:p>
            <a:pPr algn="ctr"/>
            <a:r>
              <a:rPr lang="en-US" sz="3600" b="1" dirty="0" smtClean="0"/>
              <a:t>How does that work?</a:t>
            </a:r>
            <a:endParaRPr lang="en-US" sz="3600" b="1" dirty="0"/>
          </a:p>
        </p:txBody>
      </p:sp>
      <p:pic>
        <p:nvPicPr>
          <p:cNvPr id="4" name="Picture 3"/>
          <p:cNvPicPr>
            <a:picLocks noChangeAspect="1"/>
          </p:cNvPicPr>
          <p:nvPr/>
        </p:nvPicPr>
        <p:blipFill>
          <a:blip r:embed="rId2"/>
          <a:stretch>
            <a:fillRect/>
          </a:stretch>
        </p:blipFill>
        <p:spPr>
          <a:xfrm>
            <a:off x="190413" y="5644579"/>
            <a:ext cx="916217" cy="1034660"/>
          </a:xfrm>
          <a:prstGeom prst="rect">
            <a:avLst/>
          </a:prstGeom>
          <a:effectLst>
            <a:outerShdw blurRad="50800" dist="38100" dir="8100000" algn="tr" rotWithShape="0">
              <a:prstClr val="black">
                <a:alpha val="40000"/>
              </a:prstClr>
            </a:outerShdw>
          </a:effectLst>
        </p:spPr>
      </p:pic>
      <p:pic>
        <p:nvPicPr>
          <p:cNvPr id="5" name="Picture 4" descr="Ė saggio dire a chi ha fame che può andare a pescare, senz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175" y="1859979"/>
            <a:ext cx="7499770" cy="4079875"/>
          </a:xfrm>
          <a:prstGeom prst="rect">
            <a:avLst/>
          </a:prstGeom>
        </p:spPr>
      </p:pic>
    </p:spTree>
    <p:extLst>
      <p:ext uri="{BB962C8B-B14F-4D97-AF65-F5344CB8AC3E}">
        <p14:creationId xmlns:p14="http://schemas.microsoft.com/office/powerpoint/2010/main" val="10067660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1653" y="533256"/>
            <a:ext cx="7245696" cy="5755422"/>
          </a:xfrm>
          <a:prstGeom prst="rect">
            <a:avLst/>
          </a:prstGeom>
        </p:spPr>
        <p:txBody>
          <a:bodyPr wrap="square">
            <a:spAutoFit/>
          </a:bodyPr>
          <a:lstStyle/>
          <a:p>
            <a:endParaRPr lang="en-US" sz="2000" dirty="0" smtClean="0"/>
          </a:p>
          <a:p>
            <a:pPr algn="ctr"/>
            <a:r>
              <a:rPr lang="en-US" sz="2800" b="1" dirty="0" smtClean="0"/>
              <a:t>What companies create jobs?</a:t>
            </a:r>
          </a:p>
          <a:p>
            <a:endParaRPr lang="en-US" sz="2000" dirty="0"/>
          </a:p>
          <a:p>
            <a:r>
              <a:rPr lang="en-US" sz="2000" dirty="0" smtClean="0"/>
              <a:t>Small -vs- Large -vs- Young?  </a:t>
            </a:r>
            <a:r>
              <a:rPr lang="en-US" sz="2000" b="1" i="1" dirty="0" smtClean="0"/>
              <a:t>“The younger companies are, the more jobs they create, regardless of size.” </a:t>
            </a:r>
            <a:r>
              <a:rPr lang="en-US" sz="1200" dirty="0" smtClean="0"/>
              <a:t>(National Bureau of Economic Research)</a:t>
            </a:r>
            <a:r>
              <a:rPr lang="en-US" sz="2000" dirty="0" smtClean="0"/>
              <a:t>  Speaks to the importance of Entrepreneurial support and Incubators.</a:t>
            </a:r>
          </a:p>
          <a:p>
            <a:r>
              <a:rPr lang="en-US" sz="2000" dirty="0"/>
              <a:t>	</a:t>
            </a:r>
            <a:endParaRPr lang="en-US" sz="2000" dirty="0" smtClean="0"/>
          </a:p>
          <a:p>
            <a:r>
              <a:rPr lang="en-US" sz="2000" dirty="0" smtClean="0"/>
              <a:t>Number of Communities competing for jobs is very large, over 10,000…</a:t>
            </a:r>
            <a:r>
              <a:rPr lang="en-US" sz="2000" b="1" dirty="0" smtClean="0"/>
              <a:t>Why Lawton?</a:t>
            </a:r>
          </a:p>
          <a:p>
            <a:endParaRPr lang="en-US" sz="2000" dirty="0"/>
          </a:p>
          <a:p>
            <a:r>
              <a:rPr lang="en-US" sz="2000" dirty="0" smtClean="0"/>
              <a:t>How does LEDC get leads?</a:t>
            </a:r>
          </a:p>
          <a:p>
            <a:r>
              <a:rPr lang="en-US" sz="2000" dirty="0"/>
              <a:t>	</a:t>
            </a:r>
            <a:r>
              <a:rPr lang="en-US" sz="2000" dirty="0" smtClean="0"/>
              <a:t>Trade Shows</a:t>
            </a:r>
          </a:p>
          <a:p>
            <a:r>
              <a:rPr lang="en-US" sz="2000" dirty="0"/>
              <a:t>	</a:t>
            </a:r>
            <a:r>
              <a:rPr lang="en-US" sz="2000" dirty="0" smtClean="0"/>
              <a:t>Call Trips (ODOC and other)</a:t>
            </a:r>
          </a:p>
          <a:p>
            <a:r>
              <a:rPr lang="en-US" sz="2000" dirty="0"/>
              <a:t>	</a:t>
            </a:r>
            <a:r>
              <a:rPr lang="en-US" sz="2000" b="1" dirty="0" smtClean="0"/>
              <a:t>ODOC RFI/RFP (Pre-Qualified)</a:t>
            </a:r>
          </a:p>
          <a:p>
            <a:r>
              <a:rPr lang="en-US" sz="2000" dirty="0"/>
              <a:t>	</a:t>
            </a:r>
            <a:r>
              <a:rPr lang="en-US" sz="2000" dirty="0" smtClean="0"/>
              <a:t>In-coming inquiries</a:t>
            </a:r>
          </a:p>
          <a:p>
            <a:r>
              <a:rPr lang="en-US" sz="2000" dirty="0"/>
              <a:t>	</a:t>
            </a:r>
            <a:r>
              <a:rPr lang="en-US" sz="2000" dirty="0" smtClean="0"/>
              <a:t>Referrals (local and other)</a:t>
            </a:r>
          </a:p>
          <a:p>
            <a:endParaRPr lang="en-US" sz="2000" dirty="0"/>
          </a:p>
        </p:txBody>
      </p:sp>
      <p:pic>
        <p:nvPicPr>
          <p:cNvPr id="3" name="Picture 2"/>
          <p:cNvPicPr>
            <a:picLocks noChangeAspect="1"/>
          </p:cNvPicPr>
          <p:nvPr/>
        </p:nvPicPr>
        <p:blipFill>
          <a:blip r:embed="rId2"/>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5126299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1246" y="398494"/>
            <a:ext cx="5907741" cy="461665"/>
          </a:xfrm>
          <a:prstGeom prst="rect">
            <a:avLst/>
          </a:prstGeom>
        </p:spPr>
        <p:txBody>
          <a:bodyPr wrap="square">
            <a:spAutoFit/>
          </a:bodyPr>
          <a:lstStyle/>
          <a:p>
            <a:pPr algn="ctr"/>
            <a:r>
              <a:rPr lang="en-US" sz="2400" b="1" dirty="0"/>
              <a:t>What is the role </a:t>
            </a:r>
            <a:r>
              <a:rPr lang="en-US" sz="2400" b="1" dirty="0" smtClean="0"/>
              <a:t>of </a:t>
            </a:r>
            <a:r>
              <a:rPr lang="en-US" sz="2400" b="1" dirty="0"/>
              <a:t>incentive $ in our work?</a:t>
            </a:r>
          </a:p>
        </p:txBody>
      </p:sp>
      <p:sp>
        <p:nvSpPr>
          <p:cNvPr id="3" name="TextBox 2"/>
          <p:cNvSpPr txBox="1"/>
          <p:nvPr/>
        </p:nvSpPr>
        <p:spPr>
          <a:xfrm>
            <a:off x="668875" y="1087109"/>
            <a:ext cx="7492481" cy="5016758"/>
          </a:xfrm>
          <a:prstGeom prst="rect">
            <a:avLst/>
          </a:prstGeom>
          <a:noFill/>
        </p:spPr>
        <p:txBody>
          <a:bodyPr wrap="square" rtlCol="0">
            <a:spAutoFit/>
          </a:bodyPr>
          <a:lstStyle/>
          <a:p>
            <a:r>
              <a:rPr lang="en-US" sz="2000" dirty="0" smtClean="0"/>
              <a:t>Some deals come down to what a community will offer as the tie-breaker between competing communities.</a:t>
            </a:r>
          </a:p>
          <a:p>
            <a:endParaRPr lang="en-US" sz="2000" dirty="0"/>
          </a:p>
          <a:p>
            <a:r>
              <a:rPr lang="en-US" sz="2000" dirty="0" smtClean="0"/>
              <a:t>Incentives will never make a bad deal a good deal for either the community or the company.  Location decisions must make business sense regardless of what is offered.</a:t>
            </a:r>
          </a:p>
          <a:p>
            <a:endParaRPr lang="en-US" sz="2000" dirty="0"/>
          </a:p>
          <a:p>
            <a:r>
              <a:rPr lang="en-US" sz="2000" dirty="0" smtClean="0"/>
              <a:t>If our competition is </a:t>
            </a:r>
            <a:r>
              <a:rPr lang="en-US" sz="2000" b="1" i="1" dirty="0" smtClean="0"/>
              <a:t>out-of-state</a:t>
            </a:r>
            <a:r>
              <a:rPr lang="en-US" sz="2000" dirty="0" smtClean="0"/>
              <a:t>, Oklahoma </a:t>
            </a:r>
            <a:r>
              <a:rPr lang="en-US" sz="2000" u="sng" dirty="0" smtClean="0"/>
              <a:t>state incentives</a:t>
            </a:r>
            <a:r>
              <a:rPr lang="en-US" sz="2000" dirty="0" smtClean="0"/>
              <a:t> will play a very large role as they can be significant.</a:t>
            </a:r>
          </a:p>
          <a:p>
            <a:endParaRPr lang="en-US" sz="2000" dirty="0"/>
          </a:p>
          <a:p>
            <a:r>
              <a:rPr lang="en-US" sz="2000" dirty="0" smtClean="0"/>
              <a:t>If our competition is </a:t>
            </a:r>
            <a:r>
              <a:rPr lang="en-US" sz="2000" b="1" i="1" dirty="0" smtClean="0"/>
              <a:t>in-state</a:t>
            </a:r>
            <a:r>
              <a:rPr lang="en-US" sz="2000" dirty="0" smtClean="0"/>
              <a:t>, it could</a:t>
            </a:r>
          </a:p>
          <a:p>
            <a:r>
              <a:rPr lang="en-US" sz="2000" dirty="0" smtClean="0"/>
              <a:t>come down to the difference in the </a:t>
            </a:r>
          </a:p>
          <a:p>
            <a:r>
              <a:rPr lang="en-US" sz="2000" u="sng" dirty="0" smtClean="0"/>
              <a:t>local incentives </a:t>
            </a:r>
            <a:r>
              <a:rPr lang="en-US" sz="2000" dirty="0" smtClean="0"/>
              <a:t>offered by competing</a:t>
            </a:r>
          </a:p>
          <a:p>
            <a:r>
              <a:rPr lang="en-US" sz="2000" dirty="0" smtClean="0"/>
              <a:t>communities because the state </a:t>
            </a:r>
          </a:p>
          <a:p>
            <a:r>
              <a:rPr lang="en-US" sz="2000" dirty="0" smtClean="0"/>
              <a:t>incentives should be equal across </a:t>
            </a:r>
          </a:p>
          <a:p>
            <a:r>
              <a:rPr lang="en-US" sz="2000" dirty="0" smtClean="0"/>
              <a:t>the state.</a:t>
            </a:r>
            <a:endParaRPr lang="en-US" sz="2000" dirty="0"/>
          </a:p>
        </p:txBody>
      </p:sp>
      <p:pic>
        <p:nvPicPr>
          <p:cNvPr id="4" name="Picture 3" descr="Handshake man - women | Flickr - Photo Sharing!"/>
          <p:cNvPicPr>
            <a:picLocks noChangeAspect="1"/>
          </p:cNvPicPr>
          <p:nvPr/>
        </p:nvPicPr>
        <p:blipFill>
          <a:blip r:embed="rId2">
            <a:extLst>
              <a:ext uri="{BEBA8EAE-BF5A-486C-A8C5-ECC9F3942E4B}">
                <a14:imgProps xmlns:a14="http://schemas.microsoft.com/office/drawing/2010/main">
                  <a14:imgLayer r:embed="rId3">
                    <a14:imgEffect>
                      <a14:brightnessContrast bright="9000" contrast="-41000"/>
                    </a14:imgEffect>
                  </a14:imgLayer>
                </a14:imgProps>
              </a:ext>
              <a:ext uri="{28A0092B-C50C-407E-A947-70E740481C1C}">
                <a14:useLocalDpi xmlns:a14="http://schemas.microsoft.com/office/drawing/2010/main" val="0"/>
              </a:ext>
            </a:extLst>
          </a:blip>
          <a:stretch>
            <a:fillRect/>
          </a:stretch>
        </p:blipFill>
        <p:spPr>
          <a:xfrm>
            <a:off x="4829633" y="4040155"/>
            <a:ext cx="4030301" cy="2688966"/>
          </a:xfrm>
          <a:prstGeom prst="rect">
            <a:avLst/>
          </a:prstGeom>
          <a:noFill/>
        </p:spPr>
      </p:pic>
      <p:pic>
        <p:nvPicPr>
          <p:cNvPr id="5" name="Picture 4"/>
          <p:cNvPicPr>
            <a:picLocks noChangeAspect="1"/>
          </p:cNvPicPr>
          <p:nvPr/>
        </p:nvPicPr>
        <p:blipFill>
          <a:blip r:embed="rId4"/>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964383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485" y="651884"/>
            <a:ext cx="5542384" cy="707886"/>
          </a:xfrm>
          <a:prstGeom prst="rect">
            <a:avLst/>
          </a:prstGeom>
        </p:spPr>
        <p:txBody>
          <a:bodyPr wrap="square">
            <a:spAutoFit/>
          </a:bodyPr>
          <a:lstStyle/>
          <a:p>
            <a:pPr algn="ctr"/>
            <a:r>
              <a:rPr lang="en-US" sz="2400" b="1" dirty="0" smtClean="0"/>
              <a:t>Major Oklahoma State Incentive Programs</a:t>
            </a:r>
          </a:p>
          <a:p>
            <a:pPr algn="ctr"/>
            <a:r>
              <a:rPr lang="en-US" sz="1600" dirty="0" smtClean="0"/>
              <a:t>(There are many – 77 page guide)</a:t>
            </a:r>
            <a:endParaRPr lang="en-US" sz="1600" dirty="0"/>
          </a:p>
        </p:txBody>
      </p:sp>
      <p:sp>
        <p:nvSpPr>
          <p:cNvPr id="3" name="TextBox 2"/>
          <p:cNvSpPr txBox="1"/>
          <p:nvPr/>
        </p:nvSpPr>
        <p:spPr>
          <a:xfrm>
            <a:off x="699796" y="1651519"/>
            <a:ext cx="7819053" cy="5909310"/>
          </a:xfrm>
          <a:prstGeom prst="rect">
            <a:avLst/>
          </a:prstGeom>
          <a:noFill/>
        </p:spPr>
        <p:txBody>
          <a:bodyPr wrap="square" rtlCol="0">
            <a:spAutoFit/>
          </a:bodyPr>
          <a:lstStyle/>
          <a:p>
            <a:r>
              <a:rPr lang="en-US" b="1" dirty="0" smtClean="0"/>
              <a:t>Quality Jobs Program </a:t>
            </a:r>
            <a:r>
              <a:rPr lang="en-US" dirty="0" smtClean="0"/>
              <a:t>– Rebate of a portion of newly created payroll for qualifying companies.  Cash payments, maximum 5% for 10 years. (6% if 10% of workforce is former military.)   Also, Small Employer QJP and 21</a:t>
            </a:r>
            <a:r>
              <a:rPr lang="en-US" baseline="30000" dirty="0" smtClean="0"/>
              <a:t>st</a:t>
            </a:r>
            <a:r>
              <a:rPr lang="en-US" dirty="0" smtClean="0"/>
              <a:t> Century QJP.</a:t>
            </a:r>
          </a:p>
          <a:p>
            <a:r>
              <a:rPr lang="en-US" dirty="0"/>
              <a:t>	</a:t>
            </a:r>
            <a:r>
              <a:rPr lang="en-US" dirty="0" smtClean="0"/>
              <a:t>Example: $10M payroll, $500K/year, $5M total possible</a:t>
            </a:r>
          </a:p>
          <a:p>
            <a:endParaRPr lang="en-US" dirty="0"/>
          </a:p>
          <a:p>
            <a:r>
              <a:rPr lang="en-US" b="1" dirty="0" smtClean="0"/>
              <a:t>Ad Valorem Exemption</a:t>
            </a:r>
            <a:r>
              <a:rPr lang="en-US" dirty="0" smtClean="0"/>
              <a:t> – Qualifying companies exempt from property tax for 5 years.  Developed for manufacturers, extended to others.  Windfarms claim the bulk of this incentive.  State is supposed to reimburse schools, tech centers and counties but the legislature never appropriates enough funds to do so.</a:t>
            </a:r>
          </a:p>
          <a:p>
            <a:endParaRPr lang="en-US" dirty="0" smtClean="0"/>
          </a:p>
          <a:p>
            <a:r>
              <a:rPr lang="en-US" dirty="0" smtClean="0"/>
              <a:t>Various </a:t>
            </a:r>
            <a:r>
              <a:rPr lang="en-US" b="1" dirty="0" smtClean="0"/>
              <a:t>Tax Exemption </a:t>
            </a:r>
            <a:r>
              <a:rPr lang="en-US" dirty="0" smtClean="0"/>
              <a:t>Programs</a:t>
            </a:r>
          </a:p>
          <a:p>
            <a:endParaRPr lang="en-US" dirty="0"/>
          </a:p>
          <a:p>
            <a:r>
              <a:rPr lang="en-US" dirty="0" smtClean="0"/>
              <a:t>Various </a:t>
            </a:r>
            <a:r>
              <a:rPr lang="en-US" b="1" dirty="0" smtClean="0"/>
              <a:t>ED and Infrastructure funding </a:t>
            </a:r>
            <a:r>
              <a:rPr lang="en-US" dirty="0" smtClean="0"/>
              <a:t>programs available for certain projects.</a:t>
            </a:r>
          </a:p>
          <a:p>
            <a:endParaRPr lang="en-US" dirty="0"/>
          </a:p>
          <a:p>
            <a:r>
              <a:rPr lang="en-US" b="1" dirty="0" smtClean="0"/>
              <a:t>Workforce assistance </a:t>
            </a:r>
            <a:r>
              <a:rPr lang="en-US" dirty="0" smtClean="0"/>
              <a:t>and </a:t>
            </a:r>
            <a:r>
              <a:rPr lang="en-US" b="1" dirty="0" smtClean="0"/>
              <a:t>Employee Training </a:t>
            </a:r>
            <a:r>
              <a:rPr lang="en-US" dirty="0" smtClean="0"/>
              <a:t>programs (TIP, GPTC)</a:t>
            </a:r>
          </a:p>
          <a:p>
            <a:endParaRPr lang="en-US" dirty="0"/>
          </a:p>
          <a:p>
            <a:r>
              <a:rPr lang="en-US" dirty="0" smtClean="0"/>
              <a:t>Multiple other incentive programs for specific purposes.</a:t>
            </a:r>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749507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5939" y="231330"/>
            <a:ext cx="6564702" cy="461665"/>
          </a:xfrm>
          <a:prstGeom prst="rect">
            <a:avLst/>
          </a:prstGeom>
        </p:spPr>
        <p:txBody>
          <a:bodyPr wrap="square">
            <a:spAutoFit/>
          </a:bodyPr>
          <a:lstStyle/>
          <a:p>
            <a:pPr algn="ctr"/>
            <a:r>
              <a:rPr lang="en-US" sz="2400" b="1" dirty="0" smtClean="0"/>
              <a:t>What </a:t>
            </a:r>
            <a:r>
              <a:rPr lang="en-US" sz="2400" b="1" dirty="0"/>
              <a:t>type of </a:t>
            </a:r>
            <a:r>
              <a:rPr lang="en-US" sz="2400" b="1" u="sng" dirty="0" smtClean="0"/>
              <a:t>local</a:t>
            </a:r>
            <a:r>
              <a:rPr lang="en-US" sz="2400" b="1" dirty="0" smtClean="0"/>
              <a:t> incentives can/ do </a:t>
            </a:r>
            <a:r>
              <a:rPr lang="en-US" sz="2400" b="1" dirty="0"/>
              <a:t>we offer?  </a:t>
            </a:r>
            <a:endParaRPr lang="en-US" sz="2400" b="1" dirty="0" smtClean="0"/>
          </a:p>
        </p:txBody>
      </p:sp>
      <p:graphicFrame>
        <p:nvGraphicFramePr>
          <p:cNvPr id="5" name="Table 4"/>
          <p:cNvGraphicFramePr>
            <a:graphicFrameLocks noGrp="1"/>
          </p:cNvGraphicFramePr>
          <p:nvPr>
            <p:extLst>
              <p:ext uri="{D42A27DB-BD31-4B8C-83A1-F6EECF244321}">
                <p14:modId xmlns:p14="http://schemas.microsoft.com/office/powerpoint/2010/main" val="3477731712"/>
              </p:ext>
            </p:extLst>
          </p:nvPr>
        </p:nvGraphicFramePr>
        <p:xfrm>
          <a:off x="588130" y="1340644"/>
          <a:ext cx="7910423" cy="5313040"/>
        </p:xfrm>
        <a:graphic>
          <a:graphicData uri="http://schemas.openxmlformats.org/drawingml/2006/table">
            <a:tbl>
              <a:tblPr>
                <a:tableStyleId>{5C22544A-7EE6-4342-B048-85BDC9FD1C3A}</a:tableStyleId>
              </a:tblPr>
              <a:tblGrid>
                <a:gridCol w="2875098">
                  <a:extLst>
                    <a:ext uri="{9D8B030D-6E8A-4147-A177-3AD203B41FA5}">
                      <a16:colId xmlns:a16="http://schemas.microsoft.com/office/drawing/2014/main" val="2265920626"/>
                    </a:ext>
                  </a:extLst>
                </a:gridCol>
                <a:gridCol w="1826203">
                  <a:extLst>
                    <a:ext uri="{9D8B030D-6E8A-4147-A177-3AD203B41FA5}">
                      <a16:colId xmlns:a16="http://schemas.microsoft.com/office/drawing/2014/main" val="2747591060"/>
                    </a:ext>
                  </a:extLst>
                </a:gridCol>
                <a:gridCol w="2347529">
                  <a:extLst>
                    <a:ext uri="{9D8B030D-6E8A-4147-A177-3AD203B41FA5}">
                      <a16:colId xmlns:a16="http://schemas.microsoft.com/office/drawing/2014/main" val="2284740121"/>
                    </a:ext>
                  </a:extLst>
                </a:gridCol>
                <a:gridCol w="861593">
                  <a:extLst>
                    <a:ext uri="{9D8B030D-6E8A-4147-A177-3AD203B41FA5}">
                      <a16:colId xmlns:a16="http://schemas.microsoft.com/office/drawing/2014/main" val="4159843866"/>
                    </a:ext>
                  </a:extLst>
                </a:gridCol>
              </a:tblGrid>
              <a:tr h="357380">
                <a:tc>
                  <a:txBody>
                    <a:bodyPr/>
                    <a:lstStyle/>
                    <a:p>
                      <a:pPr algn="ctr" fontAlgn="b"/>
                      <a:r>
                        <a:rPr lang="en-US" sz="1200" b="1" i="1" u="none" strike="noStrike" dirty="0">
                          <a:effectLst/>
                        </a:rPr>
                        <a:t>Type of Incentive</a:t>
                      </a:r>
                      <a:endParaRPr lang="en-US" sz="1200" b="1" i="1"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b="1" i="1" u="none" strike="noStrike" dirty="0">
                          <a:effectLst/>
                        </a:rPr>
                        <a:t>Organization Responsible</a:t>
                      </a:r>
                      <a:endParaRPr lang="en-US" sz="1200" b="1" i="1"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b="1" i="1" u="none" strike="noStrike" dirty="0">
                          <a:effectLst/>
                        </a:rPr>
                        <a:t>Potential Issues</a:t>
                      </a:r>
                      <a:endParaRPr lang="en-US" sz="1200" b="1" i="1"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ctr"/>
                      <a:r>
                        <a:rPr lang="en-US" sz="1200" b="1" i="1" u="none" strike="noStrike" dirty="0">
                          <a:effectLst/>
                        </a:rPr>
                        <a:t>Used Previously</a:t>
                      </a:r>
                      <a:endParaRPr lang="en-US" sz="1200" b="1" i="1" u="none" strike="noStrike" dirty="0">
                        <a:solidFill>
                          <a:srgbClr val="000000"/>
                        </a:solidFill>
                        <a:effectLst/>
                        <a:latin typeface="Calibri" panose="020F0502020204030204" pitchFamily="34" charset="0"/>
                      </a:endParaRPr>
                    </a:p>
                  </a:txBody>
                  <a:tcPr marL="7400" marR="7400" marT="7400" marB="0" anchor="ctr"/>
                </a:tc>
                <a:extLst>
                  <a:ext uri="{0D108BD9-81ED-4DB2-BD59-A6C34878D82A}">
                    <a16:rowId xmlns:a16="http://schemas.microsoft.com/office/drawing/2014/main" val="860975006"/>
                  </a:ext>
                </a:extLst>
              </a:tr>
              <a:tr h="50596">
                <a:tc>
                  <a:txBody>
                    <a:bodyPr/>
                    <a:lstStyle/>
                    <a:p>
                      <a:pPr algn="l" fontAlgn="b"/>
                      <a:r>
                        <a:rPr lang="en-US" sz="1200" b="1" u="none" strike="noStrike" dirty="0">
                          <a:effectLst/>
                        </a:rPr>
                        <a:t>Free or </a:t>
                      </a:r>
                      <a:r>
                        <a:rPr lang="en-US" sz="1200" b="1" u="none" strike="noStrike" dirty="0" smtClean="0">
                          <a:effectLst/>
                        </a:rPr>
                        <a:t>Inexpensive </a:t>
                      </a:r>
                      <a:r>
                        <a:rPr lang="en-US" sz="1200" b="1" u="none" strike="noStrike" dirty="0">
                          <a:effectLst/>
                        </a:rPr>
                        <a:t>Land for Jobs</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ctr" fontAlgn="b"/>
                      <a:r>
                        <a:rPr lang="en-US" sz="1200" b="1" u="none" strike="noStrike" dirty="0">
                          <a:effectLst/>
                        </a:rPr>
                        <a:t>CCIDA/LEDC</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l" fontAlgn="b"/>
                      <a:r>
                        <a:rPr lang="en-US" sz="1200" b="1" u="none" strike="noStrike" dirty="0">
                          <a:effectLst/>
                        </a:rPr>
                        <a:t>Limited Availability</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ctr" fontAlgn="b"/>
                      <a:r>
                        <a:rPr lang="en-US" sz="1200" b="1" u="none" strike="noStrike" dirty="0">
                          <a:effectLst/>
                        </a:rPr>
                        <a:t>X</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extLst>
                  <a:ext uri="{0D108BD9-81ED-4DB2-BD59-A6C34878D82A}">
                    <a16:rowId xmlns:a16="http://schemas.microsoft.com/office/drawing/2014/main" val="1234956566"/>
                  </a:ext>
                </a:extLst>
              </a:tr>
              <a:tr h="178690">
                <a:tc>
                  <a:txBody>
                    <a:bodyPr/>
                    <a:lstStyle/>
                    <a:p>
                      <a:pPr algn="l" fontAlgn="b"/>
                      <a:r>
                        <a:rPr lang="en-US" sz="1200" u="none" strike="noStrike" dirty="0">
                          <a:effectLst/>
                        </a:rPr>
                        <a:t>Build to Suit Opportunities</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CCIDA/LEDC</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l" fontAlgn="b"/>
                      <a:r>
                        <a:rPr lang="en-US" sz="1200" u="none" strike="noStrike" dirty="0">
                          <a:effectLst/>
                        </a:rPr>
                        <a:t>Limited Funding Available</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tc>
                <a:extLst>
                  <a:ext uri="{0D108BD9-81ED-4DB2-BD59-A6C34878D82A}">
                    <a16:rowId xmlns:a16="http://schemas.microsoft.com/office/drawing/2014/main" val="458050889"/>
                  </a:ext>
                </a:extLst>
              </a:tr>
              <a:tr h="178690">
                <a:tc>
                  <a:txBody>
                    <a:bodyPr/>
                    <a:lstStyle/>
                    <a:p>
                      <a:pPr algn="l" fontAlgn="b"/>
                      <a:r>
                        <a:rPr lang="en-US" sz="1200" b="1" u="none" strike="noStrike" dirty="0">
                          <a:effectLst/>
                        </a:rPr>
                        <a:t>Site Preparation</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ctr" fontAlgn="b"/>
                      <a:r>
                        <a:rPr lang="en-US" sz="1200" b="1" u="none" strike="noStrike" dirty="0">
                          <a:effectLst/>
                        </a:rPr>
                        <a:t>CCIDA/LEDC</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l" fontAlgn="b"/>
                      <a:r>
                        <a:rPr lang="en-US" sz="1200" b="1" u="none" strike="noStrike" dirty="0">
                          <a:effectLst/>
                        </a:rPr>
                        <a:t>Limited Funding Available</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ctr" fontAlgn="b"/>
                      <a:r>
                        <a:rPr lang="en-US" sz="1200" b="1" u="none" strike="noStrike" dirty="0">
                          <a:effectLst/>
                        </a:rPr>
                        <a:t>X</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extLst>
                  <a:ext uri="{0D108BD9-81ED-4DB2-BD59-A6C34878D82A}">
                    <a16:rowId xmlns:a16="http://schemas.microsoft.com/office/drawing/2014/main" val="570561282"/>
                  </a:ext>
                </a:extLst>
              </a:tr>
              <a:tr h="178690">
                <a:tc>
                  <a:txBody>
                    <a:bodyPr/>
                    <a:lstStyle/>
                    <a:p>
                      <a:pPr algn="l" fontAlgn="b"/>
                      <a:r>
                        <a:rPr lang="en-US" sz="1200" u="none" strike="noStrike" dirty="0">
                          <a:effectLst/>
                        </a:rPr>
                        <a:t>Environmental -- Phase 1 &amp; 2</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CCIDA/LEDC</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l" fontAlgn="b"/>
                      <a:r>
                        <a:rPr lang="en-US" sz="1200" u="none" strike="noStrike" dirty="0">
                          <a:effectLst/>
                        </a:rPr>
                        <a:t>Limited Funding Available</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tc>
                <a:extLst>
                  <a:ext uri="{0D108BD9-81ED-4DB2-BD59-A6C34878D82A}">
                    <a16:rowId xmlns:a16="http://schemas.microsoft.com/office/drawing/2014/main" val="3199333822"/>
                  </a:ext>
                </a:extLst>
              </a:tr>
              <a:tr h="178690">
                <a:tc>
                  <a:txBody>
                    <a:bodyPr/>
                    <a:lstStyle/>
                    <a:p>
                      <a:pPr algn="l" fontAlgn="b"/>
                      <a:r>
                        <a:rPr lang="en-US" sz="1200" b="1" u="none" strike="noStrike" dirty="0">
                          <a:effectLst/>
                        </a:rPr>
                        <a:t>Low Interest or Forgivable Loans</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ctr" fontAlgn="b"/>
                      <a:r>
                        <a:rPr lang="en-US" sz="1200" b="1" u="none" strike="noStrike" dirty="0">
                          <a:effectLst/>
                        </a:rPr>
                        <a:t>CCIDA/LEDC</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l" fontAlgn="b"/>
                      <a:r>
                        <a:rPr lang="en-US" sz="1200" b="1" u="none" strike="noStrike" dirty="0">
                          <a:effectLst/>
                        </a:rPr>
                        <a:t>Limited Funding Available</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ctr" fontAlgn="b"/>
                      <a:r>
                        <a:rPr lang="en-US" sz="1200" b="1" u="none" strike="noStrike" dirty="0">
                          <a:effectLst/>
                        </a:rPr>
                        <a:t>X</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extLst>
                  <a:ext uri="{0D108BD9-81ED-4DB2-BD59-A6C34878D82A}">
                    <a16:rowId xmlns:a16="http://schemas.microsoft.com/office/drawing/2014/main" val="2034509449"/>
                  </a:ext>
                </a:extLst>
              </a:tr>
              <a:tr h="178690">
                <a:tc>
                  <a:txBody>
                    <a:bodyPr/>
                    <a:lstStyle/>
                    <a:p>
                      <a:pPr algn="l" fontAlgn="b"/>
                      <a:r>
                        <a:rPr lang="en-US" sz="1200" u="none" strike="noStrike" dirty="0" smtClean="0">
                          <a:effectLst/>
                        </a:rPr>
                        <a:t>Relocation </a:t>
                      </a:r>
                      <a:r>
                        <a:rPr lang="en-US" sz="1200" u="none" strike="noStrike" dirty="0">
                          <a:effectLst/>
                        </a:rPr>
                        <a:t>Assistance</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CCIDA/LEDC</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l" fontAlgn="b"/>
                      <a:r>
                        <a:rPr lang="en-US" sz="1200" u="none" strike="noStrike" dirty="0">
                          <a:effectLst/>
                        </a:rPr>
                        <a:t>Limited Funding Available</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tc>
                <a:extLst>
                  <a:ext uri="{0D108BD9-81ED-4DB2-BD59-A6C34878D82A}">
                    <a16:rowId xmlns:a16="http://schemas.microsoft.com/office/drawing/2014/main" val="2386902836"/>
                  </a:ext>
                </a:extLst>
              </a:tr>
              <a:tr h="178690">
                <a:tc>
                  <a:txBody>
                    <a:bodyPr/>
                    <a:lstStyle/>
                    <a:p>
                      <a:pPr algn="l" fontAlgn="b"/>
                      <a:r>
                        <a:rPr lang="en-US" sz="1200" u="none" strike="noStrike" dirty="0">
                          <a:effectLst/>
                        </a:rPr>
                        <a:t>Sales Tax Forgiveness</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City</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tc>
                <a:extLst>
                  <a:ext uri="{0D108BD9-81ED-4DB2-BD59-A6C34878D82A}">
                    <a16:rowId xmlns:a16="http://schemas.microsoft.com/office/drawing/2014/main" val="3441780286"/>
                  </a:ext>
                </a:extLst>
              </a:tr>
              <a:tr h="178690">
                <a:tc>
                  <a:txBody>
                    <a:bodyPr/>
                    <a:lstStyle/>
                    <a:p>
                      <a:pPr algn="l" fontAlgn="b"/>
                      <a:r>
                        <a:rPr lang="en-US" sz="1200" u="none" strike="noStrike" dirty="0">
                          <a:effectLst/>
                        </a:rPr>
                        <a:t>CDBG Infrastructure Grants</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City</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tc>
                <a:extLst>
                  <a:ext uri="{0D108BD9-81ED-4DB2-BD59-A6C34878D82A}">
                    <a16:rowId xmlns:a16="http://schemas.microsoft.com/office/drawing/2014/main" val="1280534676"/>
                  </a:ext>
                </a:extLst>
              </a:tr>
              <a:tr h="178690">
                <a:tc>
                  <a:txBody>
                    <a:bodyPr/>
                    <a:lstStyle/>
                    <a:p>
                      <a:pPr algn="l" fontAlgn="b"/>
                      <a:r>
                        <a:rPr lang="en-US" sz="1200" u="none" strike="noStrike" dirty="0">
                          <a:effectLst/>
                        </a:rPr>
                        <a:t>City Permitting Discounts</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City</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tc>
                <a:extLst>
                  <a:ext uri="{0D108BD9-81ED-4DB2-BD59-A6C34878D82A}">
                    <a16:rowId xmlns:a16="http://schemas.microsoft.com/office/drawing/2014/main" val="3022303796"/>
                  </a:ext>
                </a:extLst>
              </a:tr>
              <a:tr h="178690">
                <a:tc>
                  <a:txBody>
                    <a:bodyPr/>
                    <a:lstStyle/>
                    <a:p>
                      <a:pPr algn="l" fontAlgn="b"/>
                      <a:r>
                        <a:rPr lang="en-US" sz="1200" u="none" strike="noStrike" dirty="0">
                          <a:effectLst/>
                        </a:rPr>
                        <a:t>Utility Hookup Fee Waivers/Discount Rates</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City</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tc>
                <a:extLst>
                  <a:ext uri="{0D108BD9-81ED-4DB2-BD59-A6C34878D82A}">
                    <a16:rowId xmlns:a16="http://schemas.microsoft.com/office/drawing/2014/main" val="4064433737"/>
                  </a:ext>
                </a:extLst>
              </a:tr>
              <a:tr h="178690">
                <a:tc>
                  <a:txBody>
                    <a:bodyPr/>
                    <a:lstStyle/>
                    <a:p>
                      <a:pPr algn="l" fontAlgn="b"/>
                      <a:r>
                        <a:rPr lang="en-US" sz="1200" b="1" u="none" strike="noStrike" dirty="0">
                          <a:effectLst/>
                        </a:rPr>
                        <a:t>Cash through City General Fund/Sales Tax</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ctr" fontAlgn="b"/>
                      <a:r>
                        <a:rPr lang="en-US" sz="1200" b="1" u="none" strike="noStrike" dirty="0">
                          <a:effectLst/>
                        </a:rPr>
                        <a:t>City</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l" fontAlgn="b"/>
                      <a:r>
                        <a:rPr lang="en-US" sz="1200" b="1" u="none" strike="noStrike" dirty="0">
                          <a:effectLst/>
                        </a:rPr>
                        <a:t>Sales Tax Generators Only?</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ctr" fontAlgn="b"/>
                      <a:r>
                        <a:rPr lang="en-US" sz="1200" b="1" u="none" strike="noStrike" dirty="0">
                          <a:effectLst/>
                        </a:rPr>
                        <a:t>X</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extLst>
                  <a:ext uri="{0D108BD9-81ED-4DB2-BD59-A6C34878D82A}">
                    <a16:rowId xmlns:a16="http://schemas.microsoft.com/office/drawing/2014/main" val="1889102113"/>
                  </a:ext>
                </a:extLst>
              </a:tr>
              <a:tr h="178690">
                <a:tc>
                  <a:txBody>
                    <a:bodyPr/>
                    <a:lstStyle/>
                    <a:p>
                      <a:pPr algn="l" fontAlgn="b"/>
                      <a:r>
                        <a:rPr lang="en-US" sz="1200" b="1" u="none" strike="noStrike" dirty="0">
                          <a:effectLst/>
                        </a:rPr>
                        <a:t>Tax Increment Financing</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ctr" fontAlgn="b"/>
                      <a:r>
                        <a:rPr lang="en-US" sz="1200" b="1" u="none" strike="noStrike" dirty="0">
                          <a:effectLst/>
                        </a:rPr>
                        <a:t>City/County</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l" fontAlgn="b"/>
                      <a:r>
                        <a:rPr lang="en-US" sz="1200" b="1" u="none" strike="noStrike" dirty="0">
                          <a:effectLst/>
                        </a:rPr>
                        <a:t>Time Delay, Limited Application</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ctr" fontAlgn="b"/>
                      <a:r>
                        <a:rPr lang="en-US" sz="1200" b="1" u="none" strike="noStrike" dirty="0">
                          <a:effectLst/>
                        </a:rPr>
                        <a:t>X</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extLst>
                  <a:ext uri="{0D108BD9-81ED-4DB2-BD59-A6C34878D82A}">
                    <a16:rowId xmlns:a16="http://schemas.microsoft.com/office/drawing/2014/main" val="3804595246"/>
                  </a:ext>
                </a:extLst>
              </a:tr>
              <a:tr h="178690">
                <a:tc>
                  <a:txBody>
                    <a:bodyPr/>
                    <a:lstStyle/>
                    <a:p>
                      <a:pPr algn="l" fontAlgn="b"/>
                      <a:r>
                        <a:rPr lang="en-US" sz="1200" u="none" strike="noStrike" dirty="0">
                          <a:effectLst/>
                        </a:rPr>
                        <a:t>Property Tax Forgiveness</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County</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l" fontAlgn="b"/>
                      <a:r>
                        <a:rPr lang="en-US" sz="1200" u="none" strike="noStrike" dirty="0">
                          <a:effectLst/>
                        </a:rPr>
                        <a:t>Lack of Mechanism?</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tc>
                <a:extLst>
                  <a:ext uri="{0D108BD9-81ED-4DB2-BD59-A6C34878D82A}">
                    <a16:rowId xmlns:a16="http://schemas.microsoft.com/office/drawing/2014/main" val="3600455018"/>
                  </a:ext>
                </a:extLst>
              </a:tr>
              <a:tr h="178690">
                <a:tc>
                  <a:txBody>
                    <a:bodyPr/>
                    <a:lstStyle/>
                    <a:p>
                      <a:pPr algn="l" fontAlgn="b"/>
                      <a:r>
                        <a:rPr lang="en-US" sz="1200" b="1" u="none" strike="noStrike" dirty="0">
                          <a:effectLst/>
                        </a:rPr>
                        <a:t>Workforce Training Assistance</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ctr" fontAlgn="b"/>
                      <a:r>
                        <a:rPr lang="en-US" sz="1200" b="1" u="none" strike="noStrike" dirty="0">
                          <a:effectLst/>
                        </a:rPr>
                        <a:t>GPTC/Cameron/ASCOG</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l" fontAlgn="b"/>
                      <a:r>
                        <a:rPr lang="en-US" sz="1200" b="1" u="none" strike="noStrike" dirty="0">
                          <a:effectLst/>
                        </a:rPr>
                        <a:t>Limited/No TIP Funding</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ctr" fontAlgn="ctr"/>
                      <a:r>
                        <a:rPr lang="en-US" sz="1200" b="1" u="none" strike="noStrike" dirty="0">
                          <a:effectLst/>
                        </a:rPr>
                        <a:t>X</a:t>
                      </a:r>
                      <a:endParaRPr lang="en-US" sz="1200" b="1" i="0" u="none" strike="noStrike" dirty="0">
                        <a:solidFill>
                          <a:srgbClr val="000000"/>
                        </a:solidFill>
                        <a:effectLst/>
                        <a:latin typeface="Calibri" panose="020F0502020204030204" pitchFamily="34" charset="0"/>
                      </a:endParaRPr>
                    </a:p>
                  </a:txBody>
                  <a:tcPr marL="7400" marR="7400" marT="7400" marB="0" anchor="ctr">
                    <a:solidFill>
                      <a:schemeClr val="accent6">
                        <a:lumMod val="60000"/>
                        <a:lumOff val="40000"/>
                      </a:schemeClr>
                    </a:solidFill>
                  </a:tcPr>
                </a:tc>
                <a:extLst>
                  <a:ext uri="{0D108BD9-81ED-4DB2-BD59-A6C34878D82A}">
                    <a16:rowId xmlns:a16="http://schemas.microsoft.com/office/drawing/2014/main" val="3320503690"/>
                  </a:ext>
                </a:extLst>
              </a:tr>
              <a:tr h="178690">
                <a:tc>
                  <a:txBody>
                    <a:bodyPr/>
                    <a:lstStyle/>
                    <a:p>
                      <a:pPr algn="l" fontAlgn="b"/>
                      <a:r>
                        <a:rPr lang="en-US" sz="1200" b="1" u="none" strike="noStrike" dirty="0">
                          <a:effectLst/>
                        </a:rPr>
                        <a:t>Real Estate Assistance</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ctr" fontAlgn="b"/>
                      <a:r>
                        <a:rPr lang="en-US" sz="1200" b="1" u="none" strike="noStrike" dirty="0">
                          <a:effectLst/>
                        </a:rPr>
                        <a:t>LEDC</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ctr" fontAlgn="b"/>
                      <a:r>
                        <a:rPr lang="en-US" sz="1200" b="1" u="none" strike="noStrike" dirty="0">
                          <a:effectLst/>
                        </a:rPr>
                        <a:t>X</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extLst>
                  <a:ext uri="{0D108BD9-81ED-4DB2-BD59-A6C34878D82A}">
                    <a16:rowId xmlns:a16="http://schemas.microsoft.com/office/drawing/2014/main" val="3208176850"/>
                  </a:ext>
                </a:extLst>
              </a:tr>
              <a:tr h="178690">
                <a:tc>
                  <a:txBody>
                    <a:bodyPr/>
                    <a:lstStyle/>
                    <a:p>
                      <a:pPr algn="l" fontAlgn="b"/>
                      <a:r>
                        <a:rPr lang="en-US" sz="1200" u="none" strike="noStrike" dirty="0">
                          <a:effectLst/>
                        </a:rPr>
                        <a:t>EDA Grants</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LEDC/ASCOG</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l" fontAlgn="b"/>
                      <a:r>
                        <a:rPr lang="en-US" sz="1200" u="none" strike="noStrike" dirty="0">
                          <a:effectLst/>
                        </a:rPr>
                        <a:t>Time Delay, No Relocations</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tc>
                <a:extLst>
                  <a:ext uri="{0D108BD9-81ED-4DB2-BD59-A6C34878D82A}">
                    <a16:rowId xmlns:a16="http://schemas.microsoft.com/office/drawing/2014/main" val="721498834"/>
                  </a:ext>
                </a:extLst>
              </a:tr>
              <a:tr h="178690">
                <a:tc>
                  <a:txBody>
                    <a:bodyPr/>
                    <a:lstStyle/>
                    <a:p>
                      <a:pPr algn="l" fontAlgn="b"/>
                      <a:r>
                        <a:rPr lang="en-US" sz="1200" b="1" u="none" strike="noStrike" dirty="0">
                          <a:effectLst/>
                        </a:rPr>
                        <a:t>Workforce Hiring Assistance</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ctr" fontAlgn="b"/>
                      <a:r>
                        <a:rPr lang="en-US" sz="1200" b="1" u="none" strike="noStrike" dirty="0">
                          <a:effectLst/>
                        </a:rPr>
                        <a:t>LEDC/GPTC/City/OESC</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ctr" fontAlgn="ctr"/>
                      <a:r>
                        <a:rPr lang="en-US" sz="1200" b="1" u="none" strike="noStrike" dirty="0">
                          <a:effectLst/>
                        </a:rPr>
                        <a:t>X</a:t>
                      </a:r>
                      <a:endParaRPr lang="en-US" sz="1200" b="1" i="0" u="none" strike="noStrike" dirty="0">
                        <a:solidFill>
                          <a:srgbClr val="000000"/>
                        </a:solidFill>
                        <a:effectLst/>
                        <a:latin typeface="Calibri" panose="020F0502020204030204" pitchFamily="34" charset="0"/>
                      </a:endParaRPr>
                    </a:p>
                  </a:txBody>
                  <a:tcPr marL="7400" marR="7400" marT="7400" marB="0" anchor="ctr">
                    <a:solidFill>
                      <a:schemeClr val="accent6">
                        <a:lumMod val="60000"/>
                        <a:lumOff val="40000"/>
                      </a:schemeClr>
                    </a:solidFill>
                  </a:tcPr>
                </a:tc>
                <a:extLst>
                  <a:ext uri="{0D108BD9-81ED-4DB2-BD59-A6C34878D82A}">
                    <a16:rowId xmlns:a16="http://schemas.microsoft.com/office/drawing/2014/main" val="1140047626"/>
                  </a:ext>
                </a:extLst>
              </a:tr>
              <a:tr h="178690">
                <a:tc>
                  <a:txBody>
                    <a:bodyPr/>
                    <a:lstStyle/>
                    <a:p>
                      <a:pPr algn="l" fontAlgn="b"/>
                      <a:r>
                        <a:rPr lang="en-US" sz="1200" u="none" strike="noStrike" dirty="0">
                          <a:effectLst/>
                        </a:rPr>
                        <a:t>Access Road Improvements</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ODOT/City/County</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l" fontAlgn="b"/>
                      <a:r>
                        <a:rPr lang="en-US" sz="1200" u="none" strike="noStrike" dirty="0">
                          <a:effectLst/>
                        </a:rPr>
                        <a:t>Time Delay</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tc>
                <a:extLst>
                  <a:ext uri="{0D108BD9-81ED-4DB2-BD59-A6C34878D82A}">
                    <a16:rowId xmlns:a16="http://schemas.microsoft.com/office/drawing/2014/main" val="1219777218"/>
                  </a:ext>
                </a:extLst>
              </a:tr>
              <a:tr h="178690">
                <a:tc>
                  <a:txBody>
                    <a:bodyPr/>
                    <a:lstStyle/>
                    <a:p>
                      <a:pPr algn="l" fontAlgn="b"/>
                      <a:r>
                        <a:rPr lang="en-US" sz="1200" u="none" strike="noStrike" dirty="0">
                          <a:effectLst/>
                        </a:rPr>
                        <a:t>Tribal Partnerships ($ and Workforce)</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Tribes</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l" fontAlgn="b"/>
                      <a:r>
                        <a:rPr lang="en-US" sz="1200" u="none" strike="noStrike" dirty="0" smtClean="0">
                          <a:effectLst/>
                        </a:rPr>
                        <a:t>Little Groundwork </a:t>
                      </a:r>
                      <a:r>
                        <a:rPr lang="en-US" sz="1200" u="none" strike="noStrike" dirty="0">
                          <a:effectLst/>
                        </a:rPr>
                        <a:t>Laid</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tc>
                <a:extLst>
                  <a:ext uri="{0D108BD9-81ED-4DB2-BD59-A6C34878D82A}">
                    <a16:rowId xmlns:a16="http://schemas.microsoft.com/office/drawing/2014/main" val="1056289981"/>
                  </a:ext>
                </a:extLst>
              </a:tr>
              <a:tr h="178690">
                <a:tc>
                  <a:txBody>
                    <a:bodyPr/>
                    <a:lstStyle/>
                    <a:p>
                      <a:pPr algn="l" fontAlgn="b"/>
                      <a:r>
                        <a:rPr lang="en-US" sz="1200" u="none" strike="noStrike" dirty="0">
                          <a:effectLst/>
                        </a:rPr>
                        <a:t>Spec Buildings for Lease or Sale</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l" fontAlgn="b"/>
                      <a:r>
                        <a:rPr lang="en-US" sz="1200" u="none" strike="noStrike" dirty="0">
                          <a:effectLst/>
                        </a:rPr>
                        <a:t>Funding</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tc>
                <a:extLst>
                  <a:ext uri="{0D108BD9-81ED-4DB2-BD59-A6C34878D82A}">
                    <a16:rowId xmlns:a16="http://schemas.microsoft.com/office/drawing/2014/main" val="400609726"/>
                  </a:ext>
                </a:extLst>
              </a:tr>
              <a:tr h="178690">
                <a:tc>
                  <a:txBody>
                    <a:bodyPr/>
                    <a:lstStyle/>
                    <a:p>
                      <a:pPr algn="l" fontAlgn="b"/>
                      <a:r>
                        <a:rPr lang="en-US" sz="1200" u="none" strike="noStrike" dirty="0">
                          <a:effectLst/>
                        </a:rPr>
                        <a:t>Industrial Development Bonds</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tc>
                <a:extLst>
                  <a:ext uri="{0D108BD9-81ED-4DB2-BD59-A6C34878D82A}">
                    <a16:rowId xmlns:a16="http://schemas.microsoft.com/office/drawing/2014/main" val="1380789592"/>
                  </a:ext>
                </a:extLst>
              </a:tr>
              <a:tr h="178690">
                <a:tc>
                  <a:txBody>
                    <a:bodyPr/>
                    <a:lstStyle/>
                    <a:p>
                      <a:pPr algn="l" fontAlgn="b"/>
                      <a:r>
                        <a:rPr lang="en-US" sz="1200" u="none" strike="noStrike" dirty="0" smtClean="0">
                          <a:effectLst/>
                        </a:rPr>
                        <a:t>Mortgage </a:t>
                      </a:r>
                      <a:r>
                        <a:rPr lang="en-US" sz="1200" u="none" strike="noStrike" dirty="0">
                          <a:effectLst/>
                        </a:rPr>
                        <a:t>Points Discounts</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tc>
                <a:extLst>
                  <a:ext uri="{0D108BD9-81ED-4DB2-BD59-A6C34878D82A}">
                    <a16:rowId xmlns:a16="http://schemas.microsoft.com/office/drawing/2014/main" val="1401318818"/>
                  </a:ext>
                </a:extLst>
              </a:tr>
              <a:tr h="178690">
                <a:tc>
                  <a:txBody>
                    <a:bodyPr/>
                    <a:lstStyle/>
                    <a:p>
                      <a:pPr algn="l" fontAlgn="b"/>
                      <a:r>
                        <a:rPr lang="en-US" sz="1200" u="none" strike="noStrike" dirty="0">
                          <a:effectLst/>
                        </a:rPr>
                        <a:t>Drug Testing Assistance</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tc>
                <a:extLst>
                  <a:ext uri="{0D108BD9-81ED-4DB2-BD59-A6C34878D82A}">
                    <a16:rowId xmlns:a16="http://schemas.microsoft.com/office/drawing/2014/main" val="2228296848"/>
                  </a:ext>
                </a:extLst>
              </a:tr>
              <a:tr h="357380">
                <a:tc>
                  <a:txBody>
                    <a:bodyPr/>
                    <a:lstStyle/>
                    <a:p>
                      <a:pPr algn="l" fontAlgn="ctr"/>
                      <a:r>
                        <a:rPr lang="en-US" sz="1200" b="1" u="none" strike="noStrike" dirty="0">
                          <a:effectLst/>
                        </a:rPr>
                        <a:t>Temporary Office Space</a:t>
                      </a:r>
                      <a:endParaRPr lang="en-US" sz="1200" b="1" i="0" u="none" strike="noStrike" dirty="0">
                        <a:solidFill>
                          <a:srgbClr val="000000"/>
                        </a:solidFill>
                        <a:effectLst/>
                        <a:latin typeface="Calibri" panose="020F0502020204030204" pitchFamily="34" charset="0"/>
                      </a:endParaRPr>
                    </a:p>
                  </a:txBody>
                  <a:tcPr marL="7400" marR="7400" marT="7400" marB="0" anchor="ctr">
                    <a:solidFill>
                      <a:schemeClr val="accent6">
                        <a:lumMod val="60000"/>
                        <a:lumOff val="40000"/>
                      </a:schemeClr>
                    </a:solidFill>
                  </a:tcPr>
                </a:tc>
                <a:tc>
                  <a:txBody>
                    <a:bodyPr/>
                    <a:lstStyle/>
                    <a:p>
                      <a:pPr algn="ctr"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solidFill>
                      <a:schemeClr val="accent6">
                        <a:lumMod val="60000"/>
                        <a:lumOff val="40000"/>
                      </a:schemeClr>
                    </a:solidFill>
                  </a:tcPr>
                </a:tc>
                <a:tc>
                  <a:txBody>
                    <a:bodyPr/>
                    <a:lstStyle/>
                    <a:p>
                      <a:pPr algn="l" fontAlgn="ctr"/>
                      <a:r>
                        <a:rPr lang="en-US" sz="1200" b="1" u="none" strike="noStrike" dirty="0">
                          <a:effectLst/>
                        </a:rPr>
                        <a:t>GPTC has Provided; GY, Canadair, Assurant, Hilton, Target and others</a:t>
                      </a:r>
                      <a:endParaRPr lang="en-US" sz="1200" b="1" i="0" u="none" strike="noStrike" dirty="0">
                        <a:solidFill>
                          <a:srgbClr val="000000"/>
                        </a:solidFill>
                        <a:effectLst/>
                        <a:latin typeface="Calibri" panose="020F0502020204030204" pitchFamily="34" charset="0"/>
                      </a:endParaRPr>
                    </a:p>
                  </a:txBody>
                  <a:tcPr marL="7400" marR="7400" marT="7400" marB="0" anchor="ctr">
                    <a:solidFill>
                      <a:schemeClr val="accent6">
                        <a:lumMod val="60000"/>
                        <a:lumOff val="40000"/>
                      </a:schemeClr>
                    </a:solidFill>
                  </a:tcPr>
                </a:tc>
                <a:tc>
                  <a:txBody>
                    <a:bodyPr/>
                    <a:lstStyle/>
                    <a:p>
                      <a:pPr algn="ctr" fontAlgn="ctr"/>
                      <a:r>
                        <a:rPr lang="en-US" sz="1200" b="1" u="none" strike="noStrike" dirty="0">
                          <a:effectLst/>
                        </a:rPr>
                        <a:t>X</a:t>
                      </a:r>
                      <a:endParaRPr lang="en-US" sz="1200" b="1" i="0" u="none" strike="noStrike" dirty="0">
                        <a:solidFill>
                          <a:srgbClr val="000000"/>
                        </a:solidFill>
                        <a:effectLst/>
                        <a:latin typeface="Calibri" panose="020F0502020204030204" pitchFamily="34" charset="0"/>
                      </a:endParaRPr>
                    </a:p>
                  </a:txBody>
                  <a:tcPr marL="7400" marR="7400" marT="7400" marB="0" anchor="ctr">
                    <a:solidFill>
                      <a:schemeClr val="accent6">
                        <a:lumMod val="60000"/>
                        <a:lumOff val="40000"/>
                      </a:schemeClr>
                    </a:solidFill>
                  </a:tcPr>
                </a:tc>
                <a:extLst>
                  <a:ext uri="{0D108BD9-81ED-4DB2-BD59-A6C34878D82A}">
                    <a16:rowId xmlns:a16="http://schemas.microsoft.com/office/drawing/2014/main" val="689650526"/>
                  </a:ext>
                </a:extLst>
              </a:tr>
              <a:tr h="178690">
                <a:tc>
                  <a:txBody>
                    <a:bodyPr/>
                    <a:lstStyle/>
                    <a:p>
                      <a:pPr algn="l" fontAlgn="b"/>
                      <a:r>
                        <a:rPr lang="en-US" sz="1200" u="none" strike="noStrike" dirty="0">
                          <a:effectLst/>
                        </a:rPr>
                        <a:t>Country Club Memberships for Executives</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7400" marR="7400" marT="7400" marB="0" anchor="b"/>
                </a:tc>
                <a:tc>
                  <a:txBody>
                    <a:bodyPr/>
                    <a:lstStyle/>
                    <a:p>
                      <a:pPr algn="ctr" fontAlgn="b"/>
                      <a:r>
                        <a:rPr lang="en-US" sz="1200" u="none" strike="noStrike" dirty="0">
                          <a:effectLst/>
                        </a:rPr>
                        <a:t> </a:t>
                      </a:r>
                      <a:endParaRPr lang="en-US" sz="1200" b="1" i="0" u="none" strike="noStrike" dirty="0">
                        <a:solidFill>
                          <a:srgbClr val="000000"/>
                        </a:solidFill>
                        <a:effectLst/>
                        <a:latin typeface="Calibri" panose="020F0502020204030204" pitchFamily="34" charset="0"/>
                      </a:endParaRPr>
                    </a:p>
                  </a:txBody>
                  <a:tcPr marL="7400" marR="7400" marT="7400" marB="0" anchor="b"/>
                </a:tc>
                <a:extLst>
                  <a:ext uri="{0D108BD9-81ED-4DB2-BD59-A6C34878D82A}">
                    <a16:rowId xmlns:a16="http://schemas.microsoft.com/office/drawing/2014/main" val="2459364042"/>
                  </a:ext>
                </a:extLst>
              </a:tr>
            </a:tbl>
          </a:graphicData>
        </a:graphic>
      </p:graphicFrame>
      <p:pic>
        <p:nvPicPr>
          <p:cNvPr id="6" name="Picture 5"/>
          <p:cNvPicPr>
            <a:picLocks noChangeAspect="1"/>
          </p:cNvPicPr>
          <p:nvPr/>
        </p:nvPicPr>
        <p:blipFill>
          <a:blip r:embed="rId2"/>
          <a:stretch>
            <a:fillRect/>
          </a:stretch>
        </p:blipFill>
        <p:spPr>
          <a:xfrm>
            <a:off x="8040444" y="175665"/>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054494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318008" y="3046355"/>
            <a:ext cx="8486775" cy="523220"/>
          </a:xfrm>
          <a:prstGeom prst="rect">
            <a:avLst/>
          </a:prstGeom>
          <a:noFill/>
          <a:ln w="9525">
            <a:noFill/>
            <a:miter lim="800000"/>
            <a:headEnd/>
            <a:tailEnd/>
          </a:ln>
        </p:spPr>
        <p:txBody>
          <a:bodyPr wrap="square">
            <a:spAutoFit/>
          </a:bodyPr>
          <a:lstStyle/>
          <a:p>
            <a:pPr algn="ctr">
              <a:spcBef>
                <a:spcPct val="50000"/>
              </a:spcBef>
            </a:pPr>
            <a:r>
              <a:rPr lang="en-US" sz="2800" dirty="0">
                <a:solidFill>
                  <a:srgbClr val="003399"/>
                </a:solidFill>
                <a:latin typeface="Arial" pitchFamily="34" charset="0"/>
                <a:cs typeface="Arial" pitchFamily="34" charset="0"/>
              </a:rPr>
              <a:t>Structural Changes</a:t>
            </a:r>
          </a:p>
        </p:txBody>
      </p:sp>
      <p:sp>
        <p:nvSpPr>
          <p:cNvPr id="2"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7</a:t>
            </a:fld>
            <a:endParaRPr lang="en-US" dirty="0">
              <a:latin typeface="Arial" pitchFamily="34" charset="0"/>
              <a:cs typeface="Arial" pitchFamily="34" charset="0"/>
            </a:endParaRPr>
          </a:p>
        </p:txBody>
      </p:sp>
    </p:spTree>
    <p:extLst>
      <p:ext uri="{BB962C8B-B14F-4D97-AF65-F5344CB8AC3E}">
        <p14:creationId xmlns:p14="http://schemas.microsoft.com/office/powerpoint/2010/main" val="22138404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ssential tips to Earn Money Tod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607" y="3648075"/>
            <a:ext cx="5300600" cy="2691711"/>
          </a:xfrm>
          <a:prstGeom prst="rect">
            <a:avLst/>
          </a:prstGeom>
        </p:spPr>
      </p:pic>
      <p:sp>
        <p:nvSpPr>
          <p:cNvPr id="4" name="Rectangle 3"/>
          <p:cNvSpPr/>
          <p:nvPr/>
        </p:nvSpPr>
        <p:spPr>
          <a:xfrm>
            <a:off x="560717" y="386608"/>
            <a:ext cx="6952891" cy="5324535"/>
          </a:xfrm>
          <a:prstGeom prst="rect">
            <a:avLst/>
          </a:prstGeom>
        </p:spPr>
        <p:txBody>
          <a:bodyPr wrap="square">
            <a:spAutoFit/>
          </a:bodyPr>
          <a:lstStyle/>
          <a:p>
            <a:r>
              <a:rPr lang="en-US" sz="2000" b="1" dirty="0" smtClean="0"/>
              <a:t>How </a:t>
            </a:r>
            <a:r>
              <a:rPr lang="en-US" sz="2000" b="1" dirty="0"/>
              <a:t>much </a:t>
            </a:r>
            <a:r>
              <a:rPr lang="en-US" sz="2000" b="1" dirty="0" smtClean="0"/>
              <a:t>local incentive $ do </a:t>
            </a:r>
            <a:r>
              <a:rPr lang="en-US" sz="2000" b="1" dirty="0"/>
              <a:t>we </a:t>
            </a:r>
            <a:r>
              <a:rPr lang="en-US" sz="2000" b="1" dirty="0" smtClean="0"/>
              <a:t>have available?</a:t>
            </a:r>
          </a:p>
          <a:p>
            <a:r>
              <a:rPr lang="en-US" sz="2000" dirty="0"/>
              <a:t>	</a:t>
            </a:r>
            <a:r>
              <a:rPr lang="en-US" sz="2000" dirty="0" smtClean="0"/>
              <a:t>LEDC	Property Only </a:t>
            </a:r>
          </a:p>
          <a:p>
            <a:r>
              <a:rPr lang="en-US" sz="2000" dirty="0" smtClean="0"/>
              <a:t>			&lt; 20 acres in West Industrial Park</a:t>
            </a:r>
          </a:p>
          <a:p>
            <a:r>
              <a:rPr lang="en-US" sz="2000" dirty="0"/>
              <a:t>	</a:t>
            </a:r>
            <a:r>
              <a:rPr lang="en-US" sz="2000" dirty="0" smtClean="0"/>
              <a:t>		   50 acres in Airport Industrial Park</a:t>
            </a:r>
            <a:endParaRPr lang="en-US" sz="2000" dirty="0"/>
          </a:p>
          <a:p>
            <a:r>
              <a:rPr lang="en-US" sz="2000" dirty="0"/>
              <a:t>	</a:t>
            </a:r>
            <a:r>
              <a:rPr lang="en-US" sz="2000" dirty="0" smtClean="0"/>
              <a:t>City	$700,000 in ED Fund</a:t>
            </a:r>
          </a:p>
          <a:p>
            <a:r>
              <a:rPr lang="en-US" sz="2000" dirty="0"/>
              <a:t>	</a:t>
            </a:r>
            <a:r>
              <a:rPr lang="en-US" sz="2000" dirty="0" smtClean="0"/>
              <a:t>CCIDA	$2.5M Balance Available</a:t>
            </a:r>
          </a:p>
          <a:p>
            <a:r>
              <a:rPr lang="en-US" sz="2000" dirty="0"/>
              <a:t>	</a:t>
            </a:r>
            <a:r>
              <a:rPr lang="en-US" sz="2000" dirty="0" smtClean="0"/>
              <a:t>	$700+K Annual Income (1/8 cent tax)</a:t>
            </a:r>
          </a:p>
          <a:p>
            <a:r>
              <a:rPr lang="en-US" sz="2000" dirty="0"/>
              <a:t>	</a:t>
            </a:r>
            <a:r>
              <a:rPr lang="en-US" sz="2000" dirty="0" smtClean="0"/>
              <a:t>	480 Acres (West Industrial Park – Utilities Issue)</a:t>
            </a:r>
            <a:endParaRPr lang="en-US" sz="2000" dirty="0"/>
          </a:p>
          <a:p>
            <a:endParaRPr lang="en-US" sz="2000" dirty="0" smtClean="0"/>
          </a:p>
          <a:p>
            <a:r>
              <a:rPr lang="en-US" sz="2000" b="1" dirty="0" smtClean="0"/>
              <a:t>What type of “deals” should we try to incent?</a:t>
            </a:r>
            <a:r>
              <a:rPr lang="en-US" sz="2000" dirty="0" smtClean="0"/>
              <a:t>  How do we determine what a deal is worth? (REMI)  </a:t>
            </a:r>
          </a:p>
          <a:p>
            <a:endParaRPr lang="en-US" sz="2000" dirty="0"/>
          </a:p>
          <a:p>
            <a:r>
              <a:rPr lang="en-US" sz="2000" dirty="0" smtClean="0"/>
              <a:t>What can LEDC “promise”?</a:t>
            </a:r>
          </a:p>
          <a:p>
            <a:endParaRPr lang="en-US" sz="2000" dirty="0"/>
          </a:p>
          <a:p>
            <a:r>
              <a:rPr lang="en-US" sz="2000" dirty="0"/>
              <a:t>Should we try to offset </a:t>
            </a:r>
            <a:r>
              <a:rPr lang="en-US" sz="2000" dirty="0" smtClean="0"/>
              <a:t>a</a:t>
            </a:r>
          </a:p>
          <a:p>
            <a:r>
              <a:rPr lang="en-US" sz="2000" dirty="0" smtClean="0"/>
              <a:t>marginal business </a:t>
            </a:r>
            <a:r>
              <a:rPr lang="en-US" sz="2000" dirty="0"/>
              <a:t>decision </a:t>
            </a:r>
            <a:endParaRPr lang="en-US" sz="2000" dirty="0" smtClean="0"/>
          </a:p>
          <a:p>
            <a:r>
              <a:rPr lang="en-US" sz="2000" dirty="0" smtClean="0"/>
              <a:t>with </a:t>
            </a:r>
            <a:r>
              <a:rPr lang="en-US" sz="2000" dirty="0"/>
              <a:t>incentive </a:t>
            </a:r>
            <a:r>
              <a:rPr lang="en-US" sz="2000" dirty="0" smtClean="0"/>
              <a:t>$?</a:t>
            </a:r>
          </a:p>
        </p:txBody>
      </p:sp>
      <p:pic>
        <p:nvPicPr>
          <p:cNvPr id="5" name="Picture 4"/>
          <p:cNvPicPr>
            <a:picLocks noChangeAspect="1"/>
          </p:cNvPicPr>
          <p:nvPr/>
        </p:nvPicPr>
        <p:blipFill>
          <a:blip r:embed="rId3"/>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702879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448" y="202720"/>
            <a:ext cx="5152820" cy="8486997"/>
          </a:xfrm>
          <a:prstGeom prst="rect">
            <a:avLst/>
          </a:prstGeom>
        </p:spPr>
      </p:pic>
      <p:sp>
        <p:nvSpPr>
          <p:cNvPr id="4" name="Rectangle 3"/>
          <p:cNvSpPr/>
          <p:nvPr/>
        </p:nvSpPr>
        <p:spPr>
          <a:xfrm>
            <a:off x="66161" y="6340415"/>
            <a:ext cx="6021238" cy="1207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217460" y="202720"/>
            <a:ext cx="3733546" cy="5970865"/>
          </a:xfrm>
          <a:prstGeom prst="rect">
            <a:avLst/>
          </a:prstGeom>
          <a:noFill/>
        </p:spPr>
        <p:txBody>
          <a:bodyPr wrap="square" rtlCol="0">
            <a:spAutoFit/>
          </a:bodyPr>
          <a:lstStyle/>
          <a:p>
            <a:pPr algn="ctr"/>
            <a:r>
              <a:rPr lang="en-US" sz="2400" b="1" dirty="0" smtClean="0"/>
              <a:t>An Example of a Recent Deal…</a:t>
            </a:r>
          </a:p>
          <a:p>
            <a:endParaRPr lang="en-US" sz="2400" b="1" dirty="0" smtClean="0"/>
          </a:p>
          <a:p>
            <a:r>
              <a:rPr lang="en-US" sz="2400" dirty="0" smtClean="0"/>
              <a:t>*Existing Facility</a:t>
            </a:r>
          </a:p>
          <a:p>
            <a:r>
              <a:rPr lang="en-US" sz="2400" dirty="0" smtClean="0"/>
              <a:t>*Call Center	</a:t>
            </a:r>
          </a:p>
          <a:p>
            <a:r>
              <a:rPr lang="en-US" sz="2400" dirty="0" smtClean="0"/>
              <a:t>*300 jobs (600 possible)</a:t>
            </a:r>
          </a:p>
          <a:p>
            <a:r>
              <a:rPr lang="en-US" sz="2400" dirty="0" smtClean="0"/>
              <a:t>*$3.4M Incentive</a:t>
            </a:r>
          </a:p>
          <a:p>
            <a:r>
              <a:rPr lang="en-US" sz="2000" dirty="0" smtClean="0"/>
              <a:t>      $2.6 M cash-for-jobs</a:t>
            </a:r>
          </a:p>
          <a:p>
            <a:r>
              <a:rPr lang="en-US" sz="2000" dirty="0" smtClean="0"/>
              <a:t>      $800K training</a:t>
            </a:r>
          </a:p>
          <a:p>
            <a:r>
              <a:rPr lang="en-US" sz="2400" dirty="0" smtClean="0"/>
              <a:t>*ESOP company</a:t>
            </a:r>
            <a:endParaRPr lang="en-US" sz="2400" dirty="0"/>
          </a:p>
          <a:p>
            <a:r>
              <a:rPr lang="en-US" sz="2400" dirty="0" smtClean="0"/>
              <a:t>*The </a:t>
            </a:r>
            <a:r>
              <a:rPr lang="en-US" sz="2400" dirty="0"/>
              <a:t>call center will be located in the old WDS call </a:t>
            </a:r>
            <a:r>
              <a:rPr lang="en-US" sz="2400" dirty="0" smtClean="0"/>
              <a:t>center. </a:t>
            </a:r>
            <a:r>
              <a:rPr lang="en-US" i="1" dirty="0"/>
              <a:t>WDS also received an incentive package worth $3.6 million dollars, stayed in town for five years and closed in 2015</a:t>
            </a:r>
            <a:r>
              <a:rPr lang="en-US" dirty="0"/>
              <a:t>.</a:t>
            </a:r>
          </a:p>
          <a:p>
            <a:endParaRPr lang="en-US" sz="2400" dirty="0" smtClean="0"/>
          </a:p>
        </p:txBody>
      </p:sp>
      <p:pic>
        <p:nvPicPr>
          <p:cNvPr id="7" name="Picture 6"/>
          <p:cNvPicPr>
            <a:picLocks noChangeAspect="1"/>
          </p:cNvPicPr>
          <p:nvPr/>
        </p:nvPicPr>
        <p:blipFill>
          <a:blip r:embed="rId3"/>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733707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43050" y="176025"/>
            <a:ext cx="5581653" cy="6672448"/>
            <a:chOff x="1543050" y="176025"/>
            <a:chExt cx="5581653" cy="667244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176025"/>
              <a:ext cx="4942482" cy="6520049"/>
            </a:xfrm>
            <a:prstGeom prst="rect">
              <a:avLst/>
            </a:prstGeom>
          </p:spPr>
        </p:pic>
        <p:sp>
          <p:nvSpPr>
            <p:cNvPr id="3" name="Rectangle 2"/>
            <p:cNvSpPr/>
            <p:nvPr/>
          </p:nvSpPr>
          <p:spPr>
            <a:xfrm>
              <a:off x="2724150" y="1038225"/>
              <a:ext cx="405765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16200000">
              <a:off x="4148140" y="3871911"/>
              <a:ext cx="4367211" cy="1281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4300540" y="4024311"/>
              <a:ext cx="4367211" cy="1281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6200000">
              <a:off x="1266826" y="5086348"/>
              <a:ext cx="1647825" cy="1095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71875" y="6457948"/>
              <a:ext cx="1537790" cy="238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5209183" y="6086475"/>
            <a:ext cx="401042" cy="1714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60105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0943" y="672354"/>
            <a:ext cx="6499664" cy="1200329"/>
          </a:xfrm>
          <a:prstGeom prst="rect">
            <a:avLst/>
          </a:prstGeom>
          <a:noFill/>
        </p:spPr>
        <p:txBody>
          <a:bodyPr wrap="none" rtlCol="0">
            <a:spAutoFit/>
          </a:bodyPr>
          <a:lstStyle/>
          <a:p>
            <a:pPr algn="ctr"/>
            <a:r>
              <a:rPr lang="en-US" sz="3600" b="1" dirty="0" smtClean="0"/>
              <a:t>So…What’s our chances?</a:t>
            </a:r>
          </a:p>
          <a:p>
            <a:pPr algn="ctr"/>
            <a:r>
              <a:rPr lang="en-US" sz="3600" b="1" dirty="0" smtClean="0"/>
              <a:t>How often can we expect a deal?</a:t>
            </a:r>
            <a:endParaRPr lang="en-US" sz="3600" b="1" dirty="0"/>
          </a:p>
        </p:txBody>
      </p:sp>
      <p:pic>
        <p:nvPicPr>
          <p:cNvPr id="3" name="Picture 2" descr="Problem B: Card Han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460" y="2120998"/>
            <a:ext cx="5388630" cy="4066891"/>
          </a:xfrm>
          <a:prstGeom prst="rect">
            <a:avLst/>
          </a:prstGeom>
        </p:spPr>
      </p:pic>
      <p:pic>
        <p:nvPicPr>
          <p:cNvPr id="4" name="Picture 3"/>
          <p:cNvPicPr>
            <a:picLocks noChangeAspect="1"/>
          </p:cNvPicPr>
          <p:nvPr/>
        </p:nvPicPr>
        <p:blipFill>
          <a:blip r:embed="rId3"/>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7531297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éxico tuvo récord de exportaciones azucareras, caída del consumo ..."/>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6387"/>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523875" y="798035"/>
            <a:ext cx="8362950" cy="4801314"/>
          </a:xfrm>
          <a:prstGeom prst="rect">
            <a:avLst/>
          </a:prstGeom>
        </p:spPr>
        <p:txBody>
          <a:bodyPr wrap="square">
            <a:spAutoFit/>
          </a:bodyPr>
          <a:lstStyle/>
          <a:p>
            <a:pPr algn="ctr"/>
            <a:r>
              <a:rPr lang="en-US" sz="3600" b="1" dirty="0" smtClean="0"/>
              <a:t>Locations and Expansions in </a:t>
            </a:r>
          </a:p>
          <a:p>
            <a:pPr algn="ctr"/>
            <a:r>
              <a:rPr lang="en-US" sz="3600" b="1" dirty="0" smtClean="0"/>
              <a:t>Oklahoma 2014</a:t>
            </a:r>
          </a:p>
          <a:p>
            <a:endParaRPr lang="en-US" sz="2400" dirty="0"/>
          </a:p>
          <a:p>
            <a:r>
              <a:rPr lang="en-US" sz="2400" dirty="0" smtClean="0"/>
              <a:t>In 2014, 120 Companies announced new locations or expansions in the state creating 13,000 new direct jobs with an investment in excess of $4B.</a:t>
            </a:r>
          </a:p>
          <a:p>
            <a:endParaRPr lang="en-US" sz="2400" b="1" dirty="0"/>
          </a:p>
          <a:p>
            <a:r>
              <a:rPr lang="en-US" sz="2400" b="1" dirty="0" smtClean="0"/>
              <a:t>Of this 120, more than 100 were expansions of companies already in the state.  </a:t>
            </a:r>
            <a:r>
              <a:rPr lang="en-US" sz="2400" dirty="0" smtClean="0"/>
              <a:t>The remaining were new locations of companies not already here.</a:t>
            </a:r>
          </a:p>
          <a:p>
            <a:endParaRPr lang="en-US" sz="2400" dirty="0"/>
          </a:p>
          <a:p>
            <a:pPr algn="ctr"/>
            <a:r>
              <a:rPr lang="en-US" dirty="0" smtClean="0"/>
              <a:t>Source: Expansion Solutions Magazine, verified by Oklahoma Department of Commerce</a:t>
            </a:r>
            <a:endParaRPr lang="en-US" dirty="0"/>
          </a:p>
        </p:txBody>
      </p:sp>
      <p:pic>
        <p:nvPicPr>
          <p:cNvPr id="5" name="Picture 4"/>
          <p:cNvPicPr>
            <a:picLocks noChangeAspect="1"/>
          </p:cNvPicPr>
          <p:nvPr/>
        </p:nvPicPr>
        <p:blipFill>
          <a:blip r:embed="rId4"/>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850732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éxico tuvo récord de exportaciones azucareras, caída del consumo ..."/>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6387"/>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rot="720000">
            <a:off x="0" y="0"/>
            <a:ext cx="9144000" cy="6858000"/>
          </a:xfrm>
          <a:prstGeom prst="rect">
            <a:avLst/>
          </a:prstGeom>
        </p:spPr>
      </p:pic>
      <p:sp>
        <p:nvSpPr>
          <p:cNvPr id="4" name="Rectangle 3"/>
          <p:cNvSpPr/>
          <p:nvPr/>
        </p:nvSpPr>
        <p:spPr>
          <a:xfrm>
            <a:off x="896471" y="940910"/>
            <a:ext cx="7620000" cy="4801314"/>
          </a:xfrm>
          <a:prstGeom prst="rect">
            <a:avLst/>
          </a:prstGeom>
        </p:spPr>
        <p:txBody>
          <a:bodyPr wrap="square">
            <a:spAutoFit/>
          </a:bodyPr>
          <a:lstStyle/>
          <a:p>
            <a:pPr algn="ctr"/>
            <a:r>
              <a:rPr lang="en-US" sz="3600" b="1" dirty="0" smtClean="0"/>
              <a:t>Locations and Expansions in </a:t>
            </a:r>
          </a:p>
          <a:p>
            <a:pPr algn="ctr"/>
            <a:r>
              <a:rPr lang="en-US" sz="3600" b="1" dirty="0" smtClean="0"/>
              <a:t>Oklahoma 2015</a:t>
            </a:r>
          </a:p>
          <a:p>
            <a:endParaRPr lang="en-US" sz="2400" dirty="0"/>
          </a:p>
          <a:p>
            <a:r>
              <a:rPr lang="en-US" sz="2400" dirty="0" smtClean="0"/>
              <a:t>In 2015, approximately 75 Companies announced new locations or expansions in the state creating 5,000 new direct jobs with an investment in excess of $2.5B</a:t>
            </a:r>
          </a:p>
          <a:p>
            <a:endParaRPr lang="en-US" sz="2400" b="1" dirty="0"/>
          </a:p>
          <a:p>
            <a:r>
              <a:rPr lang="en-US" sz="2400" b="1" dirty="0" smtClean="0"/>
              <a:t>Of this 75, about 80% (60) were expansions of companies already in the state.  </a:t>
            </a:r>
            <a:r>
              <a:rPr lang="en-US" sz="2400" dirty="0" smtClean="0"/>
              <a:t>The remaining were new locations of companies not already here.</a:t>
            </a:r>
          </a:p>
          <a:p>
            <a:endParaRPr lang="en-US" sz="2400" dirty="0"/>
          </a:p>
          <a:p>
            <a:pPr algn="ctr"/>
            <a:r>
              <a:rPr lang="en-US" dirty="0" smtClean="0"/>
              <a:t>Source: Oklahoma Department of Commerce</a:t>
            </a:r>
            <a:endParaRPr lang="en-US" dirty="0"/>
          </a:p>
        </p:txBody>
      </p:sp>
      <p:pic>
        <p:nvPicPr>
          <p:cNvPr id="5" name="Picture 4"/>
          <p:cNvPicPr>
            <a:picLocks noChangeAspect="1"/>
          </p:cNvPicPr>
          <p:nvPr/>
        </p:nvPicPr>
        <p:blipFill>
          <a:blip r:embed="rId4"/>
          <a:stretch>
            <a:fillRect/>
          </a:stretch>
        </p:blipFill>
        <p:spPr>
          <a:xfrm>
            <a:off x="8186876" y="571125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115751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342" y="251609"/>
            <a:ext cx="6220934" cy="523220"/>
          </a:xfrm>
          <a:prstGeom prst="rect">
            <a:avLst/>
          </a:prstGeom>
        </p:spPr>
        <p:txBody>
          <a:bodyPr wrap="none">
            <a:spAutoFit/>
          </a:bodyPr>
          <a:lstStyle/>
          <a:p>
            <a:pPr algn="ctr"/>
            <a:r>
              <a:rPr lang="en-US" sz="2800" b="1" dirty="0"/>
              <a:t>Locations and </a:t>
            </a:r>
            <a:r>
              <a:rPr lang="en-US" sz="2800" b="1" dirty="0" smtClean="0"/>
              <a:t>Expansions* in Oklahoma </a:t>
            </a:r>
          </a:p>
        </p:txBody>
      </p:sp>
      <p:sp>
        <p:nvSpPr>
          <p:cNvPr id="3" name="TextBox 2"/>
          <p:cNvSpPr txBox="1"/>
          <p:nvPr/>
        </p:nvSpPr>
        <p:spPr>
          <a:xfrm>
            <a:off x="6439413" y="6488668"/>
            <a:ext cx="2704587" cy="369332"/>
          </a:xfrm>
          <a:prstGeom prst="rect">
            <a:avLst/>
          </a:prstGeom>
          <a:noFill/>
        </p:spPr>
        <p:txBody>
          <a:bodyPr wrap="none" rtlCol="0">
            <a:spAutoFit/>
          </a:bodyPr>
          <a:lstStyle/>
          <a:p>
            <a:r>
              <a:rPr lang="en-US" dirty="0" smtClean="0"/>
              <a:t>*Projects worked by ODOC</a:t>
            </a:r>
            <a:endParaRPr lang="en-US" dirty="0"/>
          </a:p>
        </p:txBody>
      </p:sp>
      <p:graphicFrame>
        <p:nvGraphicFramePr>
          <p:cNvPr id="6" name="Chart 5"/>
          <p:cNvGraphicFramePr/>
          <p:nvPr>
            <p:extLst>
              <p:ext uri="{D42A27DB-BD31-4B8C-83A1-F6EECF244321}">
                <p14:modId xmlns:p14="http://schemas.microsoft.com/office/powerpoint/2010/main" val="2514959976"/>
              </p:ext>
            </p:extLst>
          </p:nvPr>
        </p:nvGraphicFramePr>
        <p:xfrm>
          <a:off x="390525" y="1238250"/>
          <a:ext cx="4133850" cy="2857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3534204774"/>
              </p:ext>
            </p:extLst>
          </p:nvPr>
        </p:nvGraphicFramePr>
        <p:xfrm>
          <a:off x="2457450" y="3995261"/>
          <a:ext cx="4133850" cy="27579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1663499670"/>
              </p:ext>
            </p:extLst>
          </p:nvPr>
        </p:nvGraphicFramePr>
        <p:xfrm>
          <a:off x="4524375" y="1238251"/>
          <a:ext cx="4133850" cy="28575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870992" y="1053583"/>
            <a:ext cx="3467296" cy="369332"/>
          </a:xfrm>
          <a:prstGeom prst="rect">
            <a:avLst/>
          </a:prstGeom>
          <a:noFill/>
        </p:spPr>
        <p:txBody>
          <a:bodyPr wrap="none" rtlCol="0">
            <a:spAutoFit/>
          </a:bodyPr>
          <a:lstStyle/>
          <a:p>
            <a:r>
              <a:rPr lang="en-US" dirty="0" smtClean="0"/>
              <a:t># Projects not already In Oklahoma</a:t>
            </a:r>
            <a:endParaRPr lang="en-US" dirty="0"/>
          </a:p>
        </p:txBody>
      </p:sp>
      <p:sp>
        <p:nvSpPr>
          <p:cNvPr id="8" name="TextBox 7"/>
          <p:cNvSpPr txBox="1"/>
          <p:nvPr/>
        </p:nvSpPr>
        <p:spPr>
          <a:xfrm>
            <a:off x="4324410" y="4556165"/>
            <a:ext cx="3680751" cy="369332"/>
          </a:xfrm>
          <a:prstGeom prst="rect">
            <a:avLst/>
          </a:prstGeom>
          <a:noFill/>
        </p:spPr>
        <p:txBody>
          <a:bodyPr wrap="none" rtlCol="0">
            <a:spAutoFit/>
          </a:bodyPr>
          <a:lstStyle/>
          <a:p>
            <a:r>
              <a:rPr lang="en-US" dirty="0" smtClean="0"/>
              <a:t>Investment in all Projects in Billion $</a:t>
            </a:r>
            <a:endParaRPr lang="en-US" dirty="0"/>
          </a:p>
        </p:txBody>
      </p:sp>
      <p:sp>
        <p:nvSpPr>
          <p:cNvPr id="9" name="TextBox 8"/>
          <p:cNvSpPr txBox="1"/>
          <p:nvPr/>
        </p:nvSpPr>
        <p:spPr>
          <a:xfrm>
            <a:off x="5728384" y="1053583"/>
            <a:ext cx="2063322" cy="369332"/>
          </a:xfrm>
          <a:prstGeom prst="rect">
            <a:avLst/>
          </a:prstGeom>
          <a:noFill/>
        </p:spPr>
        <p:txBody>
          <a:bodyPr wrap="none" rtlCol="0">
            <a:spAutoFit/>
          </a:bodyPr>
          <a:lstStyle/>
          <a:p>
            <a:r>
              <a:rPr lang="en-US" dirty="0" smtClean="0"/>
              <a:t># Jobs in all projects</a:t>
            </a:r>
            <a:endParaRPr lang="en-US" dirty="0"/>
          </a:p>
        </p:txBody>
      </p:sp>
      <p:pic>
        <p:nvPicPr>
          <p:cNvPr id="10" name="Picture 9"/>
          <p:cNvPicPr>
            <a:picLocks noChangeAspect="1"/>
          </p:cNvPicPr>
          <p:nvPr/>
        </p:nvPicPr>
        <p:blipFill>
          <a:blip r:embed="rId5"/>
          <a:stretch>
            <a:fillRect/>
          </a:stretch>
        </p:blipFill>
        <p:spPr>
          <a:xfrm>
            <a:off x="127372" y="5718565"/>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9997523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518" y="286407"/>
            <a:ext cx="8355106" cy="1754326"/>
          </a:xfrm>
          <a:prstGeom prst="rect">
            <a:avLst/>
          </a:prstGeom>
        </p:spPr>
        <p:txBody>
          <a:bodyPr wrap="square">
            <a:spAutoFit/>
          </a:bodyPr>
          <a:lstStyle/>
          <a:p>
            <a:r>
              <a:rPr lang="en-US" sz="2400" b="1" dirty="0" smtClean="0"/>
              <a:t>How many deals are out there and what are the most important considerations for a company that wants to expand or relocate to a different community?</a:t>
            </a:r>
          </a:p>
          <a:p>
            <a:endParaRPr lang="en-US" dirty="0"/>
          </a:p>
          <a:p>
            <a:pPr algn="ctr"/>
            <a:r>
              <a:rPr lang="en-US" i="1" dirty="0" smtClean="0"/>
              <a:t>Source: Area Development, 2015 Corporate Executive Survey (30</a:t>
            </a:r>
            <a:r>
              <a:rPr lang="en-US" i="1" baseline="30000" dirty="0" smtClean="0"/>
              <a:t>th</a:t>
            </a:r>
            <a:r>
              <a:rPr lang="en-US" i="1" dirty="0" smtClean="0"/>
              <a:t> Annual Survey)</a:t>
            </a:r>
            <a:endParaRPr lang="en-US"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371" y="2186637"/>
            <a:ext cx="5145118" cy="4424801"/>
          </a:xfrm>
          <a:prstGeom prst="rect">
            <a:avLst/>
          </a:prstGeom>
        </p:spPr>
      </p:pic>
      <p:sp>
        <p:nvSpPr>
          <p:cNvPr id="2" name="TextBox 1"/>
          <p:cNvSpPr txBox="1"/>
          <p:nvPr/>
        </p:nvSpPr>
        <p:spPr>
          <a:xfrm>
            <a:off x="7236646" y="3174521"/>
            <a:ext cx="1608415" cy="2031325"/>
          </a:xfrm>
          <a:prstGeom prst="rect">
            <a:avLst/>
          </a:prstGeom>
          <a:noFill/>
        </p:spPr>
        <p:txBody>
          <a:bodyPr wrap="square" rtlCol="0">
            <a:spAutoFit/>
          </a:bodyPr>
          <a:lstStyle/>
          <a:p>
            <a:r>
              <a:rPr lang="en-US" dirty="0" smtClean="0"/>
              <a:t>14% report interest in the southwest: Arizona, New Mexico, Oklahoma and Texas</a:t>
            </a:r>
            <a:endParaRPr lang="en-US" dirty="0"/>
          </a:p>
        </p:txBody>
      </p:sp>
      <p:sp>
        <p:nvSpPr>
          <p:cNvPr id="5" name="Oval 4"/>
          <p:cNvSpPr/>
          <p:nvPr/>
        </p:nvSpPr>
        <p:spPr>
          <a:xfrm>
            <a:off x="5235388" y="3538426"/>
            <a:ext cx="1559859" cy="8606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51214" y="4883132"/>
            <a:ext cx="2277035" cy="8606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62905" y="5537554"/>
            <a:ext cx="1844601" cy="646331"/>
          </a:xfrm>
          <a:prstGeom prst="rect">
            <a:avLst/>
          </a:prstGeom>
          <a:noFill/>
        </p:spPr>
        <p:txBody>
          <a:bodyPr wrap="square" rtlCol="0">
            <a:spAutoFit/>
          </a:bodyPr>
          <a:lstStyle/>
          <a:p>
            <a:pPr algn="ctr"/>
            <a:r>
              <a:rPr lang="en-US" dirty="0" smtClean="0">
                <a:solidFill>
                  <a:srgbClr val="FF0000"/>
                </a:solidFill>
              </a:rPr>
              <a:t>Do we have location issues?</a:t>
            </a:r>
            <a:endParaRPr lang="en-US" dirty="0">
              <a:solidFill>
                <a:srgbClr val="FF0000"/>
              </a:solidFill>
            </a:endParaRPr>
          </a:p>
        </p:txBody>
      </p:sp>
      <p:cxnSp>
        <p:nvCxnSpPr>
          <p:cNvPr id="9" name="Straight Arrow Connector 8"/>
          <p:cNvCxnSpPr/>
          <p:nvPr/>
        </p:nvCxnSpPr>
        <p:spPr>
          <a:xfrm flipH="1" flipV="1">
            <a:off x="6499412" y="5486400"/>
            <a:ext cx="403412" cy="25734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10" name="Picture 9"/>
          <p:cNvPicPr>
            <a:picLocks noChangeAspect="1"/>
          </p:cNvPicPr>
          <p:nvPr/>
        </p:nvPicPr>
        <p:blipFill>
          <a:blip r:embed="rId3"/>
          <a:stretch>
            <a:fillRect/>
          </a:stretch>
        </p:blipFill>
        <p:spPr>
          <a:xfrm>
            <a:off x="127681" y="5743743"/>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623577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1973" y="6297976"/>
            <a:ext cx="6945550" cy="369332"/>
          </a:xfrm>
          <a:prstGeom prst="rect">
            <a:avLst/>
          </a:prstGeom>
        </p:spPr>
        <p:txBody>
          <a:bodyPr wrap="square">
            <a:spAutoFit/>
          </a:bodyPr>
          <a:lstStyle/>
          <a:p>
            <a:pPr algn="ctr"/>
            <a:r>
              <a:rPr lang="en-US" i="1" dirty="0"/>
              <a:t>Source: Area Development, 2015 Corporate Executive Survey</a:t>
            </a:r>
          </a:p>
        </p:txBody>
      </p:sp>
      <p:grpSp>
        <p:nvGrpSpPr>
          <p:cNvPr id="4" name="Group 3"/>
          <p:cNvGrpSpPr/>
          <p:nvPr/>
        </p:nvGrpSpPr>
        <p:grpSpPr>
          <a:xfrm>
            <a:off x="333818" y="1841572"/>
            <a:ext cx="8514187" cy="3394661"/>
            <a:chOff x="299312" y="1591407"/>
            <a:chExt cx="8514187" cy="339466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12" y="1591407"/>
              <a:ext cx="4095436" cy="339466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258" y="1591407"/>
              <a:ext cx="4287241" cy="3353575"/>
            </a:xfrm>
            <a:prstGeom prst="rect">
              <a:avLst/>
            </a:prstGeom>
          </p:spPr>
        </p:pic>
      </p:grpSp>
      <p:sp>
        <p:nvSpPr>
          <p:cNvPr id="9" name="TextBox 8"/>
          <p:cNvSpPr txBox="1"/>
          <p:nvPr/>
        </p:nvSpPr>
        <p:spPr>
          <a:xfrm>
            <a:off x="1644349" y="114734"/>
            <a:ext cx="5964710" cy="584775"/>
          </a:xfrm>
          <a:prstGeom prst="rect">
            <a:avLst/>
          </a:prstGeom>
          <a:noFill/>
        </p:spPr>
        <p:txBody>
          <a:bodyPr wrap="none" rtlCol="0">
            <a:spAutoFit/>
          </a:bodyPr>
          <a:lstStyle/>
          <a:p>
            <a:r>
              <a:rPr lang="en-US" sz="3200" b="1" dirty="0" smtClean="0"/>
              <a:t>We are all hunting for the whales!</a:t>
            </a:r>
            <a:endParaRPr lang="en-US" sz="3200" b="1" dirty="0"/>
          </a:p>
        </p:txBody>
      </p:sp>
      <p:sp>
        <p:nvSpPr>
          <p:cNvPr id="10" name="Oval 9"/>
          <p:cNvSpPr/>
          <p:nvPr/>
        </p:nvSpPr>
        <p:spPr>
          <a:xfrm>
            <a:off x="1578634" y="2329132"/>
            <a:ext cx="1923690" cy="8971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586453" y="921098"/>
            <a:ext cx="6463757" cy="584775"/>
          </a:xfrm>
          <a:prstGeom prst="rect">
            <a:avLst/>
          </a:prstGeom>
          <a:noFill/>
        </p:spPr>
        <p:txBody>
          <a:bodyPr wrap="none" rtlCol="0">
            <a:spAutoFit/>
          </a:bodyPr>
          <a:lstStyle/>
          <a:p>
            <a:r>
              <a:rPr lang="en-US" sz="3200" b="1" dirty="0" smtClean="0"/>
              <a:t>But how many whales are out there?</a:t>
            </a:r>
            <a:endParaRPr lang="en-US" sz="3200" b="1" dirty="0"/>
          </a:p>
        </p:txBody>
      </p:sp>
      <p:sp>
        <p:nvSpPr>
          <p:cNvPr id="12" name="Oval 11"/>
          <p:cNvSpPr/>
          <p:nvPr/>
        </p:nvSpPr>
        <p:spPr>
          <a:xfrm>
            <a:off x="889921" y="2829303"/>
            <a:ext cx="754428" cy="61856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88965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ving a Nonprofit from One State to Anoth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41275"/>
            <a:ext cx="4078949" cy="25425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2617" y="543465"/>
            <a:ext cx="4833019" cy="5928503"/>
          </a:xfrm>
          <a:prstGeom prst="rect">
            <a:avLst/>
          </a:prstGeom>
        </p:spPr>
      </p:pic>
      <p:sp>
        <p:nvSpPr>
          <p:cNvPr id="2" name="Rectangle 1"/>
          <p:cNvSpPr/>
          <p:nvPr/>
        </p:nvSpPr>
        <p:spPr>
          <a:xfrm>
            <a:off x="314576" y="4983820"/>
            <a:ext cx="4572000" cy="646331"/>
          </a:xfrm>
          <a:prstGeom prst="rect">
            <a:avLst/>
          </a:prstGeom>
        </p:spPr>
        <p:txBody>
          <a:bodyPr>
            <a:spAutoFit/>
          </a:bodyPr>
          <a:lstStyle/>
          <a:p>
            <a:pPr algn="ctr"/>
            <a:r>
              <a:rPr lang="en-US" i="1" dirty="0"/>
              <a:t>Source: Area Development, 2015 Corporate Executive Survey</a:t>
            </a:r>
          </a:p>
        </p:txBody>
      </p:sp>
      <p:pic>
        <p:nvPicPr>
          <p:cNvPr id="6" name="Picture 5"/>
          <p:cNvPicPr>
            <a:picLocks noChangeAspect="1"/>
          </p:cNvPicPr>
          <p:nvPr/>
        </p:nvPicPr>
        <p:blipFill>
          <a:blip r:embed="rId4"/>
          <a:stretch>
            <a:fillRect/>
          </a:stretch>
        </p:blipFill>
        <p:spPr>
          <a:xfrm>
            <a:off x="180796" y="5721414"/>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245934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954107"/>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Military employment down 3,200 since 2010</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8</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Bureau of Economic Analysis and </a:t>
            </a:r>
            <a:r>
              <a:rPr lang="en-US" sz="1050" dirty="0" err="1"/>
              <a:t>RegionTrack</a:t>
            </a:r>
            <a:r>
              <a:rPr lang="en-US" sz="1050" dirty="0"/>
              <a:t> estimates</a:t>
            </a:r>
          </a:p>
        </p:txBody>
      </p:sp>
      <p:sp>
        <p:nvSpPr>
          <p:cNvPr id="2" name="Rectangle 1"/>
          <p:cNvSpPr/>
          <p:nvPr/>
        </p:nvSpPr>
        <p:spPr>
          <a:xfrm>
            <a:off x="220717" y="1474149"/>
            <a:ext cx="8822921"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Federal Employment</a:t>
            </a:r>
            <a:r>
              <a:rPr lang="en-US" sz="1600" b="1" dirty="0">
                <a:solidFill>
                  <a:srgbClr val="365F91"/>
                </a:solidFill>
                <a:latin typeface="Arial" panose="020B0604020202020204" pitchFamily="34" charset="0"/>
                <a:ea typeface="Calibri" panose="020F0502020204030204" pitchFamily="34" charset="0"/>
              </a:rPr>
              <a:t> - Military</a:t>
            </a:r>
            <a:r>
              <a:rPr lang="en-US" b="1" dirty="0">
                <a:solidFill>
                  <a:srgbClr val="365F91"/>
                </a:solidFill>
                <a:latin typeface="Arial" panose="020B0604020202020204" pitchFamily="34" charset="0"/>
                <a:ea typeface="Calibri" panose="020F0502020204030204" pitchFamily="34" charset="0"/>
              </a:rPr>
              <a:t/>
            </a:r>
            <a:br>
              <a:rPr lang="en-US" b="1" dirty="0">
                <a:solidFill>
                  <a:srgbClr val="365F91"/>
                </a:solidFill>
                <a:latin typeface="Arial" panose="020B0604020202020204" pitchFamily="34" charset="0"/>
                <a:ea typeface="Calibri" panose="020F050202020403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Lawton, OK MSA</a:t>
            </a:r>
            <a:endParaRPr lang="en-US" dirty="0"/>
          </a:p>
        </p:txBody>
      </p:sp>
      <p:graphicFrame>
        <p:nvGraphicFramePr>
          <p:cNvPr id="8" name="Chart 7">
            <a:extLst>
              <a:ext uri="{FF2B5EF4-FFF2-40B4-BE49-F238E27FC236}">
                <a16:creationId xmlns:a16="http://schemas.microsoft.com/office/drawing/2014/main" id="{6425717D-5E28-4570-967F-E8A365018B70}"/>
              </a:ext>
            </a:extLst>
          </p:cNvPr>
          <p:cNvGraphicFramePr>
            <a:graphicFrameLocks/>
          </p:cNvGraphicFramePr>
          <p:nvPr>
            <p:extLst/>
          </p:nvPr>
        </p:nvGraphicFramePr>
        <p:xfrm>
          <a:off x="411480" y="2089703"/>
          <a:ext cx="8332470" cy="4332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70889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9392" y="1014232"/>
            <a:ext cx="5853293" cy="4851730"/>
          </a:xfrm>
          <a:prstGeom prst="rect">
            <a:avLst/>
          </a:prstGeom>
        </p:spPr>
      </p:pic>
      <p:sp>
        <p:nvSpPr>
          <p:cNvPr id="6" name="Rectangle 5"/>
          <p:cNvSpPr/>
          <p:nvPr/>
        </p:nvSpPr>
        <p:spPr>
          <a:xfrm>
            <a:off x="853251" y="6211019"/>
            <a:ext cx="6978770" cy="369332"/>
          </a:xfrm>
          <a:prstGeom prst="rect">
            <a:avLst/>
          </a:prstGeom>
        </p:spPr>
        <p:txBody>
          <a:bodyPr wrap="square">
            <a:spAutoFit/>
          </a:bodyPr>
          <a:lstStyle/>
          <a:p>
            <a:pPr algn="ctr"/>
            <a:r>
              <a:rPr lang="en-US" i="1" dirty="0"/>
              <a:t>Source: Area Development, 2015 Corporate Executive Survey</a:t>
            </a:r>
          </a:p>
        </p:txBody>
      </p:sp>
      <p:pic>
        <p:nvPicPr>
          <p:cNvPr id="2" name="Picture 1" descr="Home-Simpson-Thinking-Vector-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193" y="1407543"/>
            <a:ext cx="5598543" cy="3732362"/>
          </a:xfrm>
          <a:prstGeom prst="rect">
            <a:avLst/>
          </a:prstGeom>
        </p:spPr>
      </p:pic>
      <p:sp>
        <p:nvSpPr>
          <p:cNvPr id="3" name="TextBox 2"/>
          <p:cNvSpPr txBox="1"/>
          <p:nvPr/>
        </p:nvSpPr>
        <p:spPr>
          <a:xfrm>
            <a:off x="1524000" y="5484493"/>
            <a:ext cx="1067921" cy="523220"/>
          </a:xfrm>
          <a:prstGeom prst="rect">
            <a:avLst/>
          </a:prstGeom>
          <a:noFill/>
        </p:spPr>
        <p:txBody>
          <a:bodyPr wrap="none" rtlCol="0">
            <a:spAutoFit/>
          </a:bodyPr>
          <a:lstStyle/>
          <a:p>
            <a:r>
              <a:rPr lang="en-US" sz="2800" b="1" dirty="0" smtClean="0">
                <a:solidFill>
                  <a:srgbClr val="FF0000"/>
                </a:solidFill>
              </a:rPr>
              <a:t>DFW?</a:t>
            </a:r>
            <a:endParaRPr lang="en-US" sz="2800" b="1" dirty="0">
              <a:solidFill>
                <a:srgbClr val="FF0000"/>
              </a:solidFill>
            </a:endParaRPr>
          </a:p>
        </p:txBody>
      </p:sp>
      <p:cxnSp>
        <p:nvCxnSpPr>
          <p:cNvPr id="7" name="Straight Arrow Connector 6"/>
          <p:cNvCxnSpPr/>
          <p:nvPr/>
        </p:nvCxnSpPr>
        <p:spPr>
          <a:xfrm flipV="1">
            <a:off x="2503268" y="4984376"/>
            <a:ext cx="616450" cy="636495"/>
          </a:xfrm>
          <a:prstGeom prst="straightConnector1">
            <a:avLst/>
          </a:prstGeom>
          <a:ln w="38100">
            <a:solidFill>
              <a:srgbClr val="FF0000"/>
            </a:solidFill>
            <a:tailEnd type="triangle"/>
          </a:ln>
        </p:spPr>
        <p:style>
          <a:lnRef idx="3">
            <a:schemeClr val="accent5"/>
          </a:lnRef>
          <a:fillRef idx="0">
            <a:schemeClr val="accent5"/>
          </a:fillRef>
          <a:effectRef idx="2">
            <a:schemeClr val="accent5"/>
          </a:effectRef>
          <a:fontRef idx="minor">
            <a:schemeClr val="tx1"/>
          </a:fontRef>
        </p:style>
      </p:cxnSp>
      <p:pic>
        <p:nvPicPr>
          <p:cNvPr id="8" name="Picture 7"/>
          <p:cNvPicPr>
            <a:picLocks noChangeAspect="1"/>
          </p:cNvPicPr>
          <p:nvPr/>
        </p:nvPicPr>
        <p:blipFill>
          <a:blip r:embed="rId4"/>
          <a:stretch>
            <a:fillRect/>
          </a:stretch>
        </p:blipFill>
        <p:spPr>
          <a:xfrm>
            <a:off x="220312" y="569368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759734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63045229"/>
              </p:ext>
            </p:extLst>
          </p:nvPr>
        </p:nvGraphicFramePr>
        <p:xfrm>
          <a:off x="612474" y="560712"/>
          <a:ext cx="7772400" cy="6124760"/>
        </p:xfrm>
        <a:graphic>
          <a:graphicData uri="http://schemas.openxmlformats.org/drawingml/2006/table">
            <a:tbl>
              <a:tblPr>
                <a:tableStyleId>{5C22544A-7EE6-4342-B048-85BDC9FD1C3A}</a:tableStyleId>
              </a:tblPr>
              <a:tblGrid>
                <a:gridCol w="717798">
                  <a:extLst>
                    <a:ext uri="{9D8B030D-6E8A-4147-A177-3AD203B41FA5}">
                      <a16:colId xmlns:a16="http://schemas.microsoft.com/office/drawing/2014/main" val="4015084510"/>
                    </a:ext>
                  </a:extLst>
                </a:gridCol>
                <a:gridCol w="4856348">
                  <a:extLst>
                    <a:ext uri="{9D8B030D-6E8A-4147-A177-3AD203B41FA5}">
                      <a16:colId xmlns:a16="http://schemas.microsoft.com/office/drawing/2014/main" val="665464353"/>
                    </a:ext>
                  </a:extLst>
                </a:gridCol>
                <a:gridCol w="1099127">
                  <a:extLst>
                    <a:ext uri="{9D8B030D-6E8A-4147-A177-3AD203B41FA5}">
                      <a16:colId xmlns:a16="http://schemas.microsoft.com/office/drawing/2014/main" val="3077163703"/>
                    </a:ext>
                  </a:extLst>
                </a:gridCol>
                <a:gridCol w="1099127">
                  <a:extLst>
                    <a:ext uri="{9D8B030D-6E8A-4147-A177-3AD203B41FA5}">
                      <a16:colId xmlns:a16="http://schemas.microsoft.com/office/drawing/2014/main" val="3818990365"/>
                    </a:ext>
                  </a:extLst>
                </a:gridCol>
              </a:tblGrid>
              <a:tr h="326031">
                <a:tc gridSpan="4">
                  <a:txBody>
                    <a:bodyPr/>
                    <a:lstStyle/>
                    <a:p>
                      <a:pPr algn="ctr" fontAlgn="b"/>
                      <a:r>
                        <a:rPr lang="en-US" sz="1400" b="1" u="none" strike="noStrike" dirty="0">
                          <a:effectLst/>
                        </a:rPr>
                        <a:t>Combined Ratings Corporate Survey 2015*</a:t>
                      </a:r>
                      <a:endParaRPr lang="en-US" sz="1400" b="1" i="0" u="none" strike="noStrike" dirty="0">
                        <a:solidFill>
                          <a:srgbClr val="000000"/>
                        </a:solidFill>
                        <a:effectLst/>
                        <a:latin typeface="Calibri" panose="020F0502020204030204" pitchFamily="34" charset="0"/>
                      </a:endParaRPr>
                    </a:p>
                  </a:txBody>
                  <a:tcPr marL="8273" marR="8273" marT="8273"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5904447"/>
                  </a:ext>
                </a:extLst>
              </a:tr>
              <a:tr h="291101">
                <a:tc>
                  <a:txBody>
                    <a:bodyPr/>
                    <a:lstStyle/>
                    <a:p>
                      <a:pPr algn="ctr" fontAlgn="b"/>
                      <a:r>
                        <a:rPr lang="en-US" sz="1200" b="1" u="none" strike="noStrike" dirty="0">
                          <a:effectLst/>
                        </a:rPr>
                        <a:t>Rank</a:t>
                      </a:r>
                      <a:endParaRPr lang="en-US" sz="1200" b="1"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b="1" u="none" strike="noStrike" dirty="0">
                          <a:effectLst/>
                        </a:rPr>
                        <a:t>Site Selection Factors</a:t>
                      </a:r>
                      <a:endParaRPr lang="en-US" sz="1200" b="1"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b="1" u="none" strike="noStrike" dirty="0">
                          <a:effectLst/>
                        </a:rPr>
                        <a:t>2015</a:t>
                      </a:r>
                      <a:endParaRPr lang="en-US" sz="1200" b="1"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b="1" u="none" strike="noStrike" dirty="0">
                          <a:effectLst/>
                        </a:rPr>
                        <a:t>2014**</a:t>
                      </a:r>
                      <a:endParaRPr lang="en-US" sz="1200" b="1"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4005376870"/>
                  </a:ext>
                </a:extLst>
              </a:tr>
              <a:tr h="291101">
                <a:tc>
                  <a:txBody>
                    <a:bodyPr/>
                    <a:lstStyle/>
                    <a:p>
                      <a:pPr algn="ctr" fontAlgn="b"/>
                      <a:r>
                        <a:rPr lang="en-US" sz="1200" u="none" strike="noStrike" dirty="0">
                          <a:effectLst/>
                        </a:rPr>
                        <a:t>1</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l" fontAlgn="b"/>
                      <a:r>
                        <a:rPr lang="en-US" sz="1200" u="none" strike="noStrike" dirty="0">
                          <a:effectLst/>
                        </a:rPr>
                        <a:t>Availability of skilled labor</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92.9</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82.1 (5)</a:t>
                      </a:r>
                      <a:endParaRPr lang="en-US" sz="1200" b="0"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3754137098"/>
                  </a:ext>
                </a:extLst>
              </a:tr>
              <a:tr h="291101">
                <a:tc>
                  <a:txBody>
                    <a:bodyPr/>
                    <a:lstStyle/>
                    <a:p>
                      <a:pPr algn="ctr" fontAlgn="b"/>
                      <a:r>
                        <a:rPr lang="en-US" sz="1200" u="none" strike="noStrike" dirty="0">
                          <a:effectLst/>
                        </a:rPr>
                        <a:t>2</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l" fontAlgn="b"/>
                      <a:r>
                        <a:rPr lang="en-US" sz="1200" u="none" strike="noStrike" dirty="0">
                          <a:effectLst/>
                        </a:rPr>
                        <a:t>Highway accessibility</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ctr" fontAlgn="b"/>
                      <a:r>
                        <a:rPr lang="en-US" sz="1200" u="none" strike="noStrike" dirty="0">
                          <a:effectLst/>
                        </a:rPr>
                        <a:t>88.0</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ctr" fontAlgn="b"/>
                      <a:r>
                        <a:rPr lang="en-US" sz="1200" u="none" strike="noStrike" dirty="0">
                          <a:effectLst/>
                        </a:rPr>
                        <a:t>88.3 (1)</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extLst>
                  <a:ext uri="{0D108BD9-81ED-4DB2-BD59-A6C34878D82A}">
                    <a16:rowId xmlns:a16="http://schemas.microsoft.com/office/drawing/2014/main" val="2825537684"/>
                  </a:ext>
                </a:extLst>
              </a:tr>
              <a:tr h="291101">
                <a:tc>
                  <a:txBody>
                    <a:bodyPr/>
                    <a:lstStyle/>
                    <a:p>
                      <a:pPr algn="ctr" fontAlgn="b"/>
                      <a:r>
                        <a:rPr lang="en-US" sz="1200" u="none" strike="noStrike" dirty="0">
                          <a:effectLst/>
                        </a:rPr>
                        <a:t>3</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l" fontAlgn="b"/>
                      <a:r>
                        <a:rPr lang="en-US" sz="1200" u="none" strike="noStrike" dirty="0">
                          <a:effectLst/>
                        </a:rPr>
                        <a:t>Quality of life</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87.6</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N/A</a:t>
                      </a:r>
                      <a:endParaRPr lang="en-US" sz="1200" b="0"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1183993431"/>
                  </a:ext>
                </a:extLst>
              </a:tr>
              <a:tr h="291101">
                <a:tc>
                  <a:txBody>
                    <a:bodyPr/>
                    <a:lstStyle/>
                    <a:p>
                      <a:pPr algn="ctr" fontAlgn="b"/>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l" fontAlgn="b"/>
                      <a:r>
                        <a:rPr lang="en-US" sz="1200" u="none" strike="noStrike" dirty="0">
                          <a:effectLst/>
                        </a:rPr>
                        <a:t>Occupancy or construction costs</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85.4</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87.9 (2)</a:t>
                      </a:r>
                      <a:endParaRPr lang="en-US" sz="1200" b="0"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3861285502"/>
                  </a:ext>
                </a:extLst>
              </a:tr>
              <a:tr h="291101">
                <a:tc>
                  <a:txBody>
                    <a:bodyPr/>
                    <a:lstStyle/>
                    <a:p>
                      <a:pPr algn="ctr" fontAlgn="b"/>
                      <a:r>
                        <a:rPr lang="en-US" sz="1200" u="none" strike="noStrike" dirty="0">
                          <a:effectLst/>
                        </a:rPr>
                        <a:t>5</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l" fontAlgn="b"/>
                      <a:r>
                        <a:rPr lang="en-US" sz="1200" u="none" strike="noStrike" dirty="0">
                          <a:effectLst/>
                        </a:rPr>
                        <a:t>Available buildings</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83.7</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82.2 (4)</a:t>
                      </a:r>
                      <a:endParaRPr lang="en-US" sz="1200" b="0"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4179502502"/>
                  </a:ext>
                </a:extLst>
              </a:tr>
              <a:tr h="291101">
                <a:tc>
                  <a:txBody>
                    <a:bodyPr/>
                    <a:lstStyle/>
                    <a:p>
                      <a:pPr algn="ctr" fontAlgn="b"/>
                      <a:r>
                        <a:rPr lang="en-US" sz="1200" u="none" strike="noStrike" dirty="0">
                          <a:effectLst/>
                        </a:rPr>
                        <a:t>6</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l" fontAlgn="b"/>
                      <a:r>
                        <a:rPr lang="en-US" sz="1200" u="none" strike="noStrike" dirty="0">
                          <a:effectLst/>
                        </a:rPr>
                        <a:t>Labor costs</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ctr" fontAlgn="b"/>
                      <a:r>
                        <a:rPr lang="en-US" sz="1200" u="none" strike="noStrike" dirty="0">
                          <a:effectLst/>
                        </a:rPr>
                        <a:t>80.8</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ctr" fontAlgn="b"/>
                      <a:r>
                        <a:rPr lang="en-US" sz="1200" u="none" strike="noStrike" dirty="0">
                          <a:effectLst/>
                        </a:rPr>
                        <a:t>81.6 (6)</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extLst>
                  <a:ext uri="{0D108BD9-81ED-4DB2-BD59-A6C34878D82A}">
                    <a16:rowId xmlns:a16="http://schemas.microsoft.com/office/drawing/2014/main" val="2304883"/>
                  </a:ext>
                </a:extLst>
              </a:tr>
              <a:tr h="291101">
                <a:tc>
                  <a:txBody>
                    <a:bodyPr/>
                    <a:lstStyle/>
                    <a:p>
                      <a:pPr algn="ctr" fontAlgn="b"/>
                      <a:r>
                        <a:rPr lang="en-US" sz="1200" u="none" strike="noStrike" dirty="0">
                          <a:effectLst/>
                        </a:rPr>
                        <a:t>7</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l" fontAlgn="b"/>
                      <a:r>
                        <a:rPr lang="en-US" sz="1200" u="none" strike="noStrike" dirty="0">
                          <a:effectLst/>
                        </a:rPr>
                        <a:t>Corporate tax rate</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78.8</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75.6 (10)</a:t>
                      </a:r>
                      <a:endParaRPr lang="en-US" sz="1200" b="0"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3816021453"/>
                  </a:ext>
                </a:extLst>
              </a:tr>
              <a:tr h="291101">
                <a:tc>
                  <a:txBody>
                    <a:bodyPr/>
                    <a:lstStyle/>
                    <a:p>
                      <a:pPr algn="ctr" fontAlgn="b"/>
                      <a:r>
                        <a:rPr lang="en-US" sz="1200" u="none" strike="noStrike" dirty="0">
                          <a:effectLst/>
                        </a:rPr>
                        <a:t>8</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tc>
                  <a:txBody>
                    <a:bodyPr/>
                    <a:lstStyle/>
                    <a:p>
                      <a:pPr algn="l" fontAlgn="b"/>
                      <a:r>
                        <a:rPr lang="en-US" sz="1200" u="none" strike="noStrike" dirty="0">
                          <a:effectLst/>
                        </a:rPr>
                        <a:t>Proximity to major markets</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tc>
                  <a:txBody>
                    <a:bodyPr/>
                    <a:lstStyle/>
                    <a:p>
                      <a:pPr algn="ctr" fontAlgn="b"/>
                      <a:r>
                        <a:rPr lang="en-US" sz="1200" u="none" strike="noStrike" dirty="0">
                          <a:effectLst/>
                        </a:rPr>
                        <a:t>76.3</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tc>
                  <a:txBody>
                    <a:bodyPr/>
                    <a:lstStyle/>
                    <a:p>
                      <a:pPr algn="ctr" fontAlgn="b"/>
                      <a:r>
                        <a:rPr lang="en-US" sz="1200" u="none" strike="noStrike" dirty="0">
                          <a:effectLst/>
                        </a:rPr>
                        <a:t>77.1 (8)</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extLst>
                  <a:ext uri="{0D108BD9-81ED-4DB2-BD59-A6C34878D82A}">
                    <a16:rowId xmlns:a16="http://schemas.microsoft.com/office/drawing/2014/main" val="526883374"/>
                  </a:ext>
                </a:extLst>
              </a:tr>
              <a:tr h="291101">
                <a:tc>
                  <a:txBody>
                    <a:bodyPr/>
                    <a:lstStyle/>
                    <a:p>
                      <a:pPr algn="ctr" fontAlgn="b"/>
                      <a:r>
                        <a:rPr lang="en-US" sz="1200" u="none" strike="noStrike" dirty="0">
                          <a:effectLst/>
                        </a:rPr>
                        <a:t>9</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tc>
                  <a:txBody>
                    <a:bodyPr/>
                    <a:lstStyle/>
                    <a:p>
                      <a:pPr algn="l" fontAlgn="b"/>
                      <a:r>
                        <a:rPr lang="en-US" sz="1200" u="none" strike="noStrike" dirty="0">
                          <a:effectLst/>
                        </a:rPr>
                        <a:t>State and local incentives</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tc>
                  <a:txBody>
                    <a:bodyPr/>
                    <a:lstStyle/>
                    <a:p>
                      <a:pPr algn="ctr" fontAlgn="b"/>
                      <a:r>
                        <a:rPr lang="en-US" sz="1200" u="none" strike="noStrike" dirty="0">
                          <a:effectLst/>
                        </a:rPr>
                        <a:t>75.8</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tc>
                  <a:txBody>
                    <a:bodyPr/>
                    <a:lstStyle/>
                    <a:p>
                      <a:pPr algn="ctr" fontAlgn="b"/>
                      <a:r>
                        <a:rPr lang="en-US" sz="1200" u="none" strike="noStrike" dirty="0">
                          <a:effectLst/>
                        </a:rPr>
                        <a:t>73.2 (11)</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extLst>
                  <a:ext uri="{0D108BD9-81ED-4DB2-BD59-A6C34878D82A}">
                    <a16:rowId xmlns:a16="http://schemas.microsoft.com/office/drawing/2014/main" val="1973328004"/>
                  </a:ext>
                </a:extLst>
              </a:tr>
              <a:tr h="291101">
                <a:tc>
                  <a:txBody>
                    <a:bodyPr/>
                    <a:lstStyle/>
                    <a:p>
                      <a:pPr algn="ctr" fontAlgn="b"/>
                      <a:r>
                        <a:rPr lang="en-US" sz="1200" u="none" strike="noStrike" dirty="0">
                          <a:effectLst/>
                        </a:rPr>
                        <a:t>10</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l" fontAlgn="b"/>
                      <a:r>
                        <a:rPr lang="en-US" sz="1200" u="none" strike="noStrike" dirty="0">
                          <a:effectLst/>
                        </a:rPr>
                        <a:t>Energy availability and costs</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ctr" fontAlgn="b"/>
                      <a:r>
                        <a:rPr lang="en-US" sz="1200" u="none" strike="noStrike" dirty="0">
                          <a:effectLst/>
                        </a:rPr>
                        <a:t>75.3</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ctr" fontAlgn="b"/>
                      <a:r>
                        <a:rPr lang="en-US" sz="1200" u="none" strike="noStrike" dirty="0">
                          <a:effectLst/>
                        </a:rPr>
                        <a:t>76.8 (9)</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extLst>
                  <a:ext uri="{0D108BD9-81ED-4DB2-BD59-A6C34878D82A}">
                    <a16:rowId xmlns:a16="http://schemas.microsoft.com/office/drawing/2014/main" val="3210315383"/>
                  </a:ext>
                </a:extLst>
              </a:tr>
              <a:tr h="291101">
                <a:tc>
                  <a:txBody>
                    <a:bodyPr/>
                    <a:lstStyle/>
                    <a:p>
                      <a:pPr algn="ctr" fontAlgn="b"/>
                      <a:r>
                        <a:rPr lang="en-US" sz="1200" u="none" strike="noStrike" dirty="0">
                          <a:effectLst/>
                        </a:rPr>
                        <a:t>11</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l" fontAlgn="b"/>
                      <a:r>
                        <a:rPr lang="en-US" sz="1200" u="none" strike="noStrike" dirty="0">
                          <a:effectLst/>
                        </a:rPr>
                        <a:t>Tax exemptions</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74.7</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73.2 (11T)</a:t>
                      </a:r>
                      <a:endParaRPr lang="en-US" sz="1200" b="0"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624545569"/>
                  </a:ext>
                </a:extLst>
              </a:tr>
              <a:tr h="291101">
                <a:tc>
                  <a:txBody>
                    <a:bodyPr/>
                    <a:lstStyle/>
                    <a:p>
                      <a:pPr algn="ctr" fontAlgn="b"/>
                      <a:r>
                        <a:rPr lang="en-US" sz="1200" u="none" strike="noStrike" dirty="0">
                          <a:effectLst/>
                        </a:rPr>
                        <a:t>12</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l" fontAlgn="b"/>
                      <a:r>
                        <a:rPr lang="en-US" sz="1200" u="none" strike="noStrike" dirty="0">
                          <a:effectLst/>
                        </a:rPr>
                        <a:t>Expedited or "fast-track" permitting</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74.2</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71.0 (13)</a:t>
                      </a:r>
                      <a:endParaRPr lang="en-US" sz="1200" b="0"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3661324786"/>
                  </a:ext>
                </a:extLst>
              </a:tr>
              <a:tr h="291101">
                <a:tc>
                  <a:txBody>
                    <a:bodyPr/>
                    <a:lstStyle/>
                    <a:p>
                      <a:pPr algn="ctr" fontAlgn="b"/>
                      <a:r>
                        <a:rPr lang="en-US" sz="1200" u="none" strike="noStrike" dirty="0">
                          <a:effectLst/>
                        </a:rPr>
                        <a:t>13</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l" fontAlgn="b"/>
                      <a:r>
                        <a:rPr lang="en-US" sz="1200" u="none" strike="noStrike" dirty="0">
                          <a:effectLst/>
                        </a:rPr>
                        <a:t>Available land</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ctr" fontAlgn="b"/>
                      <a:r>
                        <a:rPr lang="en-US" sz="1200" u="none" strike="noStrike" dirty="0">
                          <a:effectLst/>
                        </a:rPr>
                        <a:t>73.9</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ctr" fontAlgn="b"/>
                      <a:r>
                        <a:rPr lang="en-US" sz="1200" u="none" strike="noStrike" dirty="0">
                          <a:effectLst/>
                        </a:rPr>
                        <a:t>85.7 (3)</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extLst>
                  <a:ext uri="{0D108BD9-81ED-4DB2-BD59-A6C34878D82A}">
                    <a16:rowId xmlns:a16="http://schemas.microsoft.com/office/drawing/2014/main" val="3196529619"/>
                  </a:ext>
                </a:extLst>
              </a:tr>
              <a:tr h="291101">
                <a:tc>
                  <a:txBody>
                    <a:bodyPr/>
                    <a:lstStyle/>
                    <a:p>
                      <a:pPr algn="ctr" fontAlgn="b"/>
                      <a:r>
                        <a:rPr lang="en-US" sz="1200" u="none" strike="noStrike" dirty="0">
                          <a:effectLst/>
                        </a:rPr>
                        <a:t>14</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l" fontAlgn="b"/>
                      <a:r>
                        <a:rPr lang="en-US" sz="1200" u="none" strike="noStrike" dirty="0">
                          <a:effectLst/>
                        </a:rPr>
                        <a:t>Environmental regulations</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69.8</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86.6 (16)</a:t>
                      </a:r>
                      <a:endParaRPr lang="en-US" sz="1200" b="0"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918558510"/>
                  </a:ext>
                </a:extLst>
              </a:tr>
              <a:tr h="291101">
                <a:tc>
                  <a:txBody>
                    <a:bodyPr/>
                    <a:lstStyle/>
                    <a:p>
                      <a:pPr algn="ctr" fontAlgn="b"/>
                      <a:endParaRPr lang="en-US" sz="1200" b="0" i="0" u="none" strike="noStrike" dirty="0">
                        <a:solidFill>
                          <a:srgbClr val="000000"/>
                        </a:solidFill>
                        <a:effectLst/>
                        <a:latin typeface="Calibri" panose="020F0502020204030204" pitchFamily="34" charset="0"/>
                      </a:endParaRPr>
                    </a:p>
                  </a:txBody>
                  <a:tcPr marL="8273" marR="8273" marT="8273"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8273" marR="8273" marT="8273"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8273" marR="8273" marT="8273"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8273" marR="8273" marT="8273" marB="0" anchor="b"/>
                </a:tc>
                <a:extLst>
                  <a:ext uri="{0D108BD9-81ED-4DB2-BD59-A6C34878D82A}">
                    <a16:rowId xmlns:a16="http://schemas.microsoft.com/office/drawing/2014/main" val="489469131"/>
                  </a:ext>
                </a:extLst>
              </a:tr>
              <a:tr h="850012">
                <a:tc gridSpan="4">
                  <a:txBody>
                    <a:bodyPr/>
                    <a:lstStyle/>
                    <a:p>
                      <a:pPr algn="l" fontAlgn="ctr"/>
                      <a:r>
                        <a:rPr lang="en-US" sz="1200" u="none" strike="noStrike" dirty="0">
                          <a:effectLst/>
                        </a:rPr>
                        <a:t>*All figures are percentages and are the total of the "very important" and "important" ratings of the Area Development Corporate Survey and are rounded to the nearest tenth of a percent.</a:t>
                      </a:r>
                      <a:endParaRPr lang="en-US" sz="1200" b="0" i="0" u="none" strike="noStrike" dirty="0">
                        <a:solidFill>
                          <a:srgbClr val="000000"/>
                        </a:solidFill>
                        <a:effectLst/>
                        <a:latin typeface="Calibri" panose="020F0502020204030204" pitchFamily="34" charset="0"/>
                      </a:endParaRPr>
                    </a:p>
                  </a:txBody>
                  <a:tcPr marL="8273" marR="8273" marT="8273"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6125685"/>
                  </a:ext>
                </a:extLst>
              </a:tr>
              <a:tr h="291101">
                <a:tc gridSpan="4">
                  <a:txBody>
                    <a:bodyPr/>
                    <a:lstStyle/>
                    <a:p>
                      <a:pPr algn="l" fontAlgn="b"/>
                      <a:r>
                        <a:rPr lang="en-US" sz="1200" u="none" strike="noStrike" dirty="0">
                          <a:effectLst/>
                        </a:rPr>
                        <a:t>**2014 ranking</a:t>
                      </a:r>
                      <a:endParaRPr lang="en-US" sz="1200" b="0" i="0" u="none" strike="noStrike" dirty="0">
                        <a:solidFill>
                          <a:srgbClr val="000000"/>
                        </a:solidFill>
                        <a:effectLst/>
                        <a:latin typeface="Calibri" panose="020F0502020204030204" pitchFamily="34" charset="0"/>
                      </a:endParaRPr>
                    </a:p>
                  </a:txBody>
                  <a:tcPr marL="8273" marR="8273" marT="8273"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5496262"/>
                  </a:ext>
                </a:extLst>
              </a:tr>
            </a:tbl>
          </a:graphicData>
        </a:graphic>
      </p:graphicFrame>
      <p:sp>
        <p:nvSpPr>
          <p:cNvPr id="2" name="TextBox 1"/>
          <p:cNvSpPr txBox="1"/>
          <p:nvPr/>
        </p:nvSpPr>
        <p:spPr>
          <a:xfrm>
            <a:off x="2751826" y="86264"/>
            <a:ext cx="3624967" cy="400110"/>
          </a:xfrm>
          <a:prstGeom prst="rect">
            <a:avLst/>
          </a:prstGeom>
          <a:noFill/>
        </p:spPr>
        <p:txBody>
          <a:bodyPr wrap="none" rtlCol="0">
            <a:spAutoFit/>
          </a:bodyPr>
          <a:lstStyle/>
          <a:p>
            <a:r>
              <a:rPr lang="en-US" sz="2000" b="1" dirty="0" smtClean="0"/>
              <a:t>Ranking of Site Selection Factors</a:t>
            </a:r>
            <a:endParaRPr lang="en-US" sz="2000" b="1" dirty="0"/>
          </a:p>
        </p:txBody>
      </p:sp>
      <p:pic>
        <p:nvPicPr>
          <p:cNvPr id="5" name="Picture 4"/>
          <p:cNvPicPr>
            <a:picLocks noChangeAspect="1"/>
          </p:cNvPicPr>
          <p:nvPr/>
        </p:nvPicPr>
        <p:blipFill>
          <a:blip r:embed="rId2"/>
          <a:stretch>
            <a:fillRect/>
          </a:stretch>
        </p:blipFill>
        <p:spPr>
          <a:xfrm>
            <a:off x="8104472" y="5725150"/>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7724021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34465038"/>
              </p:ext>
            </p:extLst>
          </p:nvPr>
        </p:nvGraphicFramePr>
        <p:xfrm>
          <a:off x="802256" y="698734"/>
          <a:ext cx="7539485" cy="5831463"/>
        </p:xfrm>
        <a:graphic>
          <a:graphicData uri="http://schemas.openxmlformats.org/drawingml/2006/table">
            <a:tbl>
              <a:tblPr>
                <a:tableStyleId>{5C22544A-7EE6-4342-B048-85BDC9FD1C3A}</a:tableStyleId>
              </a:tblPr>
              <a:tblGrid>
                <a:gridCol w="672796">
                  <a:extLst>
                    <a:ext uri="{9D8B030D-6E8A-4147-A177-3AD203B41FA5}">
                      <a16:colId xmlns:a16="http://schemas.microsoft.com/office/drawing/2014/main" val="466710945"/>
                    </a:ext>
                  </a:extLst>
                </a:gridCol>
                <a:gridCol w="4726989">
                  <a:extLst>
                    <a:ext uri="{9D8B030D-6E8A-4147-A177-3AD203B41FA5}">
                      <a16:colId xmlns:a16="http://schemas.microsoft.com/office/drawing/2014/main" val="2872549732"/>
                    </a:ext>
                  </a:extLst>
                </a:gridCol>
                <a:gridCol w="1069850">
                  <a:extLst>
                    <a:ext uri="{9D8B030D-6E8A-4147-A177-3AD203B41FA5}">
                      <a16:colId xmlns:a16="http://schemas.microsoft.com/office/drawing/2014/main" val="2495031358"/>
                    </a:ext>
                  </a:extLst>
                </a:gridCol>
                <a:gridCol w="1069850">
                  <a:extLst>
                    <a:ext uri="{9D8B030D-6E8A-4147-A177-3AD203B41FA5}">
                      <a16:colId xmlns:a16="http://schemas.microsoft.com/office/drawing/2014/main" val="2217832938"/>
                    </a:ext>
                  </a:extLst>
                </a:gridCol>
              </a:tblGrid>
              <a:tr h="310419">
                <a:tc gridSpan="4">
                  <a:txBody>
                    <a:bodyPr/>
                    <a:lstStyle/>
                    <a:p>
                      <a:pPr algn="ctr" fontAlgn="b"/>
                      <a:r>
                        <a:rPr lang="en-US" sz="1400" b="1" u="none" strike="noStrike" dirty="0">
                          <a:effectLst/>
                        </a:rPr>
                        <a:t>Combined Ratings Corporate Survey 2015*</a:t>
                      </a:r>
                      <a:endParaRPr lang="en-US" sz="1400" b="1" i="0" u="none" strike="noStrike" dirty="0">
                        <a:solidFill>
                          <a:srgbClr val="000000"/>
                        </a:solidFill>
                        <a:effectLst/>
                        <a:latin typeface="Calibri" panose="020F0502020204030204" pitchFamily="34" charset="0"/>
                      </a:endParaRPr>
                    </a:p>
                  </a:txBody>
                  <a:tcPr marL="8273" marR="8273" marT="8273"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5770103"/>
                  </a:ext>
                </a:extLst>
              </a:tr>
              <a:tr h="277161">
                <a:tc>
                  <a:txBody>
                    <a:bodyPr/>
                    <a:lstStyle/>
                    <a:p>
                      <a:pPr algn="ctr" fontAlgn="b"/>
                      <a:r>
                        <a:rPr lang="en-US" sz="1200" b="1" u="none" strike="noStrike" dirty="0">
                          <a:effectLst/>
                        </a:rPr>
                        <a:t>Rank</a:t>
                      </a:r>
                      <a:endParaRPr lang="en-US" sz="1200" b="1"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b="1" u="none" strike="noStrike" dirty="0">
                          <a:effectLst/>
                        </a:rPr>
                        <a:t>Site Selection Factors</a:t>
                      </a:r>
                      <a:endParaRPr lang="en-US" sz="1200" b="1"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b="1" u="none" strike="noStrike" dirty="0">
                          <a:effectLst/>
                        </a:rPr>
                        <a:t>2015</a:t>
                      </a:r>
                      <a:endParaRPr lang="en-US" sz="1200" b="1"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b="1" u="none" strike="noStrike" dirty="0">
                          <a:effectLst/>
                        </a:rPr>
                        <a:t>2014**</a:t>
                      </a:r>
                      <a:endParaRPr lang="en-US" sz="1200" b="1"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503411694"/>
                  </a:ext>
                </a:extLst>
              </a:tr>
              <a:tr h="277161">
                <a:tc>
                  <a:txBody>
                    <a:bodyPr/>
                    <a:lstStyle/>
                    <a:p>
                      <a:pPr algn="ctr" fontAlgn="b"/>
                      <a:r>
                        <a:rPr lang="en-US" sz="1200" u="none" strike="noStrike" dirty="0">
                          <a:effectLst/>
                        </a:rPr>
                        <a:t>15</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l" fontAlgn="b"/>
                      <a:r>
                        <a:rPr lang="en-US" sz="1200" u="none" strike="noStrike" dirty="0">
                          <a:effectLst/>
                        </a:rPr>
                        <a:t>Training programs/technical colleges</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ctr" fontAlgn="b"/>
                      <a:r>
                        <a:rPr lang="en-US" sz="1200" u="none" strike="noStrike" dirty="0">
                          <a:effectLst/>
                        </a:rPr>
                        <a:t>68.7</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ctr" fontAlgn="b"/>
                      <a:r>
                        <a:rPr lang="en-US" sz="1200" u="none" strike="noStrike" dirty="0">
                          <a:effectLst/>
                        </a:rPr>
                        <a:t>62.8 (18)</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extLst>
                  <a:ext uri="{0D108BD9-81ED-4DB2-BD59-A6C34878D82A}">
                    <a16:rowId xmlns:a16="http://schemas.microsoft.com/office/drawing/2014/main" val="2296243801"/>
                  </a:ext>
                </a:extLst>
              </a:tr>
              <a:tr h="277161">
                <a:tc>
                  <a:txBody>
                    <a:bodyPr/>
                    <a:lstStyle/>
                    <a:p>
                      <a:pPr algn="ctr" fontAlgn="b"/>
                      <a:r>
                        <a:rPr lang="en-US" sz="1200" u="none" strike="noStrike" dirty="0">
                          <a:effectLst/>
                        </a:rPr>
                        <a:t>16</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l" fontAlgn="b"/>
                      <a:r>
                        <a:rPr lang="en-US" sz="1200" u="none" strike="noStrike" dirty="0">
                          <a:effectLst/>
                        </a:rPr>
                        <a:t>Availability of long-term financing</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67..7</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63.1 (17)</a:t>
                      </a:r>
                      <a:endParaRPr lang="en-US" sz="1200" b="0"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2376930441"/>
                  </a:ext>
                </a:extLst>
              </a:tr>
              <a:tr h="277161">
                <a:tc>
                  <a:txBody>
                    <a:bodyPr/>
                    <a:lstStyle/>
                    <a:p>
                      <a:pPr algn="ctr" fontAlgn="b"/>
                      <a:r>
                        <a:rPr lang="en-US" sz="1200" u="none" strike="noStrike" dirty="0">
                          <a:effectLst/>
                        </a:rPr>
                        <a:t>16T</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l" fontAlgn="b"/>
                      <a:r>
                        <a:rPr lang="en-US" sz="1200" u="none" strike="noStrike" dirty="0">
                          <a:effectLst/>
                        </a:rPr>
                        <a:t>Right-to-work state</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ctr" fontAlgn="b"/>
                      <a:r>
                        <a:rPr lang="en-US" sz="1200" u="none" strike="noStrike" dirty="0">
                          <a:effectLst/>
                        </a:rPr>
                        <a:t>67.7</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ctr" fontAlgn="b"/>
                      <a:r>
                        <a:rPr lang="en-US" sz="1200" u="none" strike="noStrike" dirty="0">
                          <a:effectLst/>
                        </a:rPr>
                        <a:t>77.9 (7)</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extLst>
                  <a:ext uri="{0D108BD9-81ED-4DB2-BD59-A6C34878D82A}">
                    <a16:rowId xmlns:a16="http://schemas.microsoft.com/office/drawing/2014/main" val="1960878673"/>
                  </a:ext>
                </a:extLst>
              </a:tr>
              <a:tr h="277161">
                <a:tc>
                  <a:txBody>
                    <a:bodyPr/>
                    <a:lstStyle/>
                    <a:p>
                      <a:pPr algn="ctr" fontAlgn="b"/>
                      <a:r>
                        <a:rPr lang="en-US" sz="1200" u="none" strike="noStrike" dirty="0">
                          <a:effectLst/>
                        </a:rPr>
                        <a:t>18</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l" fontAlgn="b"/>
                      <a:r>
                        <a:rPr lang="en-US" sz="1200" u="none" strike="noStrike" dirty="0">
                          <a:effectLst/>
                        </a:rPr>
                        <a:t>Low union profile</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ctr" fontAlgn="b"/>
                      <a:r>
                        <a:rPr lang="en-US" sz="1200" u="none" strike="noStrike" dirty="0">
                          <a:effectLst/>
                        </a:rPr>
                        <a:t>66.3</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tc>
                  <a:txBody>
                    <a:bodyPr/>
                    <a:lstStyle/>
                    <a:p>
                      <a:pPr algn="ctr" fontAlgn="b"/>
                      <a:r>
                        <a:rPr lang="en-US" sz="1200" u="none" strike="noStrike" dirty="0">
                          <a:effectLst/>
                        </a:rPr>
                        <a:t>70.9 (14)</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00B050"/>
                    </a:solidFill>
                  </a:tcPr>
                </a:tc>
                <a:extLst>
                  <a:ext uri="{0D108BD9-81ED-4DB2-BD59-A6C34878D82A}">
                    <a16:rowId xmlns:a16="http://schemas.microsoft.com/office/drawing/2014/main" val="1889147654"/>
                  </a:ext>
                </a:extLst>
              </a:tr>
              <a:tr h="277161">
                <a:tc>
                  <a:txBody>
                    <a:bodyPr/>
                    <a:lstStyle/>
                    <a:p>
                      <a:pPr algn="ctr" fontAlgn="b"/>
                      <a:r>
                        <a:rPr lang="en-US" sz="1200" u="none" strike="noStrike" dirty="0">
                          <a:effectLst/>
                        </a:rPr>
                        <a:t>19</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l" fontAlgn="b"/>
                      <a:r>
                        <a:rPr lang="en-US" sz="1200" u="none" strike="noStrike" dirty="0">
                          <a:effectLst/>
                        </a:rPr>
                        <a:t>Inbound/outbound shipping costs</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64.6</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69.5 (15)</a:t>
                      </a:r>
                      <a:endParaRPr lang="en-US" sz="1200" b="0"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1459084747"/>
                  </a:ext>
                </a:extLst>
              </a:tr>
              <a:tr h="277161">
                <a:tc>
                  <a:txBody>
                    <a:bodyPr/>
                    <a:lstStyle/>
                    <a:p>
                      <a:pPr algn="ctr" fontAlgn="b"/>
                      <a:r>
                        <a:rPr lang="en-US" sz="1200" u="none" strike="noStrike" dirty="0">
                          <a:effectLst/>
                        </a:rPr>
                        <a:t>20</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l" fontAlgn="b"/>
                      <a:r>
                        <a:rPr lang="en-US" sz="1200" u="none" strike="noStrike" dirty="0">
                          <a:effectLst/>
                        </a:rPr>
                        <a:t>Proximity to suppliers</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64.3</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60.3 (21)</a:t>
                      </a:r>
                      <a:endParaRPr lang="en-US" sz="1200" b="0"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3491742396"/>
                  </a:ext>
                </a:extLst>
              </a:tr>
              <a:tr h="277161">
                <a:tc>
                  <a:txBody>
                    <a:bodyPr/>
                    <a:lstStyle/>
                    <a:p>
                      <a:pPr algn="ctr" fontAlgn="b"/>
                      <a:r>
                        <a:rPr lang="en-US" sz="1200" u="none" strike="noStrike" dirty="0">
                          <a:effectLst/>
                        </a:rPr>
                        <a:t>21</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l" fontAlgn="b"/>
                      <a:r>
                        <a:rPr lang="en-US" sz="1200" u="none" strike="noStrike" dirty="0">
                          <a:effectLst/>
                        </a:rPr>
                        <a:t>Accessibility to a major airport</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58.6</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62.4 (19)</a:t>
                      </a:r>
                      <a:endParaRPr lang="en-US" sz="1200" b="0"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2885824100"/>
                  </a:ext>
                </a:extLst>
              </a:tr>
              <a:tr h="277161">
                <a:tc>
                  <a:txBody>
                    <a:bodyPr/>
                    <a:lstStyle/>
                    <a:p>
                      <a:pPr algn="ctr" fontAlgn="b"/>
                      <a:r>
                        <a:rPr lang="en-US" sz="1200" u="none" strike="noStrike" dirty="0">
                          <a:effectLst/>
                        </a:rPr>
                        <a:t>22</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tc>
                  <a:txBody>
                    <a:bodyPr/>
                    <a:lstStyle/>
                    <a:p>
                      <a:pPr algn="l" fontAlgn="b"/>
                      <a:r>
                        <a:rPr lang="en-US" sz="1200" u="none" strike="noStrike" dirty="0">
                          <a:effectLst/>
                        </a:rPr>
                        <a:t>Water availability</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tc>
                  <a:txBody>
                    <a:bodyPr/>
                    <a:lstStyle/>
                    <a:p>
                      <a:pPr algn="ctr" fontAlgn="b"/>
                      <a:r>
                        <a:rPr lang="en-US" sz="1200" u="none" strike="noStrike" dirty="0">
                          <a:effectLst/>
                        </a:rPr>
                        <a:t>54.6</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tc>
                  <a:txBody>
                    <a:bodyPr/>
                    <a:lstStyle/>
                    <a:p>
                      <a:pPr algn="ctr" fontAlgn="b"/>
                      <a:r>
                        <a:rPr lang="en-US" sz="1200" u="none" strike="noStrike" dirty="0">
                          <a:effectLst/>
                        </a:rPr>
                        <a:t>44.0 (25)</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extLst>
                  <a:ext uri="{0D108BD9-81ED-4DB2-BD59-A6C34878D82A}">
                    <a16:rowId xmlns:a16="http://schemas.microsoft.com/office/drawing/2014/main" val="3837803691"/>
                  </a:ext>
                </a:extLst>
              </a:tr>
              <a:tr h="277161">
                <a:tc>
                  <a:txBody>
                    <a:bodyPr/>
                    <a:lstStyle/>
                    <a:p>
                      <a:pPr algn="ctr" fontAlgn="b"/>
                      <a:r>
                        <a:rPr lang="en-US" sz="1200" u="none" strike="noStrike" dirty="0">
                          <a:effectLst/>
                        </a:rPr>
                        <a:t>23</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l" fontAlgn="b"/>
                      <a:r>
                        <a:rPr lang="en-US" sz="1200" u="none" strike="noStrike" dirty="0">
                          <a:effectLst/>
                        </a:rPr>
                        <a:t>Availability of advanced ICT services</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53.6</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45.1 (24)</a:t>
                      </a:r>
                      <a:endParaRPr lang="en-US" sz="1200" b="0"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3484394747"/>
                  </a:ext>
                </a:extLst>
              </a:tr>
              <a:tr h="277161">
                <a:tc>
                  <a:txBody>
                    <a:bodyPr/>
                    <a:lstStyle/>
                    <a:p>
                      <a:pPr algn="ctr" fontAlgn="b"/>
                      <a:r>
                        <a:rPr lang="en-US" sz="1200" u="none" strike="noStrike" dirty="0">
                          <a:effectLst/>
                        </a:rPr>
                        <a:t>24</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l" fontAlgn="b"/>
                      <a:r>
                        <a:rPr lang="en-US" sz="1200" u="none" strike="noStrike" dirty="0">
                          <a:effectLst/>
                        </a:rPr>
                        <a:t>Raw materials availability</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52.6</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53.7 (22)</a:t>
                      </a:r>
                      <a:endParaRPr lang="en-US" sz="1200" b="0"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3974274750"/>
                  </a:ext>
                </a:extLst>
              </a:tr>
              <a:tr h="277161">
                <a:tc>
                  <a:txBody>
                    <a:bodyPr/>
                    <a:lstStyle/>
                    <a:p>
                      <a:pPr algn="ctr" fontAlgn="b"/>
                      <a:r>
                        <a:rPr lang="en-US" sz="1200" u="none" strike="noStrike" dirty="0">
                          <a:effectLst/>
                        </a:rPr>
                        <a:t>25</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l" fontAlgn="b"/>
                      <a:r>
                        <a:rPr lang="en-US" sz="1200" u="none" strike="noStrike" dirty="0">
                          <a:effectLst/>
                        </a:rPr>
                        <a:t>Proximity to innovation/commercialization R&amp;D centers</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48.4</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N/A</a:t>
                      </a:r>
                      <a:endParaRPr lang="en-US" sz="1200" b="0"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2718931618"/>
                  </a:ext>
                </a:extLst>
              </a:tr>
              <a:tr h="277161">
                <a:tc>
                  <a:txBody>
                    <a:bodyPr/>
                    <a:lstStyle/>
                    <a:p>
                      <a:pPr algn="ctr" fontAlgn="b"/>
                      <a:r>
                        <a:rPr lang="en-US" sz="1200" u="none" strike="noStrike" dirty="0" smtClean="0">
                          <a:effectLst/>
                        </a:rPr>
                        <a:t>26</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tc>
                  <a:txBody>
                    <a:bodyPr/>
                    <a:lstStyle/>
                    <a:p>
                      <a:pPr algn="l" fontAlgn="b"/>
                      <a:r>
                        <a:rPr lang="en-US" sz="1200" u="none" strike="noStrike" dirty="0" smtClean="0">
                          <a:effectLst/>
                        </a:rPr>
                        <a:t>Availability </a:t>
                      </a:r>
                      <a:r>
                        <a:rPr lang="en-US" sz="1200" u="none" strike="noStrike" dirty="0">
                          <a:effectLst/>
                        </a:rPr>
                        <a:t>of unskilled labor</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tc>
                  <a:txBody>
                    <a:bodyPr/>
                    <a:lstStyle/>
                    <a:p>
                      <a:pPr algn="ctr" fontAlgn="b"/>
                      <a:r>
                        <a:rPr lang="en-US" sz="1200" u="none" strike="noStrike" dirty="0">
                          <a:effectLst/>
                        </a:rPr>
                        <a:t>47.8</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tc>
                  <a:txBody>
                    <a:bodyPr/>
                    <a:lstStyle/>
                    <a:p>
                      <a:pPr algn="ctr" fontAlgn="b"/>
                      <a:r>
                        <a:rPr lang="en-US" sz="1200" u="none" strike="noStrike" dirty="0">
                          <a:effectLst/>
                        </a:rPr>
                        <a:t>52.5 (23)</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extLst>
                  <a:ext uri="{0D108BD9-81ED-4DB2-BD59-A6C34878D82A}">
                    <a16:rowId xmlns:a16="http://schemas.microsoft.com/office/drawing/2014/main" val="881915969"/>
                  </a:ext>
                </a:extLst>
              </a:tr>
              <a:tr h="277161">
                <a:tc>
                  <a:txBody>
                    <a:bodyPr/>
                    <a:lstStyle/>
                    <a:p>
                      <a:pPr algn="ctr" fontAlgn="b"/>
                      <a:r>
                        <a:rPr lang="en-US" sz="1200" u="none" strike="noStrike" dirty="0">
                          <a:effectLst/>
                        </a:rPr>
                        <a:t>27</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tc>
                  <a:txBody>
                    <a:bodyPr/>
                    <a:lstStyle/>
                    <a:p>
                      <a:pPr algn="l" fontAlgn="b"/>
                      <a:r>
                        <a:rPr lang="en-US" sz="1200" u="none" strike="noStrike" dirty="0">
                          <a:effectLst/>
                        </a:rPr>
                        <a:t>Railroad Service</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tc>
                  <a:txBody>
                    <a:bodyPr/>
                    <a:lstStyle/>
                    <a:p>
                      <a:pPr algn="ctr" fontAlgn="b"/>
                      <a:r>
                        <a:rPr lang="en-US" sz="1200" u="none" strike="noStrike" dirty="0">
                          <a:effectLst/>
                        </a:rPr>
                        <a:t>32.4</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tc>
                  <a:txBody>
                    <a:bodyPr/>
                    <a:lstStyle/>
                    <a:p>
                      <a:pPr algn="ctr" fontAlgn="b"/>
                      <a:r>
                        <a:rPr lang="en-US" sz="1200" u="none" strike="noStrike" dirty="0">
                          <a:effectLst/>
                        </a:rPr>
                        <a:t>30.9 (26)</a:t>
                      </a:r>
                      <a:endParaRPr lang="en-US" sz="1200" b="0" i="0" u="none" strike="noStrike" dirty="0">
                        <a:solidFill>
                          <a:srgbClr val="000000"/>
                        </a:solidFill>
                        <a:effectLst/>
                        <a:latin typeface="Calibri" panose="020F0502020204030204" pitchFamily="34" charset="0"/>
                      </a:endParaRPr>
                    </a:p>
                  </a:txBody>
                  <a:tcPr marL="8273" marR="8273" marT="8273" marB="0" anchor="ctr">
                    <a:solidFill>
                      <a:srgbClr val="FFC000"/>
                    </a:solidFill>
                  </a:tcPr>
                </a:tc>
                <a:extLst>
                  <a:ext uri="{0D108BD9-81ED-4DB2-BD59-A6C34878D82A}">
                    <a16:rowId xmlns:a16="http://schemas.microsoft.com/office/drawing/2014/main" val="3634855944"/>
                  </a:ext>
                </a:extLst>
              </a:tr>
              <a:tr h="277161">
                <a:tc>
                  <a:txBody>
                    <a:bodyPr/>
                    <a:lstStyle/>
                    <a:p>
                      <a:pPr algn="ctr" fontAlgn="b"/>
                      <a:r>
                        <a:rPr lang="en-US" sz="1200" u="none" strike="noStrike" dirty="0">
                          <a:effectLst/>
                        </a:rPr>
                        <a:t>28</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l" fontAlgn="b"/>
                      <a:r>
                        <a:rPr lang="en-US" sz="1200" u="none" strike="noStrike" dirty="0">
                          <a:effectLst/>
                        </a:rPr>
                        <a:t>Waterway or </a:t>
                      </a:r>
                      <a:r>
                        <a:rPr lang="en-US" sz="1200" u="none" strike="noStrike" dirty="0" err="1">
                          <a:effectLst/>
                        </a:rPr>
                        <a:t>oceanport</a:t>
                      </a:r>
                      <a:r>
                        <a:rPr lang="en-US" sz="1200" u="none" strike="noStrike" dirty="0">
                          <a:effectLst/>
                        </a:rPr>
                        <a:t> accessibility</a:t>
                      </a:r>
                      <a:endParaRPr lang="en-US" sz="1200" b="0" i="0" u="none" strike="noStrike" dirty="0">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a:effectLst/>
                        </a:rPr>
                        <a:t>24.0</a:t>
                      </a:r>
                      <a:endParaRPr lang="en-US" sz="1200" b="0" i="0" u="none" strike="noStrike">
                        <a:solidFill>
                          <a:srgbClr val="000000"/>
                        </a:solidFill>
                        <a:effectLst/>
                        <a:latin typeface="Calibri" panose="020F0502020204030204" pitchFamily="34" charset="0"/>
                      </a:endParaRPr>
                    </a:p>
                  </a:txBody>
                  <a:tcPr marL="8273" marR="8273" marT="8273" marB="0" anchor="ctr"/>
                </a:tc>
                <a:tc>
                  <a:txBody>
                    <a:bodyPr/>
                    <a:lstStyle/>
                    <a:p>
                      <a:pPr algn="ctr" fontAlgn="b"/>
                      <a:r>
                        <a:rPr lang="en-US" sz="1200" u="none" strike="noStrike" dirty="0">
                          <a:effectLst/>
                        </a:rPr>
                        <a:t>27.8 (27)</a:t>
                      </a:r>
                      <a:endParaRPr lang="en-US" sz="1200" b="0" i="0" u="none" strike="noStrike" dirty="0">
                        <a:solidFill>
                          <a:srgbClr val="000000"/>
                        </a:solidFill>
                        <a:effectLst/>
                        <a:latin typeface="Calibri" panose="020F0502020204030204" pitchFamily="34" charset="0"/>
                      </a:endParaRPr>
                    </a:p>
                  </a:txBody>
                  <a:tcPr marL="8273" marR="8273" marT="8273" marB="0" anchor="ctr"/>
                </a:tc>
                <a:extLst>
                  <a:ext uri="{0D108BD9-81ED-4DB2-BD59-A6C34878D82A}">
                    <a16:rowId xmlns:a16="http://schemas.microsoft.com/office/drawing/2014/main" val="1169063408"/>
                  </a:ext>
                </a:extLst>
              </a:tr>
              <a:tr h="277161">
                <a:tc>
                  <a:txBody>
                    <a:bodyPr/>
                    <a:lstStyle/>
                    <a:p>
                      <a:pPr algn="ctr" fontAlgn="b"/>
                      <a:endParaRPr lang="en-US" sz="1200" b="0" i="0" u="none" strike="noStrike">
                        <a:solidFill>
                          <a:srgbClr val="000000"/>
                        </a:solidFill>
                        <a:effectLst/>
                        <a:latin typeface="Calibri" panose="020F0502020204030204" pitchFamily="34" charset="0"/>
                      </a:endParaRPr>
                    </a:p>
                  </a:txBody>
                  <a:tcPr marL="8273" marR="8273" marT="8273"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8273" marR="8273" marT="8273"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8273" marR="8273" marT="8273" marB="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8273" marR="8273" marT="8273" marB="0" anchor="b"/>
                </a:tc>
                <a:extLst>
                  <a:ext uri="{0D108BD9-81ED-4DB2-BD59-A6C34878D82A}">
                    <a16:rowId xmlns:a16="http://schemas.microsoft.com/office/drawing/2014/main" val="310283358"/>
                  </a:ext>
                </a:extLst>
              </a:tr>
              <a:tr h="809307">
                <a:tc gridSpan="4">
                  <a:txBody>
                    <a:bodyPr/>
                    <a:lstStyle/>
                    <a:p>
                      <a:pPr algn="l" fontAlgn="ctr"/>
                      <a:r>
                        <a:rPr lang="en-US" sz="1200" u="none" strike="noStrike" dirty="0">
                          <a:effectLst/>
                        </a:rPr>
                        <a:t>*All figures are percentages and are the total of the "very important" and "important" ratings of the Area Development Corporate Survey and are rounded to the nearest tenth of a percent</a:t>
                      </a:r>
                      <a:r>
                        <a:rPr lang="en-US" sz="1200" u="none" strike="noStrike" dirty="0" smtClean="0">
                          <a:effectLst/>
                        </a:rPr>
                        <a:t>.</a:t>
                      </a:r>
                    </a:p>
                    <a:p>
                      <a:pPr marL="0" marR="0" indent="0" algn="l" defTabSz="914400" rtl="0" eaLnBrk="1" fontAlgn="ctr" latinLnBrk="0" hangingPunct="1">
                        <a:lnSpc>
                          <a:spcPct val="100000"/>
                        </a:lnSpc>
                        <a:spcBef>
                          <a:spcPts val="0"/>
                        </a:spcBef>
                        <a:spcAft>
                          <a:spcPts val="0"/>
                        </a:spcAft>
                        <a:buClrTx/>
                        <a:buSzTx/>
                        <a:buFontTx/>
                        <a:buNone/>
                        <a:tabLst/>
                        <a:defRPr/>
                      </a:pPr>
                      <a:r>
                        <a:rPr lang="en-US" sz="1200" u="none" strike="noStrike" dirty="0" smtClean="0">
                          <a:effectLst/>
                        </a:rPr>
                        <a:t>**2014 ranking</a:t>
                      </a:r>
                      <a:endParaRPr lang="en-US" sz="1200" b="0" i="0" u="none" strike="noStrike" dirty="0" smtClean="0">
                        <a:solidFill>
                          <a:srgbClr val="000000"/>
                        </a:solidFill>
                        <a:effectLst/>
                        <a:latin typeface="Calibri" panose="020F0502020204030204" pitchFamily="34" charset="0"/>
                      </a:endParaRPr>
                    </a:p>
                    <a:p>
                      <a:pPr algn="l" fontAlgn="ctr"/>
                      <a:endParaRPr lang="en-US" sz="1200" b="0" i="0" u="none" strike="noStrike" dirty="0">
                        <a:solidFill>
                          <a:srgbClr val="000000"/>
                        </a:solidFill>
                        <a:effectLst/>
                        <a:latin typeface="Calibri" panose="020F0502020204030204" pitchFamily="34" charset="0"/>
                      </a:endParaRPr>
                    </a:p>
                  </a:txBody>
                  <a:tcPr marL="8273" marR="8273" marT="8273"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1781727"/>
                  </a:ext>
                </a:extLst>
              </a:tr>
              <a:tr h="277161">
                <a:tc gridSpan="4">
                  <a:txBody>
                    <a:bodyPr/>
                    <a:lstStyle/>
                    <a:p>
                      <a:pPr algn="l" fontAlgn="b"/>
                      <a:endParaRPr lang="en-US" sz="1200" b="0" i="0" u="none" strike="noStrike" dirty="0">
                        <a:solidFill>
                          <a:srgbClr val="000000"/>
                        </a:solidFill>
                        <a:effectLst/>
                        <a:latin typeface="Calibri" panose="020F0502020204030204" pitchFamily="34" charset="0"/>
                      </a:endParaRPr>
                    </a:p>
                  </a:txBody>
                  <a:tcPr marL="8273" marR="8273" marT="8273"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9283842"/>
                  </a:ext>
                </a:extLst>
              </a:tr>
            </a:tbl>
          </a:graphicData>
        </a:graphic>
      </p:graphicFrame>
      <p:sp>
        <p:nvSpPr>
          <p:cNvPr id="3" name="TextBox 2"/>
          <p:cNvSpPr txBox="1"/>
          <p:nvPr/>
        </p:nvSpPr>
        <p:spPr>
          <a:xfrm>
            <a:off x="2759514" y="155275"/>
            <a:ext cx="3624967" cy="400110"/>
          </a:xfrm>
          <a:prstGeom prst="rect">
            <a:avLst/>
          </a:prstGeom>
          <a:noFill/>
        </p:spPr>
        <p:txBody>
          <a:bodyPr wrap="none" rtlCol="0">
            <a:spAutoFit/>
          </a:bodyPr>
          <a:lstStyle/>
          <a:p>
            <a:r>
              <a:rPr lang="en-US" sz="2000" b="1" dirty="0" smtClean="0"/>
              <a:t>Ranking of Site Selection Factors</a:t>
            </a:r>
            <a:endParaRPr lang="en-US" sz="2000" b="1" dirty="0"/>
          </a:p>
        </p:txBody>
      </p:sp>
      <p:pic>
        <p:nvPicPr>
          <p:cNvPr id="4" name="Picture 3"/>
          <p:cNvPicPr>
            <a:picLocks noChangeAspect="1"/>
          </p:cNvPicPr>
          <p:nvPr/>
        </p:nvPicPr>
        <p:blipFill>
          <a:blip r:embed="rId2"/>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203174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rendizaje continuo, esencial en el mundo laboral - Creando Talent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13" y="1491651"/>
            <a:ext cx="4305300" cy="4495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4085" y="213394"/>
            <a:ext cx="5228703" cy="6123392"/>
          </a:xfrm>
          <a:prstGeom prst="rect">
            <a:avLst/>
          </a:prstGeom>
        </p:spPr>
      </p:pic>
      <p:sp>
        <p:nvSpPr>
          <p:cNvPr id="7" name="Rectangle 6"/>
          <p:cNvSpPr/>
          <p:nvPr/>
        </p:nvSpPr>
        <p:spPr>
          <a:xfrm>
            <a:off x="1228812" y="6336786"/>
            <a:ext cx="6978770" cy="369332"/>
          </a:xfrm>
          <a:prstGeom prst="rect">
            <a:avLst/>
          </a:prstGeom>
        </p:spPr>
        <p:txBody>
          <a:bodyPr wrap="square">
            <a:spAutoFit/>
          </a:bodyPr>
          <a:lstStyle/>
          <a:p>
            <a:pPr algn="ctr"/>
            <a:r>
              <a:rPr lang="en-US" i="1" dirty="0"/>
              <a:t>Source: Area Development, 2015 Corporate Executive Survey</a:t>
            </a:r>
          </a:p>
        </p:txBody>
      </p:sp>
      <p:pic>
        <p:nvPicPr>
          <p:cNvPr id="6" name="Picture 5"/>
          <p:cNvPicPr>
            <a:picLocks noChangeAspect="1"/>
          </p:cNvPicPr>
          <p:nvPr/>
        </p:nvPicPr>
        <p:blipFill>
          <a:blip r:embed="rId4"/>
          <a:stretch>
            <a:fillRect/>
          </a:stretch>
        </p:blipFill>
        <p:spPr>
          <a:xfrm>
            <a:off x="-84488" y="5671458"/>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53106340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928" y="263701"/>
            <a:ext cx="5051745" cy="5848798"/>
          </a:xfrm>
        </p:spPr>
      </p:pic>
      <p:sp>
        <p:nvSpPr>
          <p:cNvPr id="6" name="Rectangle 5"/>
          <p:cNvSpPr/>
          <p:nvPr/>
        </p:nvSpPr>
        <p:spPr>
          <a:xfrm>
            <a:off x="1073537" y="6336786"/>
            <a:ext cx="6978770" cy="369332"/>
          </a:xfrm>
          <a:prstGeom prst="rect">
            <a:avLst/>
          </a:prstGeom>
        </p:spPr>
        <p:txBody>
          <a:bodyPr wrap="square">
            <a:spAutoFit/>
          </a:bodyPr>
          <a:lstStyle/>
          <a:p>
            <a:pPr algn="ctr"/>
            <a:r>
              <a:rPr lang="en-US" i="1" dirty="0"/>
              <a:t>Source: Area Development, 2015 Corporate Executive Survey</a:t>
            </a:r>
          </a:p>
        </p:txBody>
      </p:sp>
      <p:pic>
        <p:nvPicPr>
          <p:cNvPr id="3" name="Picture 2" descr="Innovación sostenible: Resultados reales con proceso sistemático 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1718" y="1871933"/>
            <a:ext cx="3351182" cy="3351182"/>
          </a:xfrm>
          <a:prstGeom prst="rect">
            <a:avLst/>
          </a:prstGeom>
          <a:solidFill>
            <a:schemeClr val="bg1"/>
          </a:solidFill>
        </p:spPr>
      </p:pic>
      <p:pic>
        <p:nvPicPr>
          <p:cNvPr id="5" name="Picture 4"/>
          <p:cNvPicPr>
            <a:picLocks noChangeAspect="1"/>
          </p:cNvPicPr>
          <p:nvPr/>
        </p:nvPicPr>
        <p:blipFill>
          <a:blip r:embed="rId4"/>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8461533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4910" y="6008983"/>
            <a:ext cx="6905897" cy="369332"/>
          </a:xfrm>
          <a:prstGeom prst="rect">
            <a:avLst/>
          </a:prstGeom>
        </p:spPr>
        <p:txBody>
          <a:bodyPr wrap="square">
            <a:spAutoFit/>
          </a:bodyPr>
          <a:lstStyle/>
          <a:p>
            <a:pPr algn="ctr"/>
            <a:r>
              <a:rPr lang="en-US" i="1" dirty="0"/>
              <a:t>Source: Area Development, 2015 Corporate Executive Survey</a:t>
            </a:r>
          </a:p>
        </p:txBody>
      </p:sp>
      <p:pic>
        <p:nvPicPr>
          <p:cNvPr id="4" name="Picture 3" descr="... jacked up the county communications services tax a tax levied on ce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79" y="1984075"/>
            <a:ext cx="2890192" cy="28757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817" y="1061047"/>
            <a:ext cx="6451587" cy="4071668"/>
          </a:xfrm>
          <a:prstGeom prst="rect">
            <a:avLst/>
          </a:prstGeom>
        </p:spPr>
      </p:pic>
      <p:pic>
        <p:nvPicPr>
          <p:cNvPr id="6" name="Picture 5"/>
          <p:cNvPicPr>
            <a:picLocks noChangeAspect="1"/>
          </p:cNvPicPr>
          <p:nvPr/>
        </p:nvPicPr>
        <p:blipFill>
          <a:blip r:embed="rId4"/>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6198126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2475" y="1177141"/>
            <a:ext cx="7858125" cy="5262979"/>
          </a:xfrm>
          <a:prstGeom prst="rect">
            <a:avLst/>
          </a:prstGeom>
        </p:spPr>
        <p:txBody>
          <a:bodyPr wrap="square">
            <a:spAutoFit/>
          </a:bodyPr>
          <a:lstStyle/>
          <a:p>
            <a:r>
              <a:rPr lang="en-US" sz="2400" dirty="0"/>
              <a:t>Based on the results of the </a:t>
            </a:r>
            <a:r>
              <a:rPr lang="en-US" sz="2400" b="1" i="1" dirty="0"/>
              <a:t>Tax Foundation’s </a:t>
            </a:r>
            <a:r>
              <a:rPr lang="en-US" sz="2400" dirty="0"/>
              <a:t>latest ranking, the following 10 states have been identified to have the best overall business tax climate</a:t>
            </a:r>
            <a:r>
              <a:rPr lang="en-US" sz="2400" dirty="0" smtClean="0"/>
              <a:t>:</a:t>
            </a:r>
          </a:p>
          <a:p>
            <a:endParaRPr lang="en-US" sz="2400" dirty="0"/>
          </a:p>
          <a:p>
            <a:pPr lvl="1">
              <a:buFont typeface="+mj-lt"/>
              <a:buAutoNum type="arabicPeriod"/>
            </a:pPr>
            <a:r>
              <a:rPr lang="en-US" sz="2400" dirty="0"/>
              <a:t>Wyoming</a:t>
            </a:r>
          </a:p>
          <a:p>
            <a:pPr lvl="1">
              <a:buFont typeface="+mj-lt"/>
              <a:buAutoNum type="arabicPeriod"/>
            </a:pPr>
            <a:r>
              <a:rPr lang="en-US" sz="2400" dirty="0"/>
              <a:t>South Dakota</a:t>
            </a:r>
          </a:p>
          <a:p>
            <a:pPr lvl="1">
              <a:buFont typeface="+mj-lt"/>
              <a:buAutoNum type="arabicPeriod"/>
            </a:pPr>
            <a:r>
              <a:rPr lang="en-US" sz="2400" dirty="0"/>
              <a:t>Alaska</a:t>
            </a:r>
          </a:p>
          <a:p>
            <a:pPr lvl="1">
              <a:buFont typeface="+mj-lt"/>
              <a:buAutoNum type="arabicPeriod"/>
            </a:pPr>
            <a:r>
              <a:rPr lang="en-US" sz="2400" dirty="0"/>
              <a:t>Florida</a:t>
            </a:r>
          </a:p>
          <a:p>
            <a:pPr lvl="1">
              <a:buFont typeface="+mj-lt"/>
              <a:buAutoNum type="arabicPeriod"/>
            </a:pPr>
            <a:r>
              <a:rPr lang="en-US" sz="2400" dirty="0"/>
              <a:t>Nevada</a:t>
            </a:r>
          </a:p>
          <a:p>
            <a:pPr lvl="1">
              <a:buFont typeface="+mj-lt"/>
              <a:buAutoNum type="arabicPeriod"/>
            </a:pPr>
            <a:r>
              <a:rPr lang="en-US" sz="2400" dirty="0"/>
              <a:t>Montana</a:t>
            </a:r>
          </a:p>
          <a:p>
            <a:pPr lvl="1">
              <a:buFont typeface="+mj-lt"/>
              <a:buAutoNum type="arabicPeriod"/>
            </a:pPr>
            <a:r>
              <a:rPr lang="en-US" sz="2400" dirty="0"/>
              <a:t>New Hampshire</a:t>
            </a:r>
          </a:p>
          <a:p>
            <a:pPr lvl="1">
              <a:buFont typeface="+mj-lt"/>
              <a:buAutoNum type="arabicPeriod"/>
            </a:pPr>
            <a:r>
              <a:rPr lang="en-US" sz="2400" dirty="0"/>
              <a:t>Indiana</a:t>
            </a:r>
          </a:p>
          <a:p>
            <a:pPr lvl="1">
              <a:buFont typeface="+mj-lt"/>
              <a:buAutoNum type="arabicPeriod"/>
            </a:pPr>
            <a:r>
              <a:rPr lang="en-US" sz="2400" dirty="0"/>
              <a:t>Utah</a:t>
            </a:r>
          </a:p>
          <a:p>
            <a:pPr lvl="1">
              <a:buFont typeface="+mj-lt"/>
              <a:buAutoNum type="arabicPeriod"/>
            </a:pPr>
            <a:r>
              <a:rPr lang="en-US" sz="2400" dirty="0"/>
              <a:t>Oregon</a:t>
            </a:r>
          </a:p>
        </p:txBody>
      </p:sp>
      <p:sp>
        <p:nvSpPr>
          <p:cNvPr id="5" name="TextBox 4"/>
          <p:cNvSpPr txBox="1"/>
          <p:nvPr/>
        </p:nvSpPr>
        <p:spPr>
          <a:xfrm>
            <a:off x="876300" y="390525"/>
            <a:ext cx="7423507" cy="646331"/>
          </a:xfrm>
          <a:prstGeom prst="rect">
            <a:avLst/>
          </a:prstGeom>
          <a:noFill/>
        </p:spPr>
        <p:txBody>
          <a:bodyPr wrap="none" rtlCol="0">
            <a:spAutoFit/>
          </a:bodyPr>
          <a:lstStyle/>
          <a:p>
            <a:r>
              <a:rPr lang="en-US" sz="3600" b="1" dirty="0" smtClean="0"/>
              <a:t>2017 State Business Tax Climate Index</a:t>
            </a:r>
            <a:endParaRPr lang="en-US" sz="3600" b="1" dirty="0"/>
          </a:p>
        </p:txBody>
      </p:sp>
      <p:pic>
        <p:nvPicPr>
          <p:cNvPr id="6" name="Picture 5"/>
          <p:cNvPicPr>
            <a:picLocks noChangeAspect="1"/>
          </p:cNvPicPr>
          <p:nvPr/>
        </p:nvPicPr>
        <p:blipFill>
          <a:blip r:embed="rId2"/>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628741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2475" y="1177141"/>
            <a:ext cx="7858125" cy="3416320"/>
          </a:xfrm>
          <a:prstGeom prst="rect">
            <a:avLst/>
          </a:prstGeom>
        </p:spPr>
        <p:txBody>
          <a:bodyPr wrap="square">
            <a:spAutoFit/>
          </a:bodyPr>
          <a:lstStyle/>
          <a:p>
            <a:pPr algn="ctr"/>
            <a:r>
              <a:rPr lang="en-US" sz="2400" b="1" i="1" dirty="0" smtClean="0"/>
              <a:t>How did Oklahoma fare?</a:t>
            </a:r>
          </a:p>
          <a:p>
            <a:pPr algn="ctr"/>
            <a:endParaRPr lang="en-US" sz="2400" b="1" i="1" dirty="0"/>
          </a:p>
          <a:p>
            <a:r>
              <a:rPr lang="en-US" sz="2400" dirty="0" smtClean="0"/>
              <a:t>Overall Tax Rate					31</a:t>
            </a:r>
            <a:r>
              <a:rPr lang="en-US" sz="2400" baseline="30000" dirty="0" smtClean="0"/>
              <a:t>st</a:t>
            </a:r>
            <a:endParaRPr lang="en-US" sz="2400" dirty="0" smtClean="0"/>
          </a:p>
          <a:p>
            <a:r>
              <a:rPr lang="en-US" sz="2400" dirty="0" smtClean="0">
                <a:solidFill>
                  <a:srgbClr val="008000"/>
                </a:solidFill>
              </a:rPr>
              <a:t>Corporate Tax Rate					  9</a:t>
            </a:r>
            <a:r>
              <a:rPr lang="en-US" sz="2400" baseline="30000" dirty="0" smtClean="0">
                <a:solidFill>
                  <a:srgbClr val="008000"/>
                </a:solidFill>
              </a:rPr>
              <a:t>th</a:t>
            </a:r>
            <a:endParaRPr lang="en-US" sz="2400" dirty="0" smtClean="0">
              <a:solidFill>
                <a:srgbClr val="008000"/>
              </a:solidFill>
            </a:endParaRPr>
          </a:p>
          <a:p>
            <a:r>
              <a:rPr lang="en-US" sz="2400" dirty="0" smtClean="0">
                <a:solidFill>
                  <a:srgbClr val="008000"/>
                </a:solidFill>
              </a:rPr>
              <a:t>Property Tax Rate					12</a:t>
            </a:r>
            <a:r>
              <a:rPr lang="en-US" sz="2400" baseline="30000" dirty="0" smtClean="0">
                <a:solidFill>
                  <a:srgbClr val="008000"/>
                </a:solidFill>
              </a:rPr>
              <a:t>th</a:t>
            </a:r>
            <a:endParaRPr lang="en-US" sz="2400" dirty="0" smtClean="0">
              <a:solidFill>
                <a:srgbClr val="008000"/>
              </a:solidFill>
            </a:endParaRPr>
          </a:p>
          <a:p>
            <a:r>
              <a:rPr lang="en-US" sz="2400" dirty="0" smtClean="0"/>
              <a:t>Individual Income Tax Rate				38</a:t>
            </a:r>
            <a:r>
              <a:rPr lang="en-US" sz="2400" baseline="30000" dirty="0" smtClean="0"/>
              <a:t>th</a:t>
            </a:r>
            <a:r>
              <a:rPr lang="en-US" sz="2400" dirty="0" smtClean="0"/>
              <a:t> </a:t>
            </a:r>
          </a:p>
          <a:p>
            <a:r>
              <a:rPr lang="en-US" sz="2400" dirty="0" smtClean="0"/>
              <a:t>Sales Tax Rate						36</a:t>
            </a:r>
            <a:r>
              <a:rPr lang="en-US" sz="2400" baseline="30000" dirty="0" smtClean="0"/>
              <a:t>th</a:t>
            </a:r>
            <a:endParaRPr lang="en-US" sz="2400" dirty="0" smtClean="0"/>
          </a:p>
          <a:p>
            <a:r>
              <a:rPr lang="en-US" sz="2400" dirty="0" smtClean="0">
                <a:solidFill>
                  <a:srgbClr val="008000"/>
                </a:solidFill>
              </a:rPr>
              <a:t>Unemployment Insurance Tax Rate			   1</a:t>
            </a:r>
            <a:r>
              <a:rPr lang="en-US" sz="2400" baseline="30000" dirty="0" smtClean="0">
                <a:solidFill>
                  <a:srgbClr val="008000"/>
                </a:solidFill>
              </a:rPr>
              <a:t>st</a:t>
            </a:r>
            <a:endParaRPr lang="en-US" sz="2400" dirty="0" smtClean="0">
              <a:solidFill>
                <a:srgbClr val="008000"/>
              </a:solidFill>
            </a:endParaRPr>
          </a:p>
          <a:p>
            <a:endParaRPr lang="en-US" sz="2400" dirty="0"/>
          </a:p>
        </p:txBody>
      </p:sp>
      <p:sp>
        <p:nvSpPr>
          <p:cNvPr id="5" name="TextBox 4"/>
          <p:cNvSpPr txBox="1"/>
          <p:nvPr/>
        </p:nvSpPr>
        <p:spPr>
          <a:xfrm>
            <a:off x="876300" y="390525"/>
            <a:ext cx="7423507" cy="646331"/>
          </a:xfrm>
          <a:prstGeom prst="rect">
            <a:avLst/>
          </a:prstGeom>
          <a:noFill/>
        </p:spPr>
        <p:txBody>
          <a:bodyPr wrap="none" rtlCol="0">
            <a:spAutoFit/>
          </a:bodyPr>
          <a:lstStyle/>
          <a:p>
            <a:r>
              <a:rPr lang="en-US" sz="3600" b="1" dirty="0" smtClean="0"/>
              <a:t>2017 State Business Tax Climate Index</a:t>
            </a:r>
            <a:endParaRPr lang="en-US" sz="3600" b="1" dirty="0"/>
          </a:p>
        </p:txBody>
      </p:sp>
      <p:sp>
        <p:nvSpPr>
          <p:cNvPr id="2" name="TextBox 1"/>
          <p:cNvSpPr txBox="1"/>
          <p:nvPr/>
        </p:nvSpPr>
        <p:spPr>
          <a:xfrm>
            <a:off x="3343275" y="5562600"/>
            <a:ext cx="2405915" cy="369332"/>
          </a:xfrm>
          <a:prstGeom prst="rect">
            <a:avLst/>
          </a:prstGeom>
          <a:noFill/>
        </p:spPr>
        <p:txBody>
          <a:bodyPr wrap="none" rtlCol="0">
            <a:spAutoFit/>
          </a:bodyPr>
          <a:lstStyle/>
          <a:p>
            <a:r>
              <a:rPr lang="en-US" b="1" i="1" dirty="0" smtClean="0"/>
              <a:t>Source: Tax Foundation</a:t>
            </a:r>
            <a:endParaRPr lang="en-US" b="1" i="1" dirty="0"/>
          </a:p>
        </p:txBody>
      </p:sp>
      <p:pic>
        <p:nvPicPr>
          <p:cNvPr id="6" name="Picture 5"/>
          <p:cNvPicPr>
            <a:picLocks noChangeAspect="1"/>
          </p:cNvPicPr>
          <p:nvPr/>
        </p:nvPicPr>
        <p:blipFill>
          <a:blip r:embed="rId2"/>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451965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uturos del azúcar crudo retroceden por ventas de fondos"/>
          <p:cNvPicPr>
            <a:picLocks noChangeAspect="1"/>
          </p:cNvPicPr>
          <p:nvPr/>
        </p:nvPicPr>
        <p:blipFill>
          <a:blip r:embed="rId2">
            <a:extLst>
              <a:ext uri="{BEBA8EAE-BF5A-486C-A8C5-ECC9F3942E4B}">
                <a14:imgProps xmlns:a14="http://schemas.microsoft.com/office/drawing/2010/main">
                  <a14:imgLayer r:embed="rId3">
                    <a14:imgEffect>
                      <a14:brightnessContrast bright="62000" contrast="20000"/>
                    </a14:imgEffect>
                  </a14:imgLayer>
                </a14:imgProps>
              </a:ext>
              <a:ext uri="{28A0092B-C50C-407E-A947-70E740481C1C}">
                <a14:useLocalDpi xmlns:a14="http://schemas.microsoft.com/office/drawing/2010/main" val="0"/>
              </a:ext>
            </a:extLst>
          </a:blip>
          <a:stretch>
            <a:fillRect/>
          </a:stretch>
        </p:blipFill>
        <p:spPr>
          <a:xfrm>
            <a:off x="104775" y="2257425"/>
            <a:ext cx="9144000" cy="6858000"/>
          </a:xfrm>
          <a:prstGeom prst="rect">
            <a:avLst/>
          </a:prstGeom>
        </p:spPr>
      </p:pic>
      <p:sp>
        <p:nvSpPr>
          <p:cNvPr id="4" name="TextBox 3"/>
          <p:cNvSpPr txBox="1"/>
          <p:nvPr/>
        </p:nvSpPr>
        <p:spPr>
          <a:xfrm>
            <a:off x="1280959" y="990600"/>
            <a:ext cx="6495435" cy="2923877"/>
          </a:xfrm>
          <a:prstGeom prst="rect">
            <a:avLst/>
          </a:prstGeom>
          <a:noFill/>
        </p:spPr>
        <p:txBody>
          <a:bodyPr wrap="square" rtlCol="0">
            <a:spAutoFit/>
          </a:bodyPr>
          <a:lstStyle/>
          <a:p>
            <a:pPr algn="ctr"/>
            <a:r>
              <a:rPr lang="en-US" sz="3200" b="1" dirty="0" smtClean="0"/>
              <a:t>If we are doing well, why aren’t Sales Tax Collections going up?</a:t>
            </a:r>
          </a:p>
          <a:p>
            <a:pPr algn="ctr"/>
            <a:endParaRPr lang="en-US" sz="2400" b="1" dirty="0"/>
          </a:p>
          <a:p>
            <a:pPr algn="ctr"/>
            <a:endParaRPr lang="en-US" sz="2400" b="1" dirty="0" smtClean="0"/>
          </a:p>
          <a:p>
            <a:r>
              <a:rPr lang="en-US" sz="2400" b="1" dirty="0" smtClean="0"/>
              <a:t>1) New jobs reported by LEDC are not net gains if 	other jobs are lost in the community</a:t>
            </a:r>
          </a:p>
          <a:p>
            <a:r>
              <a:rPr lang="en-US" sz="2400" b="1" dirty="0" smtClean="0"/>
              <a:t>2) Effects of growing E-Commerce??</a:t>
            </a:r>
            <a:endParaRPr lang="en-US" sz="2400" b="1" dirty="0"/>
          </a:p>
        </p:txBody>
      </p:sp>
      <p:pic>
        <p:nvPicPr>
          <p:cNvPr id="6" name="Picture 5"/>
          <p:cNvPicPr>
            <a:picLocks noChangeAspect="1"/>
          </p:cNvPicPr>
          <p:nvPr/>
        </p:nvPicPr>
        <p:blipFill>
          <a:blip r:embed="rId4"/>
          <a:stretch>
            <a:fillRect/>
          </a:stretch>
        </p:blipFill>
        <p:spPr>
          <a:xfrm>
            <a:off x="364742" y="5686425"/>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0395600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6812" y="1511290"/>
            <a:ext cx="7620000" cy="4154984"/>
          </a:xfrm>
          <a:prstGeom prst="rect">
            <a:avLst/>
          </a:prstGeom>
        </p:spPr>
        <p:txBody>
          <a:bodyPr wrap="square">
            <a:spAutoFit/>
          </a:bodyPr>
          <a:lstStyle/>
          <a:p>
            <a:r>
              <a:rPr lang="en-US" sz="2400" dirty="0"/>
              <a:t>Between the end of 2009 and this July </a:t>
            </a:r>
            <a:r>
              <a:rPr lang="en-US" sz="2400" b="1" dirty="0">
                <a:solidFill>
                  <a:srgbClr val="A50021"/>
                </a:solidFill>
              </a:rPr>
              <a:t>e-commerce doubled its share of the retail pie</a:t>
            </a:r>
            <a:r>
              <a:rPr lang="en-US" sz="2400" dirty="0"/>
              <a:t> and while </a:t>
            </a:r>
            <a:r>
              <a:rPr lang="en-US" sz="2400" b="1" dirty="0"/>
              <a:t>overall sales have risen a cumulative 31 percent, department store sales have plunged 17 percent</a:t>
            </a:r>
            <a:r>
              <a:rPr lang="en-US" sz="2400" dirty="0"/>
              <a:t>, according to Commerce Department data.</a:t>
            </a:r>
          </a:p>
          <a:p>
            <a:endParaRPr lang="en-US" sz="2400" dirty="0" smtClean="0"/>
          </a:p>
          <a:p>
            <a:r>
              <a:rPr lang="en-US" sz="2400" dirty="0" smtClean="0"/>
              <a:t>According </a:t>
            </a:r>
            <a:r>
              <a:rPr lang="en-US" sz="2400" dirty="0"/>
              <a:t>to Howard </a:t>
            </a:r>
            <a:r>
              <a:rPr lang="en-US" sz="2400" dirty="0" err="1"/>
              <a:t>Davidowitz</a:t>
            </a:r>
            <a:r>
              <a:rPr lang="en-US" sz="2400" dirty="0"/>
              <a:t>, chairman of </a:t>
            </a:r>
            <a:r>
              <a:rPr lang="en-US" sz="2400" dirty="0" err="1"/>
              <a:t>Davidowitz</a:t>
            </a:r>
            <a:r>
              <a:rPr lang="en-US" sz="2400" dirty="0"/>
              <a:t> &amp; Associates Inc, which has provided consulting and investment banking services for the retail industry since 1981, </a:t>
            </a:r>
            <a:r>
              <a:rPr lang="en-US" sz="2400" b="1" dirty="0"/>
              <a:t>half the 1,100 U.S. regional malls will close over the next decade.</a:t>
            </a:r>
          </a:p>
        </p:txBody>
      </p:sp>
      <p:pic>
        <p:nvPicPr>
          <p:cNvPr id="3" name="Picture 2"/>
          <p:cNvPicPr>
            <a:picLocks noChangeAspect="1"/>
          </p:cNvPicPr>
          <p:nvPr/>
        </p:nvPicPr>
        <p:blipFill>
          <a:blip r:embed="rId2"/>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176913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1" y="247650"/>
            <a:ext cx="9143999" cy="954107"/>
          </a:xfrm>
          <a:prstGeom prst="rect">
            <a:avLst/>
          </a:prstGeom>
          <a:noFill/>
          <a:ln w="9525">
            <a:noFill/>
            <a:miter lim="800000"/>
            <a:headEnd/>
            <a:tailEnd/>
          </a:ln>
        </p:spPr>
        <p:txBody>
          <a:bodyPr wrap="square">
            <a:spAutoFit/>
          </a:bodyPr>
          <a:lstStyle/>
          <a:p>
            <a:pPr algn="ctr">
              <a:spcBef>
                <a:spcPct val="50000"/>
              </a:spcBef>
            </a:pPr>
            <a:r>
              <a:rPr lang="en-US" sz="2800" dirty="0">
                <a:latin typeface="Arial" pitchFamily="34" charset="0"/>
                <a:cs typeface="Arial" pitchFamily="34" charset="0"/>
              </a:rPr>
              <a:t>Civilian employment down 750 jobs since 2010</a:t>
            </a:r>
            <a:br>
              <a:rPr lang="en-US" sz="2800" dirty="0">
                <a:latin typeface="Arial" pitchFamily="34" charset="0"/>
                <a:cs typeface="Arial" pitchFamily="34" charset="0"/>
              </a:rPr>
            </a:br>
            <a:endParaRPr lang="en-US" sz="2800" dirty="0">
              <a:latin typeface="Arial" pitchFamily="34" charset="0"/>
              <a:cs typeface="Arial" pitchFamily="34" charset="0"/>
            </a:endParaRPr>
          </a:p>
        </p:txBody>
      </p:sp>
      <p:sp>
        <p:nvSpPr>
          <p:cNvPr id="4" name="Slide Number Placeholder 1"/>
          <p:cNvSpPr>
            <a:spLocks noGrp="1"/>
          </p:cNvSpPr>
          <p:nvPr>
            <p:ph type="sldNum" sz="quarter" idx="12"/>
          </p:nvPr>
        </p:nvSpPr>
        <p:spPr>
          <a:xfrm>
            <a:off x="6865427" y="6504873"/>
            <a:ext cx="2178211" cy="263917"/>
          </a:xfrm>
        </p:spPr>
        <p:txBody>
          <a:bodyPr/>
          <a:lstStyle/>
          <a:p>
            <a:pPr>
              <a:defRPr/>
            </a:pPr>
            <a:fld id="{32F11978-4BBB-4B16-A38E-CB8DD88E0188}" type="slidenum">
              <a:rPr lang="en-US" smtClean="0">
                <a:latin typeface="Arial" pitchFamily="34" charset="0"/>
                <a:cs typeface="Arial" pitchFamily="34" charset="0"/>
              </a:rPr>
              <a:pPr>
                <a:defRPr/>
              </a:pPr>
              <a:t>9</a:t>
            </a:fld>
            <a:endParaRPr lang="en-US" dirty="0">
              <a:latin typeface="Arial" pitchFamily="34" charset="0"/>
              <a:cs typeface="Arial" pitchFamily="34" charset="0"/>
            </a:endParaRPr>
          </a:p>
        </p:txBody>
      </p:sp>
      <p:sp>
        <p:nvSpPr>
          <p:cNvPr id="14" name="TextBox 13"/>
          <p:cNvSpPr txBox="1"/>
          <p:nvPr/>
        </p:nvSpPr>
        <p:spPr>
          <a:xfrm>
            <a:off x="220717" y="6589986"/>
            <a:ext cx="8635528" cy="261610"/>
          </a:xfrm>
          <a:prstGeom prst="rect">
            <a:avLst/>
          </a:prstGeom>
          <a:noFill/>
        </p:spPr>
        <p:txBody>
          <a:bodyPr wrap="square" rtlCol="0">
            <a:spAutoFit/>
          </a:bodyPr>
          <a:lstStyle/>
          <a:p>
            <a:r>
              <a:rPr lang="en-US" sz="1050" dirty="0"/>
              <a:t>Source: Bureau of Economic Analysis and </a:t>
            </a:r>
            <a:r>
              <a:rPr lang="en-US" sz="1050" dirty="0" err="1"/>
              <a:t>RegionTrack</a:t>
            </a:r>
            <a:r>
              <a:rPr lang="en-US" sz="1050" dirty="0"/>
              <a:t> estimates</a:t>
            </a:r>
          </a:p>
        </p:txBody>
      </p:sp>
      <p:sp>
        <p:nvSpPr>
          <p:cNvPr id="2" name="Rectangle 1"/>
          <p:cNvSpPr/>
          <p:nvPr/>
        </p:nvSpPr>
        <p:spPr>
          <a:xfrm>
            <a:off x="220717" y="1474149"/>
            <a:ext cx="8822921" cy="615553"/>
          </a:xfrm>
          <a:prstGeom prst="rect">
            <a:avLst/>
          </a:prstGeom>
        </p:spPr>
        <p:txBody>
          <a:bodyPr wrap="square">
            <a:spAutoFit/>
          </a:bodyPr>
          <a:lstStyle/>
          <a:p>
            <a:pPr algn="ctr"/>
            <a:r>
              <a:rPr lang="en-US" b="1" dirty="0">
                <a:solidFill>
                  <a:srgbClr val="365F91"/>
                </a:solidFill>
                <a:latin typeface="Calibri" panose="020F0502020204030204" pitchFamily="34" charset="0"/>
                <a:ea typeface="Calibri" panose="020F0502020204030204" pitchFamily="34" charset="0"/>
                <a:cs typeface="Arial" panose="020B0604020202020204" pitchFamily="34" charset="0"/>
              </a:rPr>
              <a:t>Federal Employment</a:t>
            </a:r>
            <a:r>
              <a:rPr lang="en-US" sz="1600" b="1" dirty="0">
                <a:solidFill>
                  <a:srgbClr val="365F91"/>
                </a:solidFill>
                <a:latin typeface="Arial" panose="020B0604020202020204" pitchFamily="34" charset="0"/>
                <a:ea typeface="Calibri" panose="020F0502020204030204" pitchFamily="34" charset="0"/>
              </a:rPr>
              <a:t> - Civilian</a:t>
            </a:r>
            <a:r>
              <a:rPr lang="en-US" b="1" dirty="0">
                <a:solidFill>
                  <a:srgbClr val="365F91"/>
                </a:solidFill>
                <a:latin typeface="Arial" panose="020B0604020202020204" pitchFamily="34" charset="0"/>
                <a:ea typeface="Calibri" panose="020F0502020204030204" pitchFamily="34" charset="0"/>
              </a:rPr>
              <a:t/>
            </a:r>
            <a:br>
              <a:rPr lang="en-US" b="1" dirty="0">
                <a:solidFill>
                  <a:srgbClr val="365F91"/>
                </a:solidFill>
                <a:latin typeface="Arial" panose="020B0604020202020204" pitchFamily="34" charset="0"/>
                <a:ea typeface="Calibri" panose="020F0502020204030204" pitchFamily="34" charset="0"/>
              </a:rPr>
            </a:br>
            <a:r>
              <a:rPr lang="en-US" sz="1600" i="1" dirty="0">
                <a:latin typeface="Calibri" panose="020F0502020204030204" pitchFamily="34" charset="0"/>
                <a:ea typeface="Calibri" panose="020F0502020204030204" pitchFamily="34" charset="0"/>
                <a:cs typeface="Arial" panose="020B0604020202020204" pitchFamily="34" charset="0"/>
              </a:rPr>
              <a:t>Lawton, OK MSA</a:t>
            </a:r>
            <a:endParaRPr lang="en-US" dirty="0"/>
          </a:p>
        </p:txBody>
      </p:sp>
      <p:graphicFrame>
        <p:nvGraphicFramePr>
          <p:cNvPr id="7" name="Chart 6">
            <a:extLst>
              <a:ext uri="{FF2B5EF4-FFF2-40B4-BE49-F238E27FC236}">
                <a16:creationId xmlns:a16="http://schemas.microsoft.com/office/drawing/2014/main" id="{76726064-9D30-45A9-956A-90225BEC0E4B}"/>
              </a:ext>
            </a:extLst>
          </p:cNvPr>
          <p:cNvGraphicFramePr>
            <a:graphicFrameLocks/>
          </p:cNvGraphicFramePr>
          <p:nvPr>
            <p:extLst/>
          </p:nvPr>
        </p:nvGraphicFramePr>
        <p:xfrm>
          <a:off x="457200" y="2089702"/>
          <a:ext cx="8241030" cy="42196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15647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1"/>
          </a:solidFill>
        </p:spPr>
      </p:pic>
      <p:pic>
        <p:nvPicPr>
          <p:cNvPr id="3" name="Picture 2"/>
          <p:cNvPicPr>
            <a:picLocks noChangeAspect="1"/>
          </p:cNvPicPr>
          <p:nvPr/>
        </p:nvPicPr>
        <p:blipFill>
          <a:blip r:embed="rId3"/>
          <a:stretch>
            <a:fillRect/>
          </a:stretch>
        </p:blipFill>
        <p:spPr>
          <a:xfrm>
            <a:off x="8134952" y="453544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843441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75" y="657225"/>
            <a:ext cx="8856000" cy="5486400"/>
          </a:xfrm>
          <a:prstGeom prst="rect">
            <a:avLst/>
          </a:prstGeom>
        </p:spPr>
      </p:pic>
      <p:sp>
        <p:nvSpPr>
          <p:cNvPr id="5" name="TextBox 4"/>
          <p:cNvSpPr txBox="1"/>
          <p:nvPr/>
        </p:nvSpPr>
        <p:spPr>
          <a:xfrm>
            <a:off x="4419600" y="2390775"/>
            <a:ext cx="2623282" cy="369332"/>
          </a:xfrm>
          <a:prstGeom prst="rect">
            <a:avLst/>
          </a:prstGeom>
          <a:noFill/>
        </p:spPr>
        <p:txBody>
          <a:bodyPr wrap="none" rtlCol="0">
            <a:spAutoFit/>
          </a:bodyPr>
          <a:lstStyle/>
          <a:p>
            <a:r>
              <a:rPr lang="en-US" dirty="0" smtClean="0">
                <a:solidFill>
                  <a:srgbClr val="A50021"/>
                </a:solidFill>
              </a:rPr>
              <a:t>$7.20 of every $100 spent</a:t>
            </a:r>
            <a:endParaRPr lang="en-US" dirty="0">
              <a:solidFill>
                <a:srgbClr val="A50021"/>
              </a:solidFill>
            </a:endParaRPr>
          </a:p>
        </p:txBody>
      </p:sp>
      <p:cxnSp>
        <p:nvCxnSpPr>
          <p:cNvPr id="7" name="Straight Arrow Connector 6"/>
          <p:cNvCxnSpPr/>
          <p:nvPr/>
        </p:nvCxnSpPr>
        <p:spPr>
          <a:xfrm>
            <a:off x="5667375" y="2762250"/>
            <a:ext cx="16241" cy="704850"/>
          </a:xfrm>
          <a:prstGeom prst="straightConnector1">
            <a:avLst/>
          </a:prstGeom>
          <a:ln w="38100">
            <a:solidFill>
              <a:srgbClr val="A5002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97768779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1626"/>
            <a:ext cx="9144000" cy="3781424"/>
          </a:xfrm>
          <a:prstGeom prst="rect">
            <a:avLst/>
          </a:prstGeom>
        </p:spPr>
      </p:pic>
      <p:sp>
        <p:nvSpPr>
          <p:cNvPr id="5" name="Oval 4"/>
          <p:cNvSpPr/>
          <p:nvPr/>
        </p:nvSpPr>
        <p:spPr>
          <a:xfrm>
            <a:off x="6724650" y="3462338"/>
            <a:ext cx="657225" cy="390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2785274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550" y="809625"/>
            <a:ext cx="7115175" cy="5386090"/>
          </a:xfrm>
          <a:prstGeom prst="rect">
            <a:avLst/>
          </a:prstGeom>
          <a:noFill/>
        </p:spPr>
        <p:txBody>
          <a:bodyPr wrap="square" rtlCol="0">
            <a:spAutoFit/>
          </a:bodyPr>
          <a:lstStyle/>
          <a:p>
            <a:pPr algn="ctr"/>
            <a:r>
              <a:rPr lang="en-US" sz="2400" b="1" dirty="0" smtClean="0"/>
              <a:t>Economic Uncertainty Persists for OKC</a:t>
            </a:r>
          </a:p>
          <a:p>
            <a:pPr algn="ctr"/>
            <a:r>
              <a:rPr lang="en-US" sz="2400" b="1" dirty="0" smtClean="0"/>
              <a:t>Russell Evans, </a:t>
            </a:r>
            <a:r>
              <a:rPr lang="en-US" sz="2400" b="1" dirty="0" err="1" smtClean="0"/>
              <a:t>Meinders</a:t>
            </a:r>
            <a:r>
              <a:rPr lang="en-US" sz="2400" b="1" dirty="0" smtClean="0"/>
              <a:t> School of Business, OCU</a:t>
            </a:r>
          </a:p>
          <a:p>
            <a:pPr algn="ctr"/>
            <a:r>
              <a:rPr lang="en-US" dirty="0" smtClean="0"/>
              <a:t>August 22</a:t>
            </a:r>
            <a:r>
              <a:rPr lang="en-US" baseline="30000" dirty="0" smtClean="0"/>
              <a:t>nd</a:t>
            </a:r>
            <a:r>
              <a:rPr lang="en-US" dirty="0" smtClean="0"/>
              <a:t>, 2016</a:t>
            </a:r>
          </a:p>
          <a:p>
            <a:endParaRPr lang="en-US" dirty="0"/>
          </a:p>
          <a:p>
            <a:r>
              <a:rPr lang="en-US" sz="2000" b="1" dirty="0" smtClean="0"/>
              <a:t>“OKC continues to grow at a pace greater than all but six </a:t>
            </a:r>
            <a:r>
              <a:rPr lang="en-US" sz="2000" dirty="0" smtClean="0"/>
              <a:t>of the metro areas among the 31 with 2 million or more residents, a group OKC is expected to join by midcentury.”</a:t>
            </a:r>
          </a:p>
          <a:p>
            <a:endParaRPr lang="en-US" sz="2000" dirty="0"/>
          </a:p>
          <a:p>
            <a:r>
              <a:rPr lang="en-US" sz="2000" dirty="0" smtClean="0"/>
              <a:t>“It’s still the case that OKC’s </a:t>
            </a:r>
            <a:r>
              <a:rPr lang="en-US" sz="2000" b="1" dirty="0" smtClean="0"/>
              <a:t>population growth, our jobs growth, is still far outpacing</a:t>
            </a:r>
            <a:r>
              <a:rPr lang="en-US" sz="2000" dirty="0" smtClean="0"/>
              <a:t> national averages and national trends.”</a:t>
            </a:r>
          </a:p>
          <a:p>
            <a:endParaRPr lang="en-US" sz="2000" dirty="0"/>
          </a:p>
          <a:p>
            <a:r>
              <a:rPr lang="en-US" sz="2000" dirty="0" smtClean="0"/>
              <a:t>“Private employment is growing at a 1.1% annual rate and weekly wages have been on the increase for three months.”</a:t>
            </a:r>
          </a:p>
          <a:p>
            <a:endParaRPr lang="en-US" sz="2000" dirty="0"/>
          </a:p>
          <a:p>
            <a:r>
              <a:rPr lang="en-US" sz="2000" b="1" dirty="0" smtClean="0">
                <a:solidFill>
                  <a:srgbClr val="FF0000"/>
                </a:solidFill>
              </a:rPr>
              <a:t>“It is hard to reconcile some of those positives in the indicators of underlying economic activity in OKC with greater-than-expected sales tax declines.”</a:t>
            </a:r>
            <a:endParaRPr lang="en-US" sz="2000" b="1" dirty="0">
              <a:solidFill>
                <a:srgbClr val="FF0000"/>
              </a:solidFill>
            </a:endParaRPr>
          </a:p>
        </p:txBody>
      </p:sp>
      <p:pic>
        <p:nvPicPr>
          <p:cNvPr id="3" name="Picture 2"/>
          <p:cNvPicPr>
            <a:picLocks noChangeAspect="1"/>
          </p:cNvPicPr>
          <p:nvPr/>
        </p:nvPicPr>
        <p:blipFill>
          <a:blip r:embed="rId2"/>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047693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46" y="620168"/>
            <a:ext cx="5594686" cy="4736834"/>
          </a:xfrm>
        </p:spPr>
      </p:pic>
      <p:sp>
        <p:nvSpPr>
          <p:cNvPr id="7" name="Rectangle 6"/>
          <p:cNvSpPr/>
          <p:nvPr/>
        </p:nvSpPr>
        <p:spPr>
          <a:xfrm>
            <a:off x="1620648" y="6000357"/>
            <a:ext cx="5961970" cy="369332"/>
          </a:xfrm>
          <a:prstGeom prst="rect">
            <a:avLst/>
          </a:prstGeom>
        </p:spPr>
        <p:txBody>
          <a:bodyPr wrap="square">
            <a:spAutoFit/>
          </a:bodyPr>
          <a:lstStyle/>
          <a:p>
            <a:pPr algn="ctr"/>
            <a:r>
              <a:rPr lang="en-US" i="1" dirty="0"/>
              <a:t>Source: Area Development, 2015 Corporate Executive Survey</a:t>
            </a:r>
          </a:p>
        </p:txBody>
      </p:sp>
      <p:pic>
        <p:nvPicPr>
          <p:cNvPr id="3" name="Picture 2" descr="Leading-Our-Way-Forward - Leading Our Way Forw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3232" y="1213312"/>
            <a:ext cx="2845615" cy="4364558"/>
          </a:xfrm>
          <a:prstGeom prst="rect">
            <a:avLst/>
          </a:prstGeom>
        </p:spPr>
      </p:pic>
      <p:sp>
        <p:nvSpPr>
          <p:cNvPr id="2" name="Oval 1"/>
          <p:cNvSpPr/>
          <p:nvPr/>
        </p:nvSpPr>
        <p:spPr>
          <a:xfrm>
            <a:off x="3521386" y="1801906"/>
            <a:ext cx="2160494" cy="36486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2507" y="3303057"/>
            <a:ext cx="989373" cy="646331"/>
          </a:xfrm>
          <a:prstGeom prst="rect">
            <a:avLst/>
          </a:prstGeom>
          <a:noFill/>
        </p:spPr>
        <p:txBody>
          <a:bodyPr wrap="none" rtlCol="0">
            <a:spAutoFit/>
          </a:bodyPr>
          <a:lstStyle/>
          <a:p>
            <a:r>
              <a:rPr lang="en-US" sz="3600" b="1" dirty="0" smtClean="0">
                <a:solidFill>
                  <a:srgbClr val="FF0000"/>
                </a:solidFill>
              </a:rPr>
              <a:t>69%</a:t>
            </a:r>
            <a:endParaRPr lang="en-US" sz="3600" b="1" dirty="0">
              <a:solidFill>
                <a:srgbClr val="FF0000"/>
              </a:solidFill>
            </a:endParaRPr>
          </a:p>
        </p:txBody>
      </p:sp>
      <p:pic>
        <p:nvPicPr>
          <p:cNvPr id="8" name="Picture 7"/>
          <p:cNvPicPr>
            <a:picLocks noChangeAspect="1"/>
          </p:cNvPicPr>
          <p:nvPr/>
        </p:nvPicPr>
        <p:blipFill>
          <a:blip r:embed="rId4"/>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6715719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875" y="866775"/>
            <a:ext cx="8296275" cy="5078313"/>
          </a:xfrm>
          <a:prstGeom prst="rect">
            <a:avLst/>
          </a:prstGeom>
          <a:noFill/>
        </p:spPr>
        <p:txBody>
          <a:bodyPr wrap="square" rtlCol="0">
            <a:spAutoFit/>
          </a:bodyPr>
          <a:lstStyle/>
          <a:p>
            <a:pPr algn="ctr"/>
            <a:r>
              <a:rPr lang="en-US" sz="3600" b="1" dirty="0" smtClean="0"/>
              <a:t>Q3 2016 Incentive Packages Offered in US</a:t>
            </a:r>
          </a:p>
          <a:p>
            <a:pPr algn="ctr"/>
            <a:endParaRPr lang="en-US" sz="2400" b="1" dirty="0"/>
          </a:p>
          <a:p>
            <a:r>
              <a:rPr lang="en-US" sz="2400" dirty="0" smtClean="0"/>
              <a:t>	Deals Offered				456	</a:t>
            </a:r>
          </a:p>
          <a:p>
            <a:r>
              <a:rPr lang="en-US" sz="2400" dirty="0" smtClean="0"/>
              <a:t>	Total $ offered				$1.81 B</a:t>
            </a:r>
          </a:p>
          <a:p>
            <a:r>
              <a:rPr lang="en-US" sz="2400" dirty="0" smtClean="0"/>
              <a:t>	Expected capital investment		$15 B</a:t>
            </a:r>
          </a:p>
          <a:p>
            <a:r>
              <a:rPr lang="en-US" sz="2400" dirty="0" smtClean="0"/>
              <a:t>	New jobs				72,400</a:t>
            </a:r>
          </a:p>
          <a:p>
            <a:r>
              <a:rPr lang="en-US" sz="2400" dirty="0" smtClean="0"/>
              <a:t>	Average $ per job			$25,030</a:t>
            </a:r>
          </a:p>
          <a:p>
            <a:r>
              <a:rPr lang="en-US" sz="2400" dirty="0" smtClean="0"/>
              <a:t>	Average incentive value		$3.9 M*</a:t>
            </a:r>
          </a:p>
          <a:p>
            <a:r>
              <a:rPr lang="en-US" sz="2400" dirty="0" smtClean="0"/>
              <a:t>	Median incentive value		$750 K</a:t>
            </a:r>
          </a:p>
          <a:p>
            <a:endParaRPr lang="en-US" sz="2400" dirty="0"/>
          </a:p>
          <a:p>
            <a:r>
              <a:rPr lang="en-US" sz="1600" dirty="0" smtClean="0"/>
              <a:t>*Heavily skewed by small number of very large packages offered.</a:t>
            </a:r>
          </a:p>
          <a:p>
            <a:endParaRPr lang="en-US" sz="1600" dirty="0"/>
          </a:p>
          <a:p>
            <a:pPr algn="ctr"/>
            <a:r>
              <a:rPr lang="en-US" sz="1600" dirty="0" smtClean="0"/>
              <a:t>Source: Site Selection Group</a:t>
            </a:r>
          </a:p>
          <a:p>
            <a:pPr algn="ctr"/>
            <a:endParaRPr lang="en-US" sz="2400" dirty="0"/>
          </a:p>
        </p:txBody>
      </p:sp>
      <p:pic>
        <p:nvPicPr>
          <p:cNvPr id="3" name="Picture 2"/>
          <p:cNvPicPr>
            <a:picLocks noChangeAspect="1"/>
          </p:cNvPicPr>
          <p:nvPr/>
        </p:nvPicPr>
        <p:blipFill>
          <a:blip r:embed="rId2"/>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18398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2450" y="161925"/>
            <a:ext cx="8296275" cy="646331"/>
          </a:xfrm>
          <a:prstGeom prst="rect">
            <a:avLst/>
          </a:prstGeom>
          <a:noFill/>
        </p:spPr>
        <p:txBody>
          <a:bodyPr wrap="square" rtlCol="0">
            <a:spAutoFit/>
          </a:bodyPr>
          <a:lstStyle/>
          <a:p>
            <a:pPr algn="ctr"/>
            <a:r>
              <a:rPr lang="en-US" sz="3600" b="1" dirty="0" smtClean="0"/>
              <a:t>Q3 2016 Incentive Packages Offered in US</a:t>
            </a:r>
          </a:p>
        </p:txBody>
      </p:sp>
      <p:sp>
        <p:nvSpPr>
          <p:cNvPr id="2" name="Rectangle 1"/>
          <p:cNvSpPr/>
          <p:nvPr/>
        </p:nvSpPr>
        <p:spPr>
          <a:xfrm>
            <a:off x="5417727" y="6292334"/>
            <a:ext cx="2842445" cy="369332"/>
          </a:xfrm>
          <a:prstGeom prst="rect">
            <a:avLst/>
          </a:prstGeom>
        </p:spPr>
        <p:txBody>
          <a:bodyPr wrap="none">
            <a:spAutoFit/>
          </a:bodyPr>
          <a:lstStyle/>
          <a:p>
            <a:pPr algn="ctr"/>
            <a:r>
              <a:rPr lang="en-US" dirty="0"/>
              <a:t>Source: Site Selection Group</a:t>
            </a:r>
          </a:p>
        </p:txBody>
      </p:sp>
      <p:graphicFrame>
        <p:nvGraphicFramePr>
          <p:cNvPr id="6" name="Chart 5"/>
          <p:cNvGraphicFramePr/>
          <p:nvPr/>
        </p:nvGraphicFramePr>
        <p:xfrm>
          <a:off x="952499" y="1047750"/>
          <a:ext cx="7496175" cy="524458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886104" y="1238250"/>
            <a:ext cx="5063246" cy="461665"/>
          </a:xfrm>
          <a:prstGeom prst="rect">
            <a:avLst/>
          </a:prstGeom>
          <a:noFill/>
        </p:spPr>
        <p:txBody>
          <a:bodyPr wrap="none" rtlCol="0">
            <a:spAutoFit/>
          </a:bodyPr>
          <a:lstStyle/>
          <a:p>
            <a:r>
              <a:rPr lang="en-US" sz="2400" b="1" i="1" dirty="0" smtClean="0"/>
              <a:t>Number of Projects by Incentive Value</a:t>
            </a:r>
            <a:endParaRPr lang="en-US" sz="2400" b="1" i="1" dirty="0"/>
          </a:p>
        </p:txBody>
      </p:sp>
      <p:sp>
        <p:nvSpPr>
          <p:cNvPr id="8" name="TextBox 7"/>
          <p:cNvSpPr txBox="1"/>
          <p:nvPr/>
        </p:nvSpPr>
        <p:spPr>
          <a:xfrm>
            <a:off x="5642796" y="2996687"/>
            <a:ext cx="3028950" cy="1200329"/>
          </a:xfrm>
          <a:prstGeom prst="rect">
            <a:avLst/>
          </a:prstGeom>
          <a:noFill/>
        </p:spPr>
        <p:txBody>
          <a:bodyPr wrap="square" rtlCol="0">
            <a:spAutoFit/>
          </a:bodyPr>
          <a:lstStyle/>
          <a:p>
            <a:pPr algn="ctr"/>
            <a:r>
              <a:rPr lang="en-US" dirty="0" smtClean="0">
                <a:solidFill>
                  <a:srgbClr val="A50021"/>
                </a:solidFill>
              </a:rPr>
              <a:t>Largest was Walt Disney World Hotel in Anaheim Ca. $267M, 1,150 jobs</a:t>
            </a:r>
          </a:p>
          <a:p>
            <a:pPr algn="ctr"/>
            <a:r>
              <a:rPr lang="en-US" dirty="0" smtClean="0">
                <a:solidFill>
                  <a:srgbClr val="A50021"/>
                </a:solidFill>
              </a:rPr>
              <a:t>($232,173/job)</a:t>
            </a:r>
            <a:endParaRPr lang="en-US" dirty="0">
              <a:solidFill>
                <a:srgbClr val="A50021"/>
              </a:solidFill>
            </a:endParaRPr>
          </a:p>
        </p:txBody>
      </p:sp>
      <p:pic>
        <p:nvPicPr>
          <p:cNvPr id="9" name="Picture 8"/>
          <p:cNvPicPr>
            <a:picLocks noChangeAspect="1"/>
          </p:cNvPicPr>
          <p:nvPr/>
        </p:nvPicPr>
        <p:blipFill>
          <a:blip r:embed="rId3"/>
          <a:stretch>
            <a:fillRect/>
          </a:stretch>
        </p:blipFill>
        <p:spPr>
          <a:xfrm>
            <a:off x="94341" y="5627006"/>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148659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oundbreaki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305" y="1121433"/>
            <a:ext cx="2910937" cy="43706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777" y="759037"/>
            <a:ext cx="6215430" cy="4986156"/>
          </a:xfrm>
          <a:prstGeom prst="rect">
            <a:avLst/>
          </a:prstGeom>
        </p:spPr>
      </p:pic>
      <p:sp>
        <p:nvSpPr>
          <p:cNvPr id="6" name="Rectangle 5"/>
          <p:cNvSpPr/>
          <p:nvPr/>
        </p:nvSpPr>
        <p:spPr>
          <a:xfrm>
            <a:off x="1237438" y="6121125"/>
            <a:ext cx="6978770" cy="369332"/>
          </a:xfrm>
          <a:prstGeom prst="rect">
            <a:avLst/>
          </a:prstGeom>
        </p:spPr>
        <p:txBody>
          <a:bodyPr wrap="square">
            <a:spAutoFit/>
          </a:bodyPr>
          <a:lstStyle/>
          <a:p>
            <a:pPr algn="ctr"/>
            <a:r>
              <a:rPr lang="en-US" i="1" dirty="0"/>
              <a:t>Source: Area Development, 2015 Corporate Executive Survey</a:t>
            </a:r>
          </a:p>
        </p:txBody>
      </p:sp>
      <p:pic>
        <p:nvPicPr>
          <p:cNvPr id="7" name="Picture 6"/>
          <p:cNvPicPr>
            <a:picLocks noChangeAspect="1"/>
          </p:cNvPicPr>
          <p:nvPr/>
        </p:nvPicPr>
        <p:blipFill>
          <a:blip r:embed="rId4"/>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318675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7313" y="5905465"/>
            <a:ext cx="6978770" cy="369332"/>
          </a:xfrm>
          <a:prstGeom prst="rect">
            <a:avLst/>
          </a:prstGeom>
        </p:spPr>
        <p:txBody>
          <a:bodyPr wrap="square">
            <a:spAutoFit/>
          </a:bodyPr>
          <a:lstStyle/>
          <a:p>
            <a:pPr algn="ctr"/>
            <a:r>
              <a:rPr lang="en-US" i="1" dirty="0"/>
              <a:t>Source: Area Development, 2015 Corporate Executive Survey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673" y="1354797"/>
            <a:ext cx="6186960" cy="3945906"/>
          </a:xfrm>
          <a:prstGeom prst="rect">
            <a:avLst/>
          </a:prstGeom>
        </p:spPr>
      </p:pic>
      <p:pic>
        <p:nvPicPr>
          <p:cNvPr id="3" name="Picture 2" descr="The Oklahoma tornadoes can teach us about our climate, and ourselv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63" y="1613140"/>
            <a:ext cx="2375440" cy="3563160"/>
          </a:xfrm>
          <a:prstGeom prst="rect">
            <a:avLst/>
          </a:prstGeom>
        </p:spPr>
      </p:pic>
      <p:pic>
        <p:nvPicPr>
          <p:cNvPr id="7" name="Picture 6"/>
          <p:cNvPicPr>
            <a:picLocks noChangeAspect="1"/>
          </p:cNvPicPr>
          <p:nvPr/>
        </p:nvPicPr>
        <p:blipFill>
          <a:blip r:embed="rId4"/>
          <a:stretch>
            <a:fillRect/>
          </a:stretch>
        </p:blipFill>
        <p:spPr>
          <a:xfrm>
            <a:off x="8053672" y="5724169"/>
            <a:ext cx="916217" cy="103466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276631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amwork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08304" y="4003966"/>
            <a:ext cx="2176718" cy="2161602"/>
          </a:xfrm>
          <a:prstGeom prst="rect">
            <a:avLst/>
          </a:prstGeom>
        </p:spPr>
      </p:pic>
      <p:pic>
        <p:nvPicPr>
          <p:cNvPr id="5" name="Picture 4" descr="Book Story :: 경제학의 진실(저: 폴 크루그먼)_흔하게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3" y="0"/>
            <a:ext cx="2210779" cy="2204408"/>
          </a:xfrm>
          <a:prstGeom prst="rect">
            <a:avLst/>
          </a:prstGeom>
          <a:noFill/>
        </p:spPr>
      </p:pic>
      <p:sp>
        <p:nvSpPr>
          <p:cNvPr id="6" name="Rectangle 5"/>
          <p:cNvSpPr/>
          <p:nvPr/>
        </p:nvSpPr>
        <p:spPr>
          <a:xfrm>
            <a:off x="1202932" y="6165568"/>
            <a:ext cx="6978770" cy="369332"/>
          </a:xfrm>
          <a:prstGeom prst="rect">
            <a:avLst/>
          </a:prstGeom>
        </p:spPr>
        <p:txBody>
          <a:bodyPr wrap="square">
            <a:spAutoFit/>
          </a:bodyPr>
          <a:lstStyle/>
          <a:p>
            <a:pPr algn="ctr"/>
            <a:r>
              <a:rPr lang="en-US" i="1" dirty="0"/>
              <a:t>Source: Area Development, 2015 Corporate Executive Survey</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46053" y="1543948"/>
            <a:ext cx="5329423" cy="3398988"/>
          </a:xfrm>
        </p:spPr>
      </p:pic>
    </p:spTree>
    <p:extLst>
      <p:ext uri="{BB962C8B-B14F-4D97-AF65-F5344CB8AC3E}">
        <p14:creationId xmlns:p14="http://schemas.microsoft.com/office/powerpoint/2010/main" val="140022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2911</TotalTime>
  <Words>4622</Words>
  <Application>Microsoft Office PowerPoint</Application>
  <PresentationFormat>On-screen Show (4:3)</PresentationFormat>
  <Paragraphs>1412</Paragraphs>
  <Slides>106</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106</vt:i4>
      </vt:variant>
    </vt:vector>
  </HeadingPairs>
  <TitlesOfParts>
    <vt:vector size="115" baseType="lpstr">
      <vt:lpstr>Arial</vt:lpstr>
      <vt:lpstr>Arial Black</vt:lpstr>
      <vt:lpstr>Arial Narrow</vt:lpstr>
      <vt:lpstr>Calibri</vt:lpstr>
      <vt:lpstr>Calibri Light</vt:lpstr>
      <vt:lpstr>Lucida Grande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FY2012-15 Fort Sill Impact on the Local Economy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tthomas</dc:creator>
  <cp:lastModifiedBy>tthomas</cp:lastModifiedBy>
  <cp:revision>180</cp:revision>
  <cp:lastPrinted>2016-11-05T17:03:36Z</cp:lastPrinted>
  <dcterms:created xsi:type="dcterms:W3CDTF">2016-10-10T19:00:28Z</dcterms:created>
  <dcterms:modified xsi:type="dcterms:W3CDTF">2016-11-14T16:03:17Z</dcterms:modified>
</cp:coreProperties>
</file>